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73330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176123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79341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4005513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36515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2027345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4277040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2311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376475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A4BCFD5-0E9D-4E19-A920-95C08A49C197}" type="datetimeFigureOut">
              <a:rPr lang="tr-TR" smtClean="0"/>
              <a:t>23.04.2020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50410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A4BCFD5-0E9D-4E19-A920-95C08A49C197}"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222044960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A4BCFD5-0E9D-4E19-A920-95C08A49C197}" type="datetimeFigureOut">
              <a:rPr lang="tr-TR" smtClean="0"/>
              <a:t>23.04.2020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72729498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A4BCFD5-0E9D-4E19-A920-95C08A49C197}" type="datetimeFigureOut">
              <a:rPr lang="tr-TR" smtClean="0"/>
              <a:t>23.04.2020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425383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BCFD5-0E9D-4E19-A920-95C08A49C197}" type="datetimeFigureOut">
              <a:rPr lang="tr-TR" smtClean="0"/>
              <a:t>23.04.2020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20526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A4BCFD5-0E9D-4E19-A920-95C08A49C197}"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417906218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A4BCFD5-0E9D-4E19-A920-95C08A49C197}" type="datetimeFigureOut">
              <a:rPr lang="tr-TR" smtClean="0"/>
              <a:t>23.04.2020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B49B97-8E6D-4901-AC1E-DAC0142787B3}" type="slidenum">
              <a:rPr lang="tr-TR" smtClean="0"/>
              <a:t>‹#›</a:t>
            </a:fld>
            <a:endParaRPr lang="tr-TR"/>
          </a:p>
        </p:txBody>
      </p:sp>
    </p:spTree>
    <p:extLst>
      <p:ext uri="{BB962C8B-B14F-4D97-AF65-F5344CB8AC3E}">
        <p14:creationId xmlns:p14="http://schemas.microsoft.com/office/powerpoint/2010/main" val="2559454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4BCFD5-0E9D-4E19-A920-95C08A49C197}" type="datetimeFigureOut">
              <a:rPr lang="tr-TR" smtClean="0"/>
              <a:t>23.04.2020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B49B97-8E6D-4901-AC1E-DAC0142787B3}" type="slidenum">
              <a:rPr lang="tr-TR" smtClean="0"/>
              <a:t>‹#›</a:t>
            </a:fld>
            <a:endParaRPr lang="tr-TR"/>
          </a:p>
        </p:txBody>
      </p:sp>
    </p:spTree>
    <p:extLst>
      <p:ext uri="{BB962C8B-B14F-4D97-AF65-F5344CB8AC3E}">
        <p14:creationId xmlns:p14="http://schemas.microsoft.com/office/powerpoint/2010/main" val="1035416167"/>
      </p:ext>
    </p:extLst>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 id="2147483993" r:id="rId12"/>
    <p:sldLayoutId id="2147483994" r:id="rId13"/>
    <p:sldLayoutId id="2147483995" r:id="rId14"/>
    <p:sldLayoutId id="2147483996" r:id="rId15"/>
    <p:sldLayoutId id="214748399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b="1" dirty="0"/>
              <a:t>SPOR POLİTİKASI </a:t>
            </a:r>
            <a:endParaRPr lang="tr-TR" dirty="0"/>
          </a:p>
        </p:txBody>
      </p:sp>
      <p:sp>
        <p:nvSpPr>
          <p:cNvPr id="5" name="İçerik Yer Tutucusu 4"/>
          <p:cNvSpPr>
            <a:spLocks noGrp="1"/>
          </p:cNvSpPr>
          <p:nvPr>
            <p:ph idx="1"/>
          </p:nvPr>
        </p:nvSpPr>
        <p:spPr/>
        <p:txBody>
          <a:bodyPr>
            <a:normAutofit/>
          </a:bodyPr>
          <a:lstStyle/>
          <a:p>
            <a:r>
              <a:rPr lang="tr-TR" dirty="0"/>
              <a:t> Avrupa ve Dünya Şampiyonalarında alınan altın, gümüş ve bronz madalya sayıları son on yılda artış gösterirken, Olimpiyatlarda alınan madalya sayısında artış olmamıştır. </a:t>
            </a:r>
          </a:p>
          <a:p>
            <a:endParaRPr lang="tr-TR" dirty="0"/>
          </a:p>
          <a:p>
            <a:r>
              <a:rPr lang="tr-TR" dirty="0"/>
              <a:t>Ekonomileri gelişmiş ülkelerin Olimpiyatlarda diğer ülkelere göre daha fazla madalya aldıklarını görülmüştür (</a:t>
            </a:r>
            <a:r>
              <a:rPr lang="tr-TR" dirty="0" err="1"/>
              <a:t>Moosa</a:t>
            </a:r>
            <a:r>
              <a:rPr lang="tr-TR" dirty="0"/>
              <a:t> ve Smith 2004; Bernard ve </a:t>
            </a:r>
            <a:r>
              <a:rPr lang="tr-TR" dirty="0" err="1"/>
              <a:t>Busse</a:t>
            </a:r>
            <a:r>
              <a:rPr lang="tr-TR" dirty="0"/>
              <a:t> 2004). Ancak Türkiye’de son yıllarda başarılı sporcular verilecek ödül miktarının artmasına karşın Olimpiyatlarda elde edilen başarılar düşük düzeyde kalmıştır. </a:t>
            </a:r>
          </a:p>
        </p:txBody>
      </p:sp>
    </p:spTree>
    <p:extLst>
      <p:ext uri="{BB962C8B-B14F-4D97-AF65-F5344CB8AC3E}">
        <p14:creationId xmlns:p14="http://schemas.microsoft.com/office/powerpoint/2010/main" val="339729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dirty="0"/>
          </a:p>
          <a:p>
            <a:r>
              <a:rPr lang="tr-TR" dirty="0"/>
              <a:t>Hükümet programlarında spor politikası giderek daha fazla önem kazanmış ve çoğu hükümet programında spor faaliyetleri ile ilgili ortak konulara yer verilmiştir. 1983 hükümet programında spor tesislerinin sayısının artırılması hedeflenmiş ve bu hedefe ulaşılmış, futbol sahalarının sayısı artmıştır.  1992 yılında Futbol Federasyonu idari ve mali özerkliğe kavuşmuştur. Seyir yönü yüksek olan futbol, geniş seyirci kitlesiyle büyük bir endüstri haline gelmiş, yazılı ve görsel basının, her yere yayılan futbol alanlarının etkisi ile diğer spor branşlarının önüne geçmiştir (Ertaş ve Petek, 2011). </a:t>
            </a:r>
          </a:p>
          <a:p>
            <a:endParaRPr lang="tr-TR" dirty="0"/>
          </a:p>
        </p:txBody>
      </p:sp>
    </p:spTree>
    <p:extLst>
      <p:ext uri="{BB962C8B-B14F-4D97-AF65-F5344CB8AC3E}">
        <p14:creationId xmlns:p14="http://schemas.microsoft.com/office/powerpoint/2010/main" val="1507746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a:t>SPOR POLİTİKASI </a:t>
            </a:r>
            <a:br>
              <a:rPr lang="tr-TR"/>
            </a:br>
            <a:endParaRPr lang="tr-TR"/>
          </a:p>
        </p:txBody>
      </p:sp>
      <p:sp>
        <p:nvSpPr>
          <p:cNvPr id="3" name="İçerik Yer Tutucusu 2"/>
          <p:cNvSpPr>
            <a:spLocks noGrp="1"/>
          </p:cNvSpPr>
          <p:nvPr>
            <p:ph idx="1"/>
          </p:nvPr>
        </p:nvSpPr>
        <p:spPr>
          <a:xfrm>
            <a:off x="677334" y="1457739"/>
            <a:ext cx="8596668" cy="4583623"/>
          </a:xfrm>
        </p:spPr>
        <p:txBody>
          <a:bodyPr>
            <a:normAutofit fontScale="92500"/>
          </a:bodyPr>
          <a:lstStyle/>
          <a:p>
            <a:r>
              <a:rPr lang="tr-TR" dirty="0"/>
              <a:t>Spor, 1990’lı yıllardan sonra kitle iletişim araçlarının etkisi ile yaygınlaşmıştır. İnsanlar sağlıklı olmak,  fazla kiloları vermek, kaslı güçlü ya da güzel vücuda sahip olmak amacıyla spor yapmaya başlamışlardır (Akın, 2005). Özel spor merkezlerinde aerobik, vücut geliştirme,  </a:t>
            </a:r>
            <a:r>
              <a:rPr lang="tr-TR" dirty="0" err="1"/>
              <a:t>fitnes</a:t>
            </a:r>
            <a:r>
              <a:rPr lang="tr-TR" dirty="0"/>
              <a:t>, step, yoga ve </a:t>
            </a:r>
            <a:r>
              <a:rPr lang="tr-TR" dirty="0" err="1"/>
              <a:t>pilates</a:t>
            </a:r>
            <a:r>
              <a:rPr lang="tr-TR" dirty="0"/>
              <a:t> gibi giderek çeşitlenen fiziksel aktiviteleri yapan insan sayısı artmıştır. </a:t>
            </a:r>
          </a:p>
          <a:p>
            <a:r>
              <a:rPr lang="tr-TR" dirty="0"/>
              <a:t>Devletin geniş halk kitlelerine spor kulüpleri, gençlik kampları ya da okul sporu yoluyla spor yaptırması politikası uygulanamamış, yerel yönetimlerin halka yönelik ucuz spor faaliyetleri yetersiz kalmış, halkın spor ihtiyacı karşılanamamıştır. </a:t>
            </a:r>
          </a:p>
          <a:p>
            <a:r>
              <a:rPr lang="tr-TR" dirty="0"/>
              <a:t>       Ülkemizde spor politikasına yön verecek Gençlik ve Spor Bakanlığı’nın kurulması ile spor hizmetleri bakanlık düzeyinde yönetilmeye başlanmıştır. Devlet, sporda düzenleyici olmaktan çıkmalı, spor faaliyetlerini özel sektöre, gönüllü kuruluşlara ve spor kulüplerine bırakmalıdır (OKP-ÖİK, 2014). Sporda ulusal ve uluslararası alanda istenilen düzeye gelebilmek için tesis yapımı, sporcu ve antrenör eğitimi politikalarını uygulayabilecek mali kaynaklar yaratılmalıdır. </a:t>
            </a:r>
          </a:p>
          <a:p>
            <a:r>
              <a:rPr lang="tr-TR" dirty="0"/>
              <a:t> </a:t>
            </a:r>
          </a:p>
          <a:p>
            <a:endParaRPr lang="tr-TR" dirty="0"/>
          </a:p>
        </p:txBody>
      </p:sp>
    </p:spTree>
    <p:extLst>
      <p:ext uri="{BB962C8B-B14F-4D97-AF65-F5344CB8AC3E}">
        <p14:creationId xmlns:p14="http://schemas.microsoft.com/office/powerpoint/2010/main" val="3377293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SPOR POLİTİKASI </a:t>
            </a:r>
            <a:br>
              <a:rPr lang="tr-TR" dirty="0"/>
            </a:br>
            <a:endParaRPr lang="tr-TR" dirty="0"/>
          </a:p>
        </p:txBody>
      </p:sp>
      <p:sp>
        <p:nvSpPr>
          <p:cNvPr id="3" name="İçerik Yer Tutucusu 2"/>
          <p:cNvSpPr>
            <a:spLocks noGrp="1"/>
          </p:cNvSpPr>
          <p:nvPr>
            <p:ph idx="1"/>
          </p:nvPr>
        </p:nvSpPr>
        <p:spPr>
          <a:xfrm>
            <a:off x="677334" y="2160590"/>
            <a:ext cx="8596668" cy="2767012"/>
          </a:xfrm>
        </p:spPr>
        <p:txBody>
          <a:bodyPr>
            <a:normAutofit/>
          </a:bodyPr>
          <a:lstStyle/>
          <a:p>
            <a:pPr algn="just"/>
            <a:r>
              <a:rPr lang="tr-TR" dirty="0"/>
              <a:t>İstanbul Serbest Muhasebeci Mali Müşavirler Odası'nın hazırladığı bir raporda, 2012 yılında Londra Olimpiyatları için bir madalya kazanmanın maliyetinin 946 milyon lirayı bulduğu belirtilmiştir (Milliyet, 2012).  2012 yılında Londra Olimpiyatları için 4.7 milyar lira harcanırken, üç branşta beş madalya alınabilmiştir. </a:t>
            </a:r>
          </a:p>
          <a:p>
            <a:pPr algn="just"/>
            <a:r>
              <a:rPr lang="tr-TR" dirty="0"/>
              <a:t>Olimpiyatlarda altın madalya alan sporculara ülkelerinin verdiği prim sıralamasında Türkiye dördüncü sırada yer almıştır. </a:t>
            </a:r>
          </a:p>
        </p:txBody>
      </p:sp>
    </p:spTree>
    <p:extLst>
      <p:ext uri="{BB962C8B-B14F-4D97-AF65-F5344CB8AC3E}">
        <p14:creationId xmlns:p14="http://schemas.microsoft.com/office/powerpoint/2010/main" val="3522388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SPOR POLİTİKASI </a:t>
            </a:r>
            <a:endParaRPr lang="tr-TR" dirty="0"/>
          </a:p>
        </p:txBody>
      </p:sp>
      <p:sp>
        <p:nvSpPr>
          <p:cNvPr id="3" name="İçerik Yer Tutucusu 2"/>
          <p:cNvSpPr>
            <a:spLocks noGrp="1"/>
          </p:cNvSpPr>
          <p:nvPr>
            <p:ph idx="1"/>
          </p:nvPr>
        </p:nvSpPr>
        <p:spPr/>
        <p:txBody>
          <a:bodyPr>
            <a:normAutofit/>
          </a:bodyPr>
          <a:lstStyle/>
          <a:p>
            <a:r>
              <a:rPr lang="tr-TR" dirty="0"/>
              <a:t>Türkiye’de altın madalya alan sporcuya verilecek ödül 532 bin Euro iken, ABD’de ise Olimpiyatlarda altın madalya alacak sporculara verilecek ödül miktarı 19 bin Euro olmuştur (Develioğlu, 2012). </a:t>
            </a:r>
          </a:p>
          <a:p>
            <a:r>
              <a:rPr lang="tr-TR" dirty="0"/>
              <a:t>Türkiye’nin aldığı toplam madalya sayısına göre Olimpiyatlara katılan ülkeler arasındaki sırası, 19. ile 37. sıralar arasında değişmektedir. </a:t>
            </a:r>
          </a:p>
          <a:p>
            <a:r>
              <a:rPr lang="tr-TR" dirty="0"/>
              <a:t>Olimpiyatlar için yüksek miktarda harcama yapmanın ya da sporculara fazla ödül vermenin yararı olmadığı anlaşılmıştır. Sporcu eğitimine önem verilmesi ve Olimpiyatlar için yetenekli sporcuları seçerek onları özel eğitime almak gerektiği düşüncesinden hareketle, 2013 yılında 12 ilde Türkiye Olimpiyat Hazırlık Merkezleri kurulmuştur.  64. ve 65. Hükümetler döneminde ise bu merkezlerin sayıları artırılmıştır. </a:t>
            </a:r>
          </a:p>
          <a:p>
            <a:endParaRPr lang="tr-TR" dirty="0"/>
          </a:p>
        </p:txBody>
      </p:sp>
    </p:spTree>
    <p:extLst>
      <p:ext uri="{BB962C8B-B14F-4D97-AF65-F5344CB8AC3E}">
        <p14:creationId xmlns:p14="http://schemas.microsoft.com/office/powerpoint/2010/main" val="1120314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idx="4294967295"/>
          </p:nvPr>
        </p:nvSpPr>
        <p:spPr>
          <a:xfrm>
            <a:off x="838200" y="233371"/>
            <a:ext cx="10515600" cy="942535"/>
          </a:xfrm>
        </p:spPr>
        <p:txBody>
          <a:bodyPr>
            <a:normAutofit/>
          </a:bodyPr>
          <a:lstStyle/>
          <a:p>
            <a:pPr algn="ctr"/>
            <a:r>
              <a:rPr lang="tr-TR" sz="1800" b="1" dirty="0"/>
              <a:t>Çizelge 7. 2000-2018 Yılları arasında Dünya ve Avrupa Şampiyonaları </a:t>
            </a:r>
            <a:br>
              <a:rPr lang="tr-TR" sz="1800" b="1" dirty="0"/>
            </a:br>
            <a:r>
              <a:rPr lang="tr-TR" sz="1800" b="1" dirty="0"/>
              <a:t>ve Olimpiyatlarda Alınan Madalya Sayıları</a:t>
            </a:r>
            <a:br>
              <a:rPr lang="tr-TR" sz="1800" dirty="0"/>
            </a:br>
            <a:endParaRPr lang="tr-TR" sz="1800" dirty="0"/>
          </a:p>
        </p:txBody>
      </p:sp>
      <p:graphicFrame>
        <p:nvGraphicFramePr>
          <p:cNvPr id="3" name="Tablo 2">
            <a:extLst>
              <a:ext uri="{FF2B5EF4-FFF2-40B4-BE49-F238E27FC236}">
                <a16:creationId xmlns:a16="http://schemas.microsoft.com/office/drawing/2014/main" id="{4007ECA0-D87E-49B2-8D16-F8878D94BD72}"/>
              </a:ext>
            </a:extLst>
          </p:cNvPr>
          <p:cNvGraphicFramePr>
            <a:graphicFrameLocks noGrp="1"/>
          </p:cNvGraphicFramePr>
          <p:nvPr>
            <p:extLst>
              <p:ext uri="{D42A27DB-BD31-4B8C-83A1-F6EECF244321}">
                <p14:modId xmlns:p14="http://schemas.microsoft.com/office/powerpoint/2010/main" val="1322982953"/>
              </p:ext>
            </p:extLst>
          </p:nvPr>
        </p:nvGraphicFramePr>
        <p:xfrm>
          <a:off x="564791" y="928467"/>
          <a:ext cx="10323605" cy="5738365"/>
        </p:xfrm>
        <a:graphic>
          <a:graphicData uri="http://schemas.openxmlformats.org/drawingml/2006/table">
            <a:tbl>
              <a:tblPr firstRow="1" firstCol="1" bandRow="1">
                <a:tableStyleId>{5C22544A-7EE6-4342-B048-85BDC9FD1C3A}</a:tableStyleId>
              </a:tblPr>
              <a:tblGrid>
                <a:gridCol w="697045">
                  <a:extLst>
                    <a:ext uri="{9D8B030D-6E8A-4147-A177-3AD203B41FA5}">
                      <a16:colId xmlns:a16="http://schemas.microsoft.com/office/drawing/2014/main" val="1329568358"/>
                    </a:ext>
                  </a:extLst>
                </a:gridCol>
                <a:gridCol w="897597">
                  <a:extLst>
                    <a:ext uri="{9D8B030D-6E8A-4147-A177-3AD203B41FA5}">
                      <a16:colId xmlns:a16="http://schemas.microsoft.com/office/drawing/2014/main" val="893380708"/>
                    </a:ext>
                  </a:extLst>
                </a:gridCol>
                <a:gridCol w="897597">
                  <a:extLst>
                    <a:ext uri="{9D8B030D-6E8A-4147-A177-3AD203B41FA5}">
                      <a16:colId xmlns:a16="http://schemas.microsoft.com/office/drawing/2014/main" val="77502827"/>
                    </a:ext>
                  </a:extLst>
                </a:gridCol>
                <a:gridCol w="697045">
                  <a:extLst>
                    <a:ext uri="{9D8B030D-6E8A-4147-A177-3AD203B41FA5}">
                      <a16:colId xmlns:a16="http://schemas.microsoft.com/office/drawing/2014/main" val="133486622"/>
                    </a:ext>
                  </a:extLst>
                </a:gridCol>
                <a:gridCol w="865804">
                  <a:extLst>
                    <a:ext uri="{9D8B030D-6E8A-4147-A177-3AD203B41FA5}">
                      <a16:colId xmlns:a16="http://schemas.microsoft.com/office/drawing/2014/main" val="1351008222"/>
                    </a:ext>
                  </a:extLst>
                </a:gridCol>
                <a:gridCol w="865804">
                  <a:extLst>
                    <a:ext uri="{9D8B030D-6E8A-4147-A177-3AD203B41FA5}">
                      <a16:colId xmlns:a16="http://schemas.microsoft.com/office/drawing/2014/main" val="3124353080"/>
                    </a:ext>
                  </a:extLst>
                </a:gridCol>
                <a:gridCol w="745961">
                  <a:extLst>
                    <a:ext uri="{9D8B030D-6E8A-4147-A177-3AD203B41FA5}">
                      <a16:colId xmlns:a16="http://schemas.microsoft.com/office/drawing/2014/main" val="564699870"/>
                    </a:ext>
                  </a:extLst>
                </a:gridCol>
                <a:gridCol w="764304">
                  <a:extLst>
                    <a:ext uri="{9D8B030D-6E8A-4147-A177-3AD203B41FA5}">
                      <a16:colId xmlns:a16="http://schemas.microsoft.com/office/drawing/2014/main" val="1747344801"/>
                    </a:ext>
                  </a:extLst>
                </a:gridCol>
                <a:gridCol w="764304">
                  <a:extLst>
                    <a:ext uri="{9D8B030D-6E8A-4147-A177-3AD203B41FA5}">
                      <a16:colId xmlns:a16="http://schemas.microsoft.com/office/drawing/2014/main" val="3340362367"/>
                    </a:ext>
                  </a:extLst>
                </a:gridCol>
                <a:gridCol w="697045">
                  <a:extLst>
                    <a:ext uri="{9D8B030D-6E8A-4147-A177-3AD203B41FA5}">
                      <a16:colId xmlns:a16="http://schemas.microsoft.com/office/drawing/2014/main" val="2558528356"/>
                    </a:ext>
                  </a:extLst>
                </a:gridCol>
                <a:gridCol w="867027">
                  <a:extLst>
                    <a:ext uri="{9D8B030D-6E8A-4147-A177-3AD203B41FA5}">
                      <a16:colId xmlns:a16="http://schemas.microsoft.com/office/drawing/2014/main" val="832084984"/>
                    </a:ext>
                  </a:extLst>
                </a:gridCol>
                <a:gridCol w="867027">
                  <a:extLst>
                    <a:ext uri="{9D8B030D-6E8A-4147-A177-3AD203B41FA5}">
                      <a16:colId xmlns:a16="http://schemas.microsoft.com/office/drawing/2014/main" val="4047742866"/>
                    </a:ext>
                  </a:extLst>
                </a:gridCol>
                <a:gridCol w="697045">
                  <a:extLst>
                    <a:ext uri="{9D8B030D-6E8A-4147-A177-3AD203B41FA5}">
                      <a16:colId xmlns:a16="http://schemas.microsoft.com/office/drawing/2014/main" val="3308099558"/>
                    </a:ext>
                  </a:extLst>
                </a:gridCol>
              </a:tblGrid>
              <a:tr h="560756">
                <a:tc>
                  <a:txBody>
                    <a:bodyPr/>
                    <a:lstStyle/>
                    <a:p>
                      <a:pPr algn="ctr">
                        <a:lnSpc>
                          <a:spcPct val="115000"/>
                        </a:lnSpc>
                        <a:spcAft>
                          <a:spcPts val="0"/>
                        </a:spcAft>
                      </a:pPr>
                      <a:r>
                        <a:rPr lang="tr-TR" sz="1600" dirty="0">
                          <a:effectLst/>
                        </a:rPr>
                        <a:t>YIL</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gridSpan="3">
                  <a:txBody>
                    <a:bodyPr/>
                    <a:lstStyle/>
                    <a:p>
                      <a:pPr algn="ctr">
                        <a:lnSpc>
                          <a:spcPct val="115000"/>
                        </a:lnSpc>
                        <a:spcAft>
                          <a:spcPts val="0"/>
                        </a:spcAft>
                      </a:pPr>
                      <a:r>
                        <a:rPr lang="tr-TR" sz="1600" dirty="0">
                          <a:effectLst/>
                        </a:rPr>
                        <a:t>DÜNYA </a:t>
                      </a:r>
                    </a:p>
                    <a:p>
                      <a:pPr algn="ctr">
                        <a:lnSpc>
                          <a:spcPct val="115000"/>
                        </a:lnSpc>
                        <a:spcAft>
                          <a:spcPts val="0"/>
                        </a:spcAft>
                      </a:pPr>
                      <a:r>
                        <a:rPr lang="tr-TR" sz="1600" dirty="0">
                          <a:effectLst/>
                        </a:rPr>
                        <a:t>ŞAMPİYONASI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hMerge="1">
                  <a:txBody>
                    <a:bodyPr/>
                    <a:lstStyle/>
                    <a:p>
                      <a:endParaRPr lang="tr-TR"/>
                    </a:p>
                  </a:txBody>
                  <a:tcPr/>
                </a:tc>
                <a:tc hMerge="1">
                  <a:txBody>
                    <a:bodyPr/>
                    <a:lstStyle/>
                    <a:p>
                      <a:endParaRPr lang="tr-TR"/>
                    </a:p>
                  </a:txBody>
                  <a:tcPr/>
                </a:tc>
                <a:tc gridSpan="3">
                  <a:txBody>
                    <a:bodyPr/>
                    <a:lstStyle/>
                    <a:p>
                      <a:pPr algn="ctr">
                        <a:lnSpc>
                          <a:spcPct val="115000"/>
                        </a:lnSpc>
                        <a:spcAft>
                          <a:spcPts val="0"/>
                        </a:spcAft>
                      </a:pPr>
                      <a:r>
                        <a:rPr lang="tr-TR" sz="1600" dirty="0">
                          <a:effectLst/>
                        </a:rPr>
                        <a:t>AVRUPA </a:t>
                      </a:r>
                    </a:p>
                    <a:p>
                      <a:pPr algn="ctr">
                        <a:lnSpc>
                          <a:spcPct val="115000"/>
                        </a:lnSpc>
                        <a:spcAft>
                          <a:spcPts val="0"/>
                        </a:spcAft>
                      </a:pPr>
                      <a:r>
                        <a:rPr lang="tr-TR" sz="1600" dirty="0">
                          <a:effectLst/>
                        </a:rPr>
                        <a:t>ŞAMPİYONASI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hMerge="1">
                  <a:txBody>
                    <a:bodyPr/>
                    <a:lstStyle/>
                    <a:p>
                      <a:endParaRPr lang="tr-TR"/>
                    </a:p>
                  </a:txBody>
                  <a:tcPr/>
                </a:tc>
                <a:tc hMerge="1">
                  <a:txBody>
                    <a:bodyPr/>
                    <a:lstStyle/>
                    <a:p>
                      <a:endParaRPr lang="tr-TR"/>
                    </a:p>
                  </a:txBody>
                  <a:tcPr/>
                </a:tc>
                <a:tc gridSpan="3">
                  <a:txBody>
                    <a:bodyPr/>
                    <a:lstStyle/>
                    <a:p>
                      <a:pPr algn="ctr">
                        <a:lnSpc>
                          <a:spcPct val="115000"/>
                        </a:lnSpc>
                        <a:spcAft>
                          <a:spcPts val="0"/>
                        </a:spcAft>
                      </a:pPr>
                      <a:r>
                        <a:rPr lang="tr-TR" sz="1600">
                          <a:effectLst/>
                        </a:rPr>
                        <a:t>OLİMPİYAT</a:t>
                      </a:r>
                    </a:p>
                    <a:p>
                      <a:pPr algn="ctr">
                        <a:lnSpc>
                          <a:spcPct val="115000"/>
                        </a:lnSpc>
                        <a:spcAft>
                          <a:spcPts val="0"/>
                        </a:spcAft>
                      </a:pPr>
                      <a:r>
                        <a:rPr lang="tr-TR" sz="1600">
                          <a:effectLst/>
                        </a:rPr>
                        <a:t>OYUNLARI</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hMerge="1">
                  <a:txBody>
                    <a:bodyPr/>
                    <a:lstStyle/>
                    <a:p>
                      <a:endParaRPr lang="tr-TR"/>
                    </a:p>
                  </a:txBody>
                  <a:tcPr/>
                </a:tc>
                <a:tc hMerge="1">
                  <a:txBody>
                    <a:bodyPr/>
                    <a:lstStyle/>
                    <a:p>
                      <a:endParaRPr lang="tr-TR"/>
                    </a:p>
                  </a:txBody>
                  <a:tcPr/>
                </a:tc>
                <a:tc gridSpan="3">
                  <a:txBody>
                    <a:bodyPr/>
                    <a:lstStyle/>
                    <a:p>
                      <a:pPr algn="ctr">
                        <a:lnSpc>
                          <a:spcPct val="115000"/>
                        </a:lnSpc>
                        <a:spcAft>
                          <a:spcPts val="0"/>
                        </a:spcAft>
                      </a:pPr>
                      <a:r>
                        <a:rPr lang="tr-TR" sz="1600" dirty="0">
                          <a:effectLst/>
                        </a:rPr>
                        <a:t>ÖZEL OLİMPİYAT</a:t>
                      </a:r>
                    </a:p>
                    <a:p>
                      <a:pPr algn="ctr">
                        <a:lnSpc>
                          <a:spcPct val="115000"/>
                        </a:lnSpc>
                        <a:spcAft>
                          <a:spcPts val="0"/>
                        </a:spcAft>
                      </a:pPr>
                      <a:r>
                        <a:rPr lang="tr-TR" sz="1600" dirty="0">
                          <a:effectLst/>
                        </a:rPr>
                        <a:t>OYUNLARI</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0448794"/>
                  </a:ext>
                </a:extLst>
              </a:tr>
              <a:tr h="264925">
                <a:tc rowSpan="2">
                  <a:txBody>
                    <a:bodyPr/>
                    <a:lstStyle/>
                    <a:p>
                      <a:pPr>
                        <a:lnSpc>
                          <a:spcPct val="115000"/>
                        </a:lnSpc>
                        <a:spcAft>
                          <a:spcPts val="0"/>
                        </a:spcAft>
                      </a:pPr>
                      <a:r>
                        <a:rPr lang="tr-TR" sz="1600" dirty="0">
                          <a:effectLst/>
                        </a:rPr>
                        <a:t> </a:t>
                      </a:r>
                    </a:p>
                    <a:p>
                      <a:pPr>
                        <a:lnSpc>
                          <a:spcPct val="115000"/>
                        </a:lnSpc>
                        <a:spcAft>
                          <a:spcPts val="0"/>
                        </a:spcAft>
                      </a:pPr>
                      <a:r>
                        <a:rPr lang="tr-TR" sz="1600" dirty="0">
                          <a:effectLst/>
                        </a:rPr>
                        <a:t>2000</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nSpc>
                          <a:spcPct val="115000"/>
                        </a:lnSpc>
                        <a:spcAft>
                          <a:spcPts val="0"/>
                        </a:spcAft>
                      </a:pPr>
                      <a:r>
                        <a:rPr lang="tr-TR" sz="1600">
                          <a:effectLst/>
                        </a:rPr>
                        <a:t>Altın</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15000"/>
                        </a:lnSpc>
                        <a:spcAft>
                          <a:spcPts val="0"/>
                        </a:spcAft>
                      </a:pPr>
                      <a:r>
                        <a:rPr lang="tr-TR" sz="1600">
                          <a:effectLst/>
                        </a:rPr>
                        <a:t>Gümüş</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15000"/>
                        </a:lnSpc>
                        <a:spcAft>
                          <a:spcPts val="0"/>
                        </a:spcAft>
                      </a:pPr>
                      <a:r>
                        <a:rPr lang="tr-TR" sz="1600">
                          <a:effectLst/>
                        </a:rPr>
                        <a:t>Bronz</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15000"/>
                        </a:lnSpc>
                        <a:spcAft>
                          <a:spcPts val="0"/>
                        </a:spcAft>
                      </a:pPr>
                      <a:r>
                        <a:rPr lang="tr-TR" sz="1600">
                          <a:effectLst/>
                        </a:rPr>
                        <a:t>Altın</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15000"/>
                        </a:lnSpc>
                        <a:spcAft>
                          <a:spcPts val="0"/>
                        </a:spcAft>
                      </a:pPr>
                      <a:r>
                        <a:rPr lang="tr-TR" sz="1600">
                          <a:effectLst/>
                        </a:rPr>
                        <a:t>Gümüş</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15000"/>
                        </a:lnSpc>
                        <a:spcAft>
                          <a:spcPts val="0"/>
                        </a:spcAft>
                      </a:pPr>
                      <a:r>
                        <a:rPr lang="tr-TR" sz="1600">
                          <a:effectLst/>
                        </a:rPr>
                        <a:t>Bronz</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Altın</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Gümüş</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Bronz</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Altın</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Gümüş</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Bronz</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142637732"/>
                  </a:ext>
                </a:extLst>
              </a:tr>
              <a:tr h="0">
                <a:tc vMerge="1">
                  <a:txBody>
                    <a:bodyPr/>
                    <a:lstStyle/>
                    <a:p>
                      <a:endParaRPr lang="tr-TR"/>
                    </a:p>
                  </a:txBody>
                  <a:tcPr/>
                </a:tc>
                <a:tc>
                  <a:txBody>
                    <a:bodyPr/>
                    <a:lstStyle/>
                    <a:p>
                      <a:pPr algn="ctr">
                        <a:lnSpc>
                          <a:spcPct val="115000"/>
                        </a:lnSpc>
                        <a:spcAft>
                          <a:spcPts val="0"/>
                        </a:spcAft>
                      </a:pPr>
                      <a:r>
                        <a:rPr lang="tr-TR" sz="1600">
                          <a:effectLst/>
                        </a:rPr>
                        <a:t>20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dirty="0">
                          <a:effectLst/>
                        </a:rPr>
                        <a:t>58</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72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685734701"/>
                  </a:ext>
                </a:extLst>
              </a:tr>
              <a:tr h="247886">
                <a:tc>
                  <a:txBody>
                    <a:bodyPr/>
                    <a:lstStyle/>
                    <a:p>
                      <a:pPr>
                        <a:lnSpc>
                          <a:spcPct val="115000"/>
                        </a:lnSpc>
                        <a:spcAft>
                          <a:spcPts val="0"/>
                        </a:spcAft>
                      </a:pPr>
                      <a:r>
                        <a:rPr lang="tr-TR" sz="1600">
                          <a:effectLst/>
                        </a:rPr>
                        <a:t>2001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41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35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663879243"/>
                  </a:ext>
                </a:extLst>
              </a:tr>
              <a:tr h="247886">
                <a:tc>
                  <a:txBody>
                    <a:bodyPr/>
                    <a:lstStyle/>
                    <a:p>
                      <a:pPr>
                        <a:lnSpc>
                          <a:spcPct val="115000"/>
                        </a:lnSpc>
                        <a:spcAft>
                          <a:spcPts val="0"/>
                        </a:spcAft>
                      </a:pPr>
                      <a:r>
                        <a:rPr lang="tr-TR" sz="1600">
                          <a:effectLst/>
                        </a:rPr>
                        <a:t>2002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23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928785698"/>
                  </a:ext>
                </a:extLst>
              </a:tr>
              <a:tr h="247886">
                <a:tc>
                  <a:txBody>
                    <a:bodyPr/>
                    <a:lstStyle/>
                    <a:p>
                      <a:pPr>
                        <a:lnSpc>
                          <a:spcPct val="115000"/>
                        </a:lnSpc>
                        <a:spcAft>
                          <a:spcPts val="0"/>
                        </a:spcAft>
                      </a:pPr>
                      <a:r>
                        <a:rPr lang="tr-TR" sz="1600">
                          <a:effectLst/>
                        </a:rPr>
                        <a:t>2003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55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75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93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63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67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626317523"/>
                  </a:ext>
                </a:extLst>
              </a:tr>
              <a:tr h="247886">
                <a:tc>
                  <a:txBody>
                    <a:bodyPr/>
                    <a:lstStyle/>
                    <a:p>
                      <a:pPr>
                        <a:lnSpc>
                          <a:spcPct val="115000"/>
                        </a:lnSpc>
                        <a:spcAft>
                          <a:spcPts val="0"/>
                        </a:spcAft>
                      </a:pPr>
                      <a:r>
                        <a:rPr lang="tr-TR" sz="1600">
                          <a:effectLst/>
                        </a:rPr>
                        <a:t>2004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38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34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73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66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028269495"/>
                  </a:ext>
                </a:extLst>
              </a:tr>
              <a:tr h="247886">
                <a:tc>
                  <a:txBody>
                    <a:bodyPr/>
                    <a:lstStyle/>
                    <a:p>
                      <a:pPr>
                        <a:lnSpc>
                          <a:spcPct val="115000"/>
                        </a:lnSpc>
                        <a:spcAft>
                          <a:spcPts val="0"/>
                        </a:spcAft>
                      </a:pPr>
                      <a:r>
                        <a:rPr lang="tr-TR" sz="1600">
                          <a:effectLst/>
                        </a:rPr>
                        <a:t>2005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38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73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4113720160"/>
                  </a:ext>
                </a:extLst>
              </a:tr>
              <a:tr h="247886">
                <a:tc>
                  <a:txBody>
                    <a:bodyPr/>
                    <a:lstStyle/>
                    <a:p>
                      <a:pPr>
                        <a:lnSpc>
                          <a:spcPct val="115000"/>
                        </a:lnSpc>
                        <a:spcAft>
                          <a:spcPts val="0"/>
                        </a:spcAft>
                      </a:pPr>
                      <a:r>
                        <a:rPr lang="tr-TR" sz="1600">
                          <a:effectLst/>
                        </a:rPr>
                        <a:t>2006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40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81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316698462"/>
                  </a:ext>
                </a:extLst>
              </a:tr>
              <a:tr h="247886">
                <a:tc>
                  <a:txBody>
                    <a:bodyPr/>
                    <a:lstStyle/>
                    <a:p>
                      <a:pPr>
                        <a:lnSpc>
                          <a:spcPct val="115000"/>
                        </a:lnSpc>
                        <a:spcAft>
                          <a:spcPts val="0"/>
                        </a:spcAft>
                      </a:pPr>
                      <a:r>
                        <a:rPr lang="tr-TR" sz="1600">
                          <a:effectLst/>
                        </a:rPr>
                        <a:t>2007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34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91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36899193"/>
                  </a:ext>
                </a:extLst>
              </a:tr>
              <a:tr h="247886">
                <a:tc>
                  <a:txBody>
                    <a:bodyPr/>
                    <a:lstStyle/>
                    <a:p>
                      <a:pPr>
                        <a:lnSpc>
                          <a:spcPct val="115000"/>
                        </a:lnSpc>
                        <a:spcAft>
                          <a:spcPts val="0"/>
                        </a:spcAft>
                      </a:pPr>
                      <a:r>
                        <a:rPr lang="tr-TR" sz="1600">
                          <a:effectLst/>
                        </a:rPr>
                        <a:t>2008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40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39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82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72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68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117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dirty="0">
                          <a:effectLst/>
                        </a:rPr>
                        <a:t>3</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4245966983"/>
                  </a:ext>
                </a:extLst>
              </a:tr>
              <a:tr h="247886">
                <a:tc>
                  <a:txBody>
                    <a:bodyPr/>
                    <a:lstStyle/>
                    <a:p>
                      <a:pPr>
                        <a:lnSpc>
                          <a:spcPct val="115000"/>
                        </a:lnSpc>
                        <a:spcAft>
                          <a:spcPts val="0"/>
                        </a:spcAft>
                      </a:pPr>
                      <a:r>
                        <a:rPr lang="tr-TR" sz="1600">
                          <a:effectLst/>
                        </a:rPr>
                        <a:t>2009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63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100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109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110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132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237963302"/>
                  </a:ext>
                </a:extLst>
              </a:tr>
              <a:tr h="247886">
                <a:tc>
                  <a:txBody>
                    <a:bodyPr/>
                    <a:lstStyle/>
                    <a:p>
                      <a:pPr>
                        <a:lnSpc>
                          <a:spcPct val="115000"/>
                        </a:lnSpc>
                        <a:spcAft>
                          <a:spcPts val="0"/>
                        </a:spcAft>
                      </a:pPr>
                      <a:r>
                        <a:rPr lang="tr-TR" sz="1600">
                          <a:effectLst/>
                        </a:rPr>
                        <a:t>2010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44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69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112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100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122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150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769595398"/>
                  </a:ext>
                </a:extLst>
              </a:tr>
              <a:tr h="247886">
                <a:tc>
                  <a:txBody>
                    <a:bodyPr/>
                    <a:lstStyle/>
                    <a:p>
                      <a:pPr>
                        <a:lnSpc>
                          <a:spcPct val="115000"/>
                        </a:lnSpc>
                        <a:spcAft>
                          <a:spcPts val="0"/>
                        </a:spcAft>
                      </a:pPr>
                      <a:r>
                        <a:rPr lang="tr-TR" sz="1600">
                          <a:effectLst/>
                        </a:rPr>
                        <a:t>2011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44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117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102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114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189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728031926"/>
                  </a:ext>
                </a:extLst>
              </a:tr>
              <a:tr h="247886">
                <a:tc>
                  <a:txBody>
                    <a:bodyPr/>
                    <a:lstStyle/>
                    <a:p>
                      <a:pPr>
                        <a:lnSpc>
                          <a:spcPct val="115000"/>
                        </a:lnSpc>
                        <a:spcAft>
                          <a:spcPts val="0"/>
                        </a:spcAft>
                      </a:pPr>
                      <a:r>
                        <a:rPr lang="tr-TR" sz="1600">
                          <a:effectLst/>
                        </a:rPr>
                        <a:t>2012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62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82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124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105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153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171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821883966"/>
                  </a:ext>
                </a:extLst>
              </a:tr>
              <a:tr h="247886">
                <a:tc>
                  <a:txBody>
                    <a:bodyPr/>
                    <a:lstStyle/>
                    <a:p>
                      <a:pPr>
                        <a:lnSpc>
                          <a:spcPct val="115000"/>
                        </a:lnSpc>
                        <a:spcAft>
                          <a:spcPts val="0"/>
                        </a:spcAft>
                      </a:pPr>
                      <a:r>
                        <a:rPr lang="tr-TR" sz="1600">
                          <a:effectLst/>
                        </a:rPr>
                        <a:t>2013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69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102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115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140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141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190</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756319675"/>
                  </a:ext>
                </a:extLst>
              </a:tr>
              <a:tr h="247886">
                <a:tc>
                  <a:txBody>
                    <a:bodyPr/>
                    <a:lstStyle/>
                    <a:p>
                      <a:pPr>
                        <a:lnSpc>
                          <a:spcPct val="115000"/>
                        </a:lnSpc>
                        <a:spcAft>
                          <a:spcPts val="0"/>
                        </a:spcAft>
                      </a:pPr>
                      <a:r>
                        <a:rPr lang="tr-TR" sz="1600">
                          <a:effectLst/>
                        </a:rPr>
                        <a:t>2014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73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96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138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111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146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194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dirty="0">
                          <a:effectLst/>
                        </a:rPr>
                        <a:t>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632725752"/>
                  </a:ext>
                </a:extLst>
              </a:tr>
              <a:tr h="247886">
                <a:tc>
                  <a:txBody>
                    <a:bodyPr/>
                    <a:lstStyle/>
                    <a:p>
                      <a:pPr>
                        <a:lnSpc>
                          <a:spcPct val="115000"/>
                        </a:lnSpc>
                        <a:spcAft>
                          <a:spcPts val="0"/>
                        </a:spcAft>
                      </a:pPr>
                      <a:r>
                        <a:rPr lang="tr-TR" sz="1600">
                          <a:effectLst/>
                        </a:rPr>
                        <a:t>2015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51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63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105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194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195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234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 </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905426760"/>
                  </a:ext>
                </a:extLst>
              </a:tr>
              <a:tr h="247886">
                <a:tc>
                  <a:txBody>
                    <a:bodyPr/>
                    <a:lstStyle/>
                    <a:p>
                      <a:pPr>
                        <a:lnSpc>
                          <a:spcPct val="115000"/>
                        </a:lnSpc>
                        <a:spcAft>
                          <a:spcPts val="0"/>
                        </a:spcAft>
                      </a:pPr>
                      <a:r>
                        <a:rPr lang="tr-TR" sz="1600">
                          <a:effectLst/>
                        </a:rPr>
                        <a:t>2016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106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117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172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185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194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255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5</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334869494"/>
                  </a:ext>
                </a:extLst>
              </a:tr>
              <a:tr h="247886">
                <a:tc>
                  <a:txBody>
                    <a:bodyPr/>
                    <a:lstStyle/>
                    <a:p>
                      <a:pPr>
                        <a:lnSpc>
                          <a:spcPct val="115000"/>
                        </a:lnSpc>
                        <a:spcAft>
                          <a:spcPts val="0"/>
                        </a:spcAft>
                      </a:pPr>
                      <a:r>
                        <a:rPr lang="tr-TR" sz="1600">
                          <a:effectLst/>
                        </a:rPr>
                        <a:t>2017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93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102</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174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239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261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377</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dirty="0">
                          <a:effectLst/>
                        </a:rPr>
                        <a: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771694940"/>
                  </a:ext>
                </a:extLst>
              </a:tr>
              <a:tr h="247886">
                <a:tc>
                  <a:txBody>
                    <a:bodyPr/>
                    <a:lstStyle/>
                    <a:p>
                      <a:pPr>
                        <a:lnSpc>
                          <a:spcPct val="115000"/>
                        </a:lnSpc>
                        <a:spcAft>
                          <a:spcPts val="0"/>
                        </a:spcAft>
                      </a:pPr>
                      <a:r>
                        <a:rPr lang="tr-TR" sz="1600">
                          <a:effectLst/>
                        </a:rPr>
                        <a:t>2018</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600">
                          <a:effectLst/>
                        </a:rPr>
                        <a:t>94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119</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171</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203</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214</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316</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a:effectLst/>
                        </a:rPr>
                        <a:t>-</a:t>
                      </a:r>
                      <a:endParaRPr lang="tr-T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tc>
                  <a:txBody>
                    <a:bodyPr/>
                    <a:lstStyle/>
                    <a:p>
                      <a:pPr algn="ctr">
                        <a:lnSpc>
                          <a:spcPct val="115000"/>
                        </a:lnSpc>
                        <a:spcAft>
                          <a:spcPts val="0"/>
                        </a:spcAft>
                      </a:pPr>
                      <a:r>
                        <a:rPr lang="tr-TR" sz="1600" dirty="0">
                          <a:effectLst/>
                        </a:rPr>
                        <a:t>-</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031309195"/>
                  </a:ext>
                </a:extLst>
              </a:tr>
            </a:tbl>
          </a:graphicData>
        </a:graphic>
      </p:graphicFrame>
    </p:spTree>
    <p:extLst>
      <p:ext uri="{BB962C8B-B14F-4D97-AF65-F5344CB8AC3E}">
        <p14:creationId xmlns:p14="http://schemas.microsoft.com/office/powerpoint/2010/main" val="4169593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Bir ülkede düzenlenen uluslararası spor organizasyonlarının büyüklüğü ve sayısı ülkenin geldiği spor düzeyinin bir göstergesi olarak kabul edilebilir. Çünkü çok farklı branşlarda spor tesisine sahip olmak, bu tesisleri dünya standardına uygun inşa edebilmek ve işletebilmek belli bir gelişme düzeyini gösterir. Ayrıca bu uluslararası organizasyonlar için yeni yapılan spor tesisleri, ülkenin spor kültürüne ve spor altyapısına katkısı sağlayarak ülkedeki spor faaliyetlerinin itici gücü olabilmektedir. </a:t>
            </a:r>
          </a:p>
        </p:txBody>
      </p:sp>
    </p:spTree>
    <p:extLst>
      <p:ext uri="{BB962C8B-B14F-4D97-AF65-F5344CB8AC3E}">
        <p14:creationId xmlns:p14="http://schemas.microsoft.com/office/powerpoint/2010/main" val="347098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Son yıllarda Türkiye’de büyük spor organizasyonları düzenlenerek başarılı şekilde gerçekleştirilmiştir. Bu spor organizasyonlarının bazıları şunlardır: 2003 yılında Avrupa Kadınlar Voleybol Şampiyonası, 2005 yılında 23. Dünya Üniversite Yaz Oyunları, 2007 yılında I. Karadeniz Oyunları, 2008 yılında Avrupa Atletizm Milletler Kupası, 2010 yılında Dünya Basketbol Şampiyonası, 2011 yılında Kış Üniversite Oyunları, Avrupa Olimpik Gençlik Yaz Oyunları ve Dünya Güreş Şampiyonası, 2012 yılında Dünya Salon Atletizm Şampiyonası, 2013 yılında Dünya Kadınlar Tenis Şampiyonası, I. Akdeniz Oyunları, U20 Dünya Futbol Kupası ve Dünya Okçuluk Şampiyonası, 2014 yılında Kadınlar Dünya Basketbol Şampiyonası ve Ritmik </a:t>
            </a:r>
            <a:r>
              <a:rPr lang="tr-TR" dirty="0" err="1"/>
              <a:t>Cimnastik</a:t>
            </a:r>
            <a:r>
              <a:rPr lang="tr-TR" dirty="0"/>
              <a:t> Dünya Şampiyonası (GSB, 2016; TBMM, 2011).</a:t>
            </a:r>
          </a:p>
          <a:p>
            <a:r>
              <a:rPr lang="tr-TR" dirty="0"/>
              <a:t> </a:t>
            </a:r>
          </a:p>
          <a:p>
            <a:r>
              <a:rPr lang="tr-TR" dirty="0"/>
              <a:t> </a:t>
            </a:r>
          </a:p>
          <a:p>
            <a:endParaRPr lang="tr-TR" dirty="0"/>
          </a:p>
        </p:txBody>
      </p:sp>
    </p:spTree>
    <p:extLst>
      <p:ext uri="{BB962C8B-B14F-4D97-AF65-F5344CB8AC3E}">
        <p14:creationId xmlns:p14="http://schemas.microsoft.com/office/powerpoint/2010/main" val="1790134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Ülkemizde spor yönetimi, sivil toplum kuruluşu kimliği taşıyan </a:t>
            </a:r>
            <a:r>
              <a:rPr lang="tr-TR" dirty="0" err="1"/>
              <a:t>TİCİ’nin</a:t>
            </a:r>
            <a:r>
              <a:rPr lang="tr-TR" dirty="0"/>
              <a:t> yerine kurulan 1936 yılında TSK ve 1938 yılında BTK ile devlet yönetimine geçmiştir. Spor yönetiminde Devletin tam yetkili olmasından bu yana sporda nicelik ve nitelik yönünden gelişme olmuş, ancak bu gelişme istenen düzeyde olmamıştır. </a:t>
            </a:r>
          </a:p>
          <a:p>
            <a:endParaRPr lang="tr-TR" dirty="0"/>
          </a:p>
          <a:p>
            <a:r>
              <a:rPr lang="tr-TR" dirty="0"/>
              <a:t>Sporun topluma yeterince yaygınlaştırılamadığı, daha çok madalya sayısı ve başarıya önem verildiği için Türk spor politikasında istenilen hedeflere ulaşılamadığı görülmüştür Aydın (2007). </a:t>
            </a:r>
          </a:p>
          <a:p>
            <a:endParaRPr lang="tr-TR" dirty="0"/>
          </a:p>
        </p:txBody>
      </p:sp>
    </p:spTree>
    <p:extLst>
      <p:ext uri="{BB962C8B-B14F-4D97-AF65-F5344CB8AC3E}">
        <p14:creationId xmlns:p14="http://schemas.microsoft.com/office/powerpoint/2010/main" val="419066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 2011 yılından itibaren neoliberal politikaların etkisiyle spor ticarileşmiş, herkes için spor anlayışı yerine futbola yönelik yatırımlar yapılmış, kitle sporu için spor tesisi yerine daha çok futbol stadyumu yapılmıştır (Öğüt, 2014). </a:t>
            </a:r>
          </a:p>
          <a:p>
            <a:r>
              <a:rPr lang="tr-TR" dirty="0"/>
              <a:t>Spor politikasını spor hizmetlerinin gerçekleştirilmesinde uygulanacak kararlar ve ilkeler oluşturur. </a:t>
            </a:r>
          </a:p>
          <a:p>
            <a:r>
              <a:rPr lang="tr-TR" dirty="0"/>
              <a:t>Ülkemizde planlı döneme geçişle birlikte spor politikasına yön verecek ilkelere ve uygulanacak kararlara kalkınma planlarında yer verilmiştir. Ancak kalkınma planlarında yer alan sporun sorunlarının çözümüne ilişkin kararlar uygulanamadığı için aynı sorunlar bir sonraki plan dönemine aktarılmıştır. </a:t>
            </a:r>
          </a:p>
        </p:txBody>
      </p:sp>
    </p:spTree>
    <p:extLst>
      <p:ext uri="{BB962C8B-B14F-4D97-AF65-F5344CB8AC3E}">
        <p14:creationId xmlns:p14="http://schemas.microsoft.com/office/powerpoint/2010/main" val="78095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Sporcu ve kulüp sayısında istenilen düzeye gelinememiş, AB ülkeleri ortalamasının çok altında kalınmıştır. Sporun hükümet programlarında, spor şuralarında, kalkınma planlarında, her zaman yer almasına rağmen aynı sorunların devam etmesi ve çözülememesi, alınan kararların hayata geçirilememesinden kaynaklanmaktadır (Yerlikaya, 202).</a:t>
            </a:r>
          </a:p>
          <a:p>
            <a:r>
              <a:rPr lang="tr-TR" dirty="0"/>
              <a:t>1982 Anayasası’nda sporun geliştirilmesi madde hükmü olarak yer almıştır.  639 sayılı KHK sayılı yasaya göre, Gençlik ve Spor Bakanlığı spor politikalarını uygulamakla görevlidir. Spor şuralarında benzer sorunlar ele alınmış, alınan kararların pek azı uygulanabilmiştir.</a:t>
            </a:r>
          </a:p>
          <a:p>
            <a:endParaRPr lang="tr-TR" dirty="0"/>
          </a:p>
        </p:txBody>
      </p:sp>
    </p:spTree>
    <p:extLst>
      <p:ext uri="{BB962C8B-B14F-4D97-AF65-F5344CB8AC3E}">
        <p14:creationId xmlns:p14="http://schemas.microsoft.com/office/powerpoint/2010/main" val="3010288884"/>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TotalTime>
  <Words>1065</Words>
  <Application>Microsoft Office PowerPoint</Application>
  <PresentationFormat>Geniş ekran</PresentationFormat>
  <Paragraphs>300</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Times New Roman</vt:lpstr>
      <vt:lpstr>Trebuchet MS</vt:lpstr>
      <vt:lpstr>Wingdings 3</vt:lpstr>
      <vt:lpstr>Kristal</vt:lpstr>
      <vt:lpstr>SPOR POLİTİKASI </vt:lpstr>
      <vt:lpstr>SPOR POLİTİKASI  </vt:lpstr>
      <vt:lpstr>SPOR POLİTİKASI </vt:lpstr>
      <vt:lpstr>Çizelge 7. 2000-2018 Yılları arasında Dünya ve Avrupa Şampiyonaları  ve Olimpiyatlarda Alınan Madalya Sayıları </vt:lpstr>
      <vt:lpstr>PowerPoint Sunusu</vt:lpstr>
      <vt:lpstr>PowerPoint Sunusu</vt:lpstr>
      <vt:lpstr>PowerPoint Sunusu</vt:lpstr>
      <vt:lpstr>PowerPoint Sunusu</vt:lpstr>
      <vt:lpstr>PowerPoint Sunusu</vt:lpstr>
      <vt:lpstr>PowerPoint Sunusu</vt:lpstr>
      <vt:lpstr>SPOR POLİTİKASI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Oğuz Özbek</dc:creator>
  <cp:lastModifiedBy>Oguz.Ozbek</cp:lastModifiedBy>
  <cp:revision>8</cp:revision>
  <dcterms:created xsi:type="dcterms:W3CDTF">2017-12-01T19:15:40Z</dcterms:created>
  <dcterms:modified xsi:type="dcterms:W3CDTF">2020-04-23T08:34:37Z</dcterms:modified>
</cp:coreProperties>
</file>