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5"/>
  </p:notesMasterIdLst>
  <p:sldIdLst>
    <p:sldId id="270" r:id="rId3"/>
    <p:sldId id="257" r:id="rId4"/>
    <p:sldId id="268" r:id="rId6"/>
    <p:sldId id="258" r:id="rId7"/>
    <p:sldId id="259" r:id="rId8"/>
    <p:sldId id="260" r:id="rId9"/>
    <p:sldId id="271" r:id="rId10"/>
    <p:sldId id="261" r:id="rId11"/>
    <p:sldId id="272" r:id="rId12"/>
    <p:sldId id="262" r:id="rId13"/>
    <p:sldId id="264" r:id="rId14"/>
    <p:sldId id="263" r:id="rId15"/>
    <p:sldId id="273" r:id="rId16"/>
    <p:sldId id="265" r:id="rId17"/>
    <p:sldId id="267" r:id="rId18"/>
    <p:sldId id="274" r:id="rId19"/>
    <p:sldId id="26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343173-F9F4-40B9-BC6A-D6024C5BF767}" type="datetimeFigureOut">
              <a:rPr lang="tr-TR" smtClean="0"/>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8133E-BB04-4831-9A90-8616E41274B3}" type="slidenum">
              <a:rPr lang="tr-TR" smtClean="0"/>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498133E-BB04-4831-9A90-8616E41274B3}" type="slidenum">
              <a:rPr lang="tr-TR" smtClean="0"/>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hasCustomPrompt="1"/>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tr-TR" smtClean="0"/>
              <a:t>Asıl başlık stili için tıklatın</a:t>
            </a:r>
            <a:endParaRPr lang="en-US" dirty="0"/>
          </a:p>
        </p:txBody>
      </p:sp>
      <p:sp>
        <p:nvSpPr>
          <p:cNvPr id="3" name="Subtitle 2"/>
          <p:cNvSpPr>
            <a:spLocks noGrp="1"/>
          </p:cNvSpPr>
          <p:nvPr>
            <p:ph type="subTitle" idx="1" hasCustomPrompt="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FE752EF0-5AF4-4F92-B712-6B5DA5B038AE}"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hasCustomPrompt="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endParaRPr lang="tr-TR" smtClean="0"/>
          </a:p>
        </p:txBody>
      </p:sp>
      <p:sp>
        <p:nvSpPr>
          <p:cNvPr id="4" name="Date Placeholder 3"/>
          <p:cNvSpPr>
            <a:spLocks noGrp="1"/>
          </p:cNvSpPr>
          <p:nvPr>
            <p:ph type="dt" sz="half" idx="10"/>
          </p:nvPr>
        </p:nvSpPr>
        <p:spPr/>
        <p:txBody>
          <a:bodyPr/>
          <a:lstStyle/>
          <a:p>
            <a:fld id="{6B3D25F0-61AE-4F42-B75D-1FE207780A60}"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hasCustomPrompt="1"/>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endParaRPr lang="tr-TR" smtClean="0"/>
          </a:p>
        </p:txBody>
      </p:sp>
      <p:sp>
        <p:nvSpPr>
          <p:cNvPr id="3" name="Text Placeholder 2"/>
          <p:cNvSpPr>
            <a:spLocks noGrp="1"/>
          </p:cNvSpPr>
          <p:nvPr>
            <p:ph type="body" idx="1" hasCustomPrompt="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endParaRPr lang="tr-TR" smtClean="0"/>
          </a:p>
        </p:txBody>
      </p:sp>
      <p:sp>
        <p:nvSpPr>
          <p:cNvPr id="4" name="Date Placeholder 3"/>
          <p:cNvSpPr>
            <a:spLocks noGrp="1"/>
          </p:cNvSpPr>
          <p:nvPr>
            <p:ph type="dt" sz="half" idx="10"/>
          </p:nvPr>
        </p:nvSpPr>
        <p:spPr/>
        <p:txBody>
          <a:bodyPr/>
          <a:lstStyle/>
          <a:p>
            <a:fld id="{104679C8-399E-4CC0-9BD2-C5F89C03FECF}"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hasCustomPrompt="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endParaRPr lang="tr-TR" smtClean="0"/>
          </a:p>
        </p:txBody>
      </p:sp>
      <p:sp>
        <p:nvSpPr>
          <p:cNvPr id="4" name="Date Placeholder 3"/>
          <p:cNvSpPr>
            <a:spLocks noGrp="1"/>
          </p:cNvSpPr>
          <p:nvPr>
            <p:ph type="dt" sz="half" idx="10"/>
          </p:nvPr>
        </p:nvSpPr>
        <p:spPr/>
        <p:txBody>
          <a:bodyPr/>
          <a:lstStyle/>
          <a:p>
            <a:fld id="{ED5CC920-41B9-46EA-9A44-70F666918CDA}"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hasCustomPrompt="1"/>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endParaRPr lang="tr-TR" smtClean="0"/>
          </a:p>
        </p:txBody>
      </p:sp>
      <p:sp>
        <p:nvSpPr>
          <p:cNvPr id="3" name="Text Placeholder 2"/>
          <p:cNvSpPr>
            <a:spLocks noGrp="1"/>
          </p:cNvSpPr>
          <p:nvPr>
            <p:ph type="body" idx="1" hasCustomPrompt="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endParaRPr lang="tr-TR" smtClean="0"/>
          </a:p>
        </p:txBody>
      </p:sp>
      <p:sp>
        <p:nvSpPr>
          <p:cNvPr id="4" name="Date Placeholder 3"/>
          <p:cNvSpPr>
            <a:spLocks noGrp="1"/>
          </p:cNvSpPr>
          <p:nvPr>
            <p:ph type="dt" sz="half" idx="10"/>
          </p:nvPr>
        </p:nvSpPr>
        <p:spPr/>
        <p:txBody>
          <a:bodyPr/>
          <a:lstStyle/>
          <a:p>
            <a:fld id="{02F51BB4-7C33-4585-A829-A1EE5185B9BF}"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hasCustomPrompt="1"/>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endParaRPr lang="tr-TR" smtClean="0"/>
          </a:p>
        </p:txBody>
      </p:sp>
      <p:sp>
        <p:nvSpPr>
          <p:cNvPr id="3" name="Text Placeholder 2"/>
          <p:cNvSpPr>
            <a:spLocks noGrp="1"/>
          </p:cNvSpPr>
          <p:nvPr>
            <p:ph type="body" idx="1" hasCustomPrompt="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endParaRPr lang="tr-TR" smtClean="0"/>
          </a:p>
        </p:txBody>
      </p:sp>
      <p:sp>
        <p:nvSpPr>
          <p:cNvPr id="4" name="Date Placeholder 3"/>
          <p:cNvSpPr>
            <a:spLocks noGrp="1"/>
          </p:cNvSpPr>
          <p:nvPr>
            <p:ph type="dt" sz="half" idx="10"/>
          </p:nvPr>
        </p:nvSpPr>
        <p:spPr/>
        <p:txBody>
          <a:bodyPr/>
          <a:lstStyle/>
          <a:p>
            <a:fld id="{15B29BBD-E2DE-4C0B-90E8-32ED71E52C88}"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hasCustomPrompt="1"/>
          </p:nvPr>
        </p:nvSpPr>
        <p:spPr/>
        <p:txBody>
          <a:bodyPr vert="eaVert"/>
          <a:lstStyle/>
          <a:p>
            <a:pPr lvl="0"/>
            <a:r>
              <a:rPr lang="tr-TR" smtClean="0"/>
              <a:t>Asıl metin stillerini düzenlemek için tıklatın</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en-US" dirty="0"/>
          </a:p>
        </p:txBody>
      </p:sp>
      <p:sp>
        <p:nvSpPr>
          <p:cNvPr id="4" name="Date Placeholder 3"/>
          <p:cNvSpPr>
            <a:spLocks noGrp="1"/>
          </p:cNvSpPr>
          <p:nvPr>
            <p:ph type="dt" sz="half" idx="10"/>
          </p:nvPr>
        </p:nvSpPr>
        <p:spPr/>
        <p:txBody>
          <a:bodyPr/>
          <a:lstStyle/>
          <a:p>
            <a:fld id="{1D459729-3565-4D1C-9729-3AF6B891D12A}"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hasCustomPrompt="1"/>
          </p:nvPr>
        </p:nvSpPr>
        <p:spPr>
          <a:xfrm>
            <a:off x="677335" y="609600"/>
            <a:ext cx="7060150" cy="5251450"/>
          </a:xfrm>
        </p:spPr>
        <p:txBody>
          <a:bodyPr vert="eaVert"/>
          <a:lstStyle/>
          <a:p>
            <a:pPr lvl="0"/>
            <a:r>
              <a:rPr lang="tr-TR" smtClean="0"/>
              <a:t>Asıl metin stillerini düzenlemek için tıklatın</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en-US" dirty="0"/>
          </a:p>
        </p:txBody>
      </p:sp>
      <p:sp>
        <p:nvSpPr>
          <p:cNvPr id="4" name="Date Placeholder 3"/>
          <p:cNvSpPr>
            <a:spLocks noGrp="1"/>
          </p:cNvSpPr>
          <p:nvPr>
            <p:ph type="dt" sz="half" idx="10"/>
          </p:nvPr>
        </p:nvSpPr>
        <p:spPr/>
        <p:txBody>
          <a:bodyPr/>
          <a:lstStyle/>
          <a:p>
            <a:fld id="{43BFA789-0694-4652-9FFC-7D283F3FBD00}"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smtClean="0"/>
              <a:t>Asıl başlık stili için tıklatın</a:t>
            </a:r>
            <a:endParaRPr lang="en-US" dirty="0"/>
          </a:p>
        </p:txBody>
      </p:sp>
      <p:sp>
        <p:nvSpPr>
          <p:cNvPr id="3" name="Content Placeholder 2"/>
          <p:cNvSpPr>
            <a:spLocks noGrp="1"/>
          </p:cNvSpPr>
          <p:nvPr>
            <p:ph idx="1" hasCustomPrompt="1"/>
          </p:nvPr>
        </p:nvSpPr>
        <p:spPr/>
        <p:txBody>
          <a:bodyPr/>
          <a:lstStyle/>
          <a:p>
            <a:pPr lvl="0"/>
            <a:r>
              <a:rPr lang="tr-TR" smtClean="0"/>
              <a:t>Asıl metin stillerini düzenlemek için tıklatın</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en-US" dirty="0"/>
          </a:p>
        </p:txBody>
      </p:sp>
      <p:sp>
        <p:nvSpPr>
          <p:cNvPr id="4" name="Date Placeholder 3"/>
          <p:cNvSpPr>
            <a:spLocks noGrp="1"/>
          </p:cNvSpPr>
          <p:nvPr>
            <p:ph type="dt" sz="half" idx="10"/>
          </p:nvPr>
        </p:nvSpPr>
        <p:spPr/>
        <p:txBody>
          <a:bodyPr/>
          <a:lstStyle/>
          <a:p>
            <a:fld id="{AAE4BB7D-E729-4D74-B335-E696C0FD8A99}"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hasCustomPrompt="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endParaRPr lang="tr-TR" smtClean="0"/>
          </a:p>
        </p:txBody>
      </p:sp>
      <p:sp>
        <p:nvSpPr>
          <p:cNvPr id="4" name="Date Placeholder 3"/>
          <p:cNvSpPr>
            <a:spLocks noGrp="1"/>
          </p:cNvSpPr>
          <p:nvPr>
            <p:ph type="dt" sz="half" idx="10"/>
          </p:nvPr>
        </p:nvSpPr>
        <p:spPr/>
        <p:txBody>
          <a:bodyPr/>
          <a:lstStyle/>
          <a:p>
            <a:fld id="{A5C5A01C-2920-46B5-8CC5-F7B5DF52A5F6}"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smtClean="0"/>
              <a:t>Asıl başlık stili için tıklatın</a:t>
            </a:r>
            <a:endParaRPr lang="en-US" dirty="0"/>
          </a:p>
        </p:txBody>
      </p:sp>
      <p:sp>
        <p:nvSpPr>
          <p:cNvPr id="3" name="Content Placeholder 2"/>
          <p:cNvSpPr>
            <a:spLocks noGrp="1"/>
          </p:cNvSpPr>
          <p:nvPr>
            <p:ph sz="half" idx="1" hasCustomPrompt="1"/>
          </p:nvPr>
        </p:nvSpPr>
        <p:spPr>
          <a:xfrm>
            <a:off x="677334" y="2160589"/>
            <a:ext cx="4184035" cy="3880772"/>
          </a:xfrm>
        </p:spPr>
        <p:txBody>
          <a:bodyPr/>
          <a:lstStyle/>
          <a:p>
            <a:pPr lvl="0"/>
            <a:r>
              <a:rPr lang="tr-TR" smtClean="0"/>
              <a:t>Asıl metin stillerini düzenlemek için tıklatın</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en-US" dirty="0"/>
          </a:p>
        </p:txBody>
      </p:sp>
      <p:sp>
        <p:nvSpPr>
          <p:cNvPr id="4" name="Content Placeholder 3"/>
          <p:cNvSpPr>
            <a:spLocks noGrp="1"/>
          </p:cNvSpPr>
          <p:nvPr>
            <p:ph sz="half" idx="2" hasCustomPrompt="1"/>
          </p:nvPr>
        </p:nvSpPr>
        <p:spPr>
          <a:xfrm>
            <a:off x="5089970" y="2160589"/>
            <a:ext cx="4184034" cy="3880773"/>
          </a:xfrm>
        </p:spPr>
        <p:txBody>
          <a:bodyPr/>
          <a:lstStyle/>
          <a:p>
            <a:pPr lvl="0"/>
            <a:r>
              <a:rPr lang="tr-TR" smtClean="0"/>
              <a:t>Asıl metin stillerini düzenlemek için tıklatın</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en-US" dirty="0"/>
          </a:p>
        </p:txBody>
      </p:sp>
      <p:sp>
        <p:nvSpPr>
          <p:cNvPr id="5" name="Date Placeholder 4"/>
          <p:cNvSpPr>
            <a:spLocks noGrp="1"/>
          </p:cNvSpPr>
          <p:nvPr>
            <p:ph type="dt" sz="half" idx="10"/>
          </p:nvPr>
        </p:nvSpPr>
        <p:spPr/>
        <p:txBody>
          <a:bodyPr/>
          <a:lstStyle/>
          <a:p>
            <a:fld id="{960EF281-6B25-4581-958F-47174C0735B7}" type="datetime1">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hasCustomPrompt="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endParaRPr lang="tr-TR" smtClean="0"/>
          </a:p>
        </p:txBody>
      </p:sp>
      <p:sp>
        <p:nvSpPr>
          <p:cNvPr id="4" name="Content Placeholder 3"/>
          <p:cNvSpPr>
            <a:spLocks noGrp="1"/>
          </p:cNvSpPr>
          <p:nvPr>
            <p:ph sz="half" idx="2" hasCustomPrompt="1"/>
          </p:nvPr>
        </p:nvSpPr>
        <p:spPr>
          <a:xfrm>
            <a:off x="675745" y="2737245"/>
            <a:ext cx="4185623" cy="3304117"/>
          </a:xfrm>
        </p:spPr>
        <p:txBody>
          <a:bodyPr>
            <a:normAutofit/>
          </a:bodyPr>
          <a:lstStyle/>
          <a:p>
            <a:pPr lvl="0"/>
            <a:r>
              <a:rPr lang="tr-TR" smtClean="0"/>
              <a:t>Asıl metin stillerini düzenlemek için tıklatın</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en-US" dirty="0"/>
          </a:p>
        </p:txBody>
      </p:sp>
      <p:sp>
        <p:nvSpPr>
          <p:cNvPr id="5" name="Text Placeholder 4"/>
          <p:cNvSpPr>
            <a:spLocks noGrp="1"/>
          </p:cNvSpPr>
          <p:nvPr>
            <p:ph type="body" sz="quarter" idx="3" hasCustomPrompt="1"/>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endParaRPr lang="tr-TR" smtClean="0"/>
          </a:p>
        </p:txBody>
      </p:sp>
      <p:sp>
        <p:nvSpPr>
          <p:cNvPr id="6" name="Content Placeholder 5"/>
          <p:cNvSpPr>
            <a:spLocks noGrp="1"/>
          </p:cNvSpPr>
          <p:nvPr>
            <p:ph sz="quarter" idx="4" hasCustomPrompt="1"/>
          </p:nvPr>
        </p:nvSpPr>
        <p:spPr>
          <a:xfrm>
            <a:off x="5088384" y="2737245"/>
            <a:ext cx="4185617" cy="3304117"/>
          </a:xfrm>
        </p:spPr>
        <p:txBody>
          <a:bodyPr>
            <a:normAutofit/>
          </a:bodyPr>
          <a:lstStyle/>
          <a:p>
            <a:pPr lvl="0"/>
            <a:r>
              <a:rPr lang="tr-TR" smtClean="0"/>
              <a:t>Asıl metin stillerini düzenlemek için tıklatın</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en-US" dirty="0"/>
          </a:p>
        </p:txBody>
      </p:sp>
      <p:sp>
        <p:nvSpPr>
          <p:cNvPr id="7" name="Date Placeholder 6"/>
          <p:cNvSpPr>
            <a:spLocks noGrp="1"/>
          </p:cNvSpPr>
          <p:nvPr>
            <p:ph type="dt" sz="half" idx="10"/>
          </p:nvPr>
        </p:nvSpPr>
        <p:spPr/>
        <p:txBody>
          <a:bodyPr/>
          <a:lstStyle/>
          <a:p>
            <a:fld id="{2A4865C0-0E6C-44A2-86EB-0F2D51120D40}" type="datetime1">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F9CAA53-5715-44CE-91D7-D74B1A1F4A04}" type="datetime1">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E724DF-9679-4CF4-A1AD-A5645F9B0681}" type="datetime1">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hasCustomPrompt="1"/>
          </p:nvPr>
        </p:nvSpPr>
        <p:spPr>
          <a:xfrm>
            <a:off x="4760461" y="514924"/>
            <a:ext cx="4513541" cy="5526437"/>
          </a:xfrm>
        </p:spPr>
        <p:txBody>
          <a:bodyPr>
            <a:normAutofit/>
          </a:bodyPr>
          <a:lstStyle/>
          <a:p>
            <a:pPr lvl="0"/>
            <a:r>
              <a:rPr lang="tr-TR" smtClean="0"/>
              <a:t>Asıl metin stillerini düzenlemek için tıklatın</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en-US" dirty="0"/>
          </a:p>
        </p:txBody>
      </p:sp>
      <p:sp>
        <p:nvSpPr>
          <p:cNvPr id="4" name="Text Placeholder 3"/>
          <p:cNvSpPr>
            <a:spLocks noGrp="1"/>
          </p:cNvSpPr>
          <p:nvPr>
            <p:ph type="body" sz="half" idx="2" hasCustomPrompt="1"/>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tr-TR" smtClean="0"/>
              <a:t>Asıl metin stillerini düzenlemek için tıklatın</a:t>
            </a:r>
            <a:endParaRPr lang="tr-TR" smtClean="0"/>
          </a:p>
        </p:txBody>
      </p:sp>
      <p:sp>
        <p:nvSpPr>
          <p:cNvPr id="5" name="Date Placeholder 4"/>
          <p:cNvSpPr>
            <a:spLocks noGrp="1"/>
          </p:cNvSpPr>
          <p:nvPr>
            <p:ph type="dt" sz="half" idx="10"/>
          </p:nvPr>
        </p:nvSpPr>
        <p:spPr/>
        <p:txBody>
          <a:bodyPr/>
          <a:lstStyle/>
          <a:p>
            <a:fld id="{31DB7705-A9B9-4CFD-BF8F-3301B8DFDAD7}" type="datetime1">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hasCustomPrompt="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hasCustomPrompt="1"/>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endParaRPr lang="tr-TR" smtClean="0"/>
          </a:p>
        </p:txBody>
      </p:sp>
      <p:sp>
        <p:nvSpPr>
          <p:cNvPr id="5" name="Date Placeholder 4"/>
          <p:cNvSpPr>
            <a:spLocks noGrp="1"/>
          </p:cNvSpPr>
          <p:nvPr>
            <p:ph type="dt" sz="half" idx="10"/>
          </p:nvPr>
        </p:nvSpPr>
        <p:spPr/>
        <p:txBody>
          <a:bodyPr/>
          <a:lstStyle/>
          <a:p>
            <a:fld id="{E73E19E1-EE31-492C-9DFD-104771830261}" type="datetime1">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düzenlemek için tıklatın</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506FD1-C8C8-4983-A7A3-DC068C53A740}" type="datetime1">
              <a:rPr lang="en-US" smtClean="0"/>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2.xml"/><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80974" y="396760"/>
            <a:ext cx="7766936" cy="1044588"/>
          </a:xfrm>
        </p:spPr>
        <p:txBody>
          <a:bodyPr/>
          <a:lstStyle/>
          <a:p>
            <a:pPr algn="ctr"/>
            <a:r>
              <a:rPr lang="tr-TR" sz="6000" b="1" dirty="0"/>
              <a:t>ANTHOCYANİNS</a:t>
            </a:r>
            <a:endParaRPr lang="tr-TR" sz="6000" b="1" dirty="0"/>
          </a:p>
        </p:txBody>
      </p:sp>
      <p:sp>
        <p:nvSpPr>
          <p:cNvPr id="3" name="Alt Başlık 2"/>
          <p:cNvSpPr>
            <a:spLocks noGrp="1"/>
          </p:cNvSpPr>
          <p:nvPr>
            <p:ph type="subTitle" idx="1"/>
          </p:nvPr>
        </p:nvSpPr>
        <p:spPr>
          <a:xfrm>
            <a:off x="454880" y="4642776"/>
            <a:ext cx="8513755" cy="1620238"/>
          </a:xfrm>
        </p:spPr>
        <p:txBody>
          <a:bodyPr>
            <a:noAutofit/>
          </a:bodyPr>
          <a:lstStyle/>
          <a:p>
            <a:pPr algn="ctr"/>
            <a:endParaRPr lang="tr-TR" sz="2000" b="1" dirty="0">
              <a:solidFill>
                <a:schemeClr val="accent1">
                  <a:lumMod val="75000"/>
                </a:schemeClr>
              </a:solidFill>
            </a:endParaRPr>
          </a:p>
        </p:txBody>
      </p:sp>
      <p:pic>
        <p:nvPicPr>
          <p:cNvPr id="4" name="Resim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18995" y="1574754"/>
            <a:ext cx="5585523" cy="293461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2354893"/>
            <a:ext cx="8596668" cy="3160376"/>
          </a:xfrm>
        </p:spPr>
        <p:txBody>
          <a:bodyPr/>
          <a:lstStyle/>
          <a:p>
            <a:pPr marL="0" indent="0">
              <a:buNone/>
            </a:pPr>
            <a:r>
              <a:rPr lang="tr-TR" b="1" dirty="0">
                <a:solidFill>
                  <a:schemeClr val="accent1">
                    <a:lumMod val="75000"/>
                  </a:schemeClr>
                </a:solidFill>
              </a:rPr>
              <a:t> </a:t>
            </a:r>
            <a:r>
              <a:rPr lang="tr-TR" sz="2300" b="1" dirty="0" smtClean="0">
                <a:solidFill>
                  <a:schemeClr val="accent1">
                    <a:lumMod val="75000"/>
                  </a:schemeClr>
                </a:solidFill>
              </a:rPr>
              <a:t>Farklılaşmanın İndüksiyonu: </a:t>
            </a:r>
            <a:endParaRPr lang="tr-TR" sz="2300" b="1" dirty="0" smtClean="0">
              <a:solidFill>
                <a:schemeClr val="accent1">
                  <a:lumMod val="75000"/>
                </a:schemeClr>
              </a:solidFill>
            </a:endParaRPr>
          </a:p>
          <a:p>
            <a:pPr marL="0" indent="0">
              <a:buNone/>
            </a:pPr>
            <a:r>
              <a:rPr lang="tr-TR" sz="1900" b="1" dirty="0">
                <a:solidFill>
                  <a:schemeClr val="accent1">
                    <a:lumMod val="75000"/>
                  </a:schemeClr>
                </a:solidFill>
              </a:rPr>
              <a:t>  </a:t>
            </a:r>
            <a:r>
              <a:rPr lang="tr-TR" sz="1900" b="1" dirty="0" smtClean="0">
                <a:solidFill>
                  <a:schemeClr val="accent1">
                    <a:lumMod val="75000"/>
                  </a:schemeClr>
                </a:solidFill>
              </a:rPr>
              <a:t> </a:t>
            </a:r>
            <a:r>
              <a:rPr lang="tr-TR" sz="1900" dirty="0" smtClean="0"/>
              <a:t>Kanseri tedavi ve önlemede hücre farklılaşmasının başlaması ile kanserin önlenmesi için hücreye özel bir yaklaşım sunar ve tedavinin standart radyo/kemoterapiden daha az </a:t>
            </a:r>
            <a:r>
              <a:rPr lang="tr-TR" sz="1900" dirty="0" err="1" smtClean="0"/>
              <a:t>toksik</a:t>
            </a:r>
            <a:r>
              <a:rPr lang="tr-TR" sz="1900" dirty="0" smtClean="0"/>
              <a:t> olması muhtemeldir. Antosiyaninlerin (25-200</a:t>
            </a:r>
            <a:r>
              <a:rPr lang="el-GR" sz="1900" dirty="0"/>
              <a:t> μ</a:t>
            </a:r>
            <a:r>
              <a:rPr lang="tr-TR" sz="1900" dirty="0"/>
              <a:t>g</a:t>
            </a:r>
            <a:r>
              <a:rPr lang="tr-TR" sz="1900" dirty="0" smtClean="0"/>
              <a:t>/</a:t>
            </a:r>
            <a:r>
              <a:rPr lang="tr-TR" sz="1900" dirty="0" err="1" smtClean="0"/>
              <a:t>mL</a:t>
            </a:r>
            <a:r>
              <a:rPr lang="tr-TR" sz="1900" dirty="0" smtClean="0"/>
              <a:t>) </a:t>
            </a:r>
            <a:r>
              <a:rPr lang="tr-TR" sz="1900" dirty="0" err="1" smtClean="0"/>
              <a:t>lösemik</a:t>
            </a:r>
            <a:r>
              <a:rPr lang="tr-TR" sz="1900" dirty="0" smtClean="0"/>
              <a:t> hücre farklılaşmasının uyarılmasında ilişki bulunmuştur. Ağız kanseri hücrelerinde antosiyaninler (100</a:t>
            </a:r>
            <a:r>
              <a:rPr lang="el-GR" sz="1900" dirty="0"/>
              <a:t> μ</a:t>
            </a:r>
            <a:r>
              <a:rPr lang="tr-TR" sz="1900" dirty="0" smtClean="0"/>
              <a:t>g/</a:t>
            </a:r>
            <a:r>
              <a:rPr lang="tr-TR" sz="1900" dirty="0" err="1" smtClean="0"/>
              <a:t>dL</a:t>
            </a:r>
            <a:r>
              <a:rPr lang="tr-TR" sz="1900" dirty="0" smtClean="0"/>
              <a:t>) </a:t>
            </a:r>
            <a:r>
              <a:rPr lang="tr-TR" sz="1900" dirty="0" err="1" smtClean="0"/>
              <a:t>keratin</a:t>
            </a:r>
            <a:r>
              <a:rPr lang="tr-TR" sz="1900" dirty="0" smtClean="0"/>
              <a:t> üretiminde yer alan </a:t>
            </a:r>
            <a:r>
              <a:rPr lang="tr-TR" sz="1900" dirty="0" err="1" smtClean="0"/>
              <a:t>transglutamin</a:t>
            </a:r>
            <a:r>
              <a:rPr lang="tr-TR" sz="1900" dirty="0" smtClean="0"/>
              <a:t> enzimlerinin aktivasyonunu uyarır.</a:t>
            </a:r>
            <a:endParaRPr lang="tr-TR" sz="1900" dirty="0" smtClean="0"/>
          </a:p>
          <a:p>
            <a:endParaRPr lang="tr-TR" sz="1900" dirty="0"/>
          </a:p>
        </p:txBody>
      </p:sp>
      <p:sp>
        <p:nvSpPr>
          <p:cNvPr id="4" name="Slayt Numarası Yer Tutucusu 3"/>
          <p:cNvSpPr>
            <a:spLocks noGrp="1"/>
          </p:cNvSpPr>
          <p:nvPr>
            <p:ph type="sldNum" sz="quarter" idx="12"/>
          </p:nvPr>
        </p:nvSpPr>
        <p:spPr/>
        <p:txBody>
          <a:bodyPr/>
          <a:lstStyle/>
          <a:p>
            <a:fld id="{519954A3-9DFD-4C44-94BA-B95130A3BA1C}" type="slidenum">
              <a:rPr lang="en-US" smtClean="0"/>
            </a:fld>
            <a:endParaRPr lang="en-US" dirty="0"/>
          </a:p>
        </p:txBody>
      </p:sp>
      <p:pic>
        <p:nvPicPr>
          <p:cNvPr id="5" name="Resim 4"/>
          <p:cNvPicPr>
            <a:picLocks noChangeAspect="1"/>
          </p:cNvPicPr>
          <p:nvPr/>
        </p:nvPicPr>
        <p:blipFill>
          <a:blip r:embed="rId1"/>
          <a:stretch>
            <a:fillRect/>
          </a:stretch>
        </p:blipFill>
        <p:spPr>
          <a:xfrm>
            <a:off x="495001" y="683549"/>
            <a:ext cx="8779001" cy="140829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İNSANLARDAKİ VAKA KONTROL ÇALIŞMALARI</a:t>
            </a:r>
            <a:endParaRPr lang="tr-TR" b="1" dirty="0"/>
          </a:p>
        </p:txBody>
      </p:sp>
      <p:sp>
        <p:nvSpPr>
          <p:cNvPr id="3" name="İçerik Yer Tutucusu 2"/>
          <p:cNvSpPr>
            <a:spLocks noGrp="1"/>
          </p:cNvSpPr>
          <p:nvPr>
            <p:ph idx="1"/>
          </p:nvPr>
        </p:nvSpPr>
        <p:spPr/>
        <p:txBody>
          <a:bodyPr>
            <a:normAutofit/>
          </a:bodyPr>
          <a:lstStyle/>
          <a:p>
            <a:r>
              <a:rPr lang="tr-TR" sz="1900" dirty="0" smtClean="0"/>
              <a:t>Epidemiyolojik çalışmalarda antosiyaninlerin anti-kanser etkisine in </a:t>
            </a:r>
            <a:r>
              <a:rPr lang="tr-TR" sz="1900" dirty="0" err="1" smtClean="0"/>
              <a:t>vivo</a:t>
            </a:r>
            <a:r>
              <a:rPr lang="tr-TR" sz="1900" dirty="0" smtClean="0"/>
              <a:t> hayvan deneylerinin aksine insanda ikna edici kanıtlar sağlanamamıştır. </a:t>
            </a:r>
            <a:endParaRPr lang="tr-TR" sz="1900" dirty="0" smtClean="0"/>
          </a:p>
          <a:p>
            <a:r>
              <a:rPr lang="tr-TR" sz="1900" dirty="0" smtClean="0"/>
              <a:t>Örneğin İtalya’da </a:t>
            </a:r>
            <a:r>
              <a:rPr lang="tr-TR" sz="1900" dirty="0"/>
              <a:t>a</a:t>
            </a:r>
            <a:r>
              <a:rPr lang="tr-TR" sz="1900" dirty="0" smtClean="0"/>
              <a:t>ğız ve yutak kanseri olan 805 hasta ve 2081 neoplazi olmayan hasta içeren bir vaka kontrol çalışması yapılmıştır. Sonuçlar antosiyanidin alımı ile ağız ve yutak kanseri arasında anlamlı bir ilişki göstermemiştir. </a:t>
            </a:r>
            <a:endParaRPr lang="tr-TR" sz="1900" dirty="0" smtClean="0"/>
          </a:p>
          <a:p>
            <a:r>
              <a:rPr lang="tr-TR" sz="1900" dirty="0" smtClean="0"/>
              <a:t>Yine İtalya’da yapılan farklı bir çalışmada 1294 prostat kanseri ve 1451 neoplazi olmayan hasta ile çalışma yapılmış, sonuçlar antosiyaninler dahil olmak üzere flavonoidlerin koruyucu etkisi olduğunu destek vermemiştir.</a:t>
            </a:r>
            <a:endParaRPr lang="tr-TR" sz="1900" dirty="0" smtClean="0"/>
          </a:p>
          <a:p>
            <a:endParaRPr lang="tr-TR" sz="1900" dirty="0" smtClean="0"/>
          </a:p>
          <a:p>
            <a:pPr marL="0" indent="0">
              <a:buNone/>
            </a:pPr>
            <a:endParaRPr lang="tr-TR" sz="1900" dirty="0"/>
          </a:p>
        </p:txBody>
      </p:sp>
      <p:sp>
        <p:nvSpPr>
          <p:cNvPr id="4" name="Slayt Numarası Yer Tutucusu 3"/>
          <p:cNvSpPr>
            <a:spLocks noGrp="1"/>
          </p:cNvSpPr>
          <p:nvPr>
            <p:ph type="sldNum" sz="quarter" idx="12"/>
          </p:nvPr>
        </p:nvSpPr>
        <p:spPr/>
        <p:txBody>
          <a:bodyPr/>
          <a:lstStyle/>
          <a:p>
            <a:fld id="{519954A3-9DFD-4C44-94BA-B95130A3BA1C}" type="slidenum">
              <a:rPr lang="en-US" smtClean="0"/>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14495" y="1828800"/>
            <a:ext cx="8596668" cy="3623839"/>
          </a:xfrm>
        </p:spPr>
        <p:txBody>
          <a:bodyPr>
            <a:normAutofit/>
          </a:bodyPr>
          <a:lstStyle/>
          <a:p>
            <a:r>
              <a:rPr lang="tr-TR" sz="1900" dirty="0" smtClean="0"/>
              <a:t>Epidemiyolojik çalışmaların antosiyanin alımının insanlarda kanser riskini azalttığını göstermemesine rağmen, antosiyanin alımının oksidatif hasarın belirli parametrelerinin azalabileceği düşünülmektedir. Almanya’da yapılan bir çalışmada kontrollere göre antosiyanince zengin meyve suyu tükettirilen bireylerin, diğer kontrol grubu ile karşılaştırıldığında oksidatif DNA hasarının azaldığı ve indirgenmiş glutatyonda önemli bir artış olduğu gözlenmiştir.</a:t>
            </a:r>
            <a:endParaRPr lang="tr-TR" sz="1900" dirty="0" smtClean="0"/>
          </a:p>
          <a:p>
            <a:r>
              <a:rPr lang="tr-TR" sz="1900" dirty="0" smtClean="0"/>
              <a:t>Özofagus (yemek borusu) kanseri hastaları ile 6 ay siyah ahududu tozu verilerek yapılan çalışmada olumlu sonuç alınmasına karşın Birleşik </a:t>
            </a:r>
            <a:r>
              <a:rPr lang="tr-TR" sz="1900" dirty="0" err="1" smtClean="0"/>
              <a:t>Krallık’da</a:t>
            </a:r>
            <a:r>
              <a:rPr lang="tr-TR" sz="1900" dirty="0" smtClean="0"/>
              <a:t> kızılcık suyu ile yapılan çalışmada antosiyaninlerin etkisi bulunamamıştır. Yani özofagus kanseri üzerindeki etkisi net değildir.</a:t>
            </a:r>
            <a:endParaRPr lang="tr-TR" sz="1900" dirty="0" smtClean="0"/>
          </a:p>
        </p:txBody>
      </p:sp>
      <p:sp>
        <p:nvSpPr>
          <p:cNvPr id="4" name="Slayt Numarası Yer Tutucusu 3"/>
          <p:cNvSpPr>
            <a:spLocks noGrp="1"/>
          </p:cNvSpPr>
          <p:nvPr>
            <p:ph type="sldNum" sz="quarter" idx="12"/>
          </p:nvPr>
        </p:nvSpPr>
        <p:spPr/>
        <p:txBody>
          <a:bodyPr/>
          <a:lstStyle/>
          <a:p>
            <a:fld id="{519954A3-9DFD-4C44-94BA-B95130A3BA1C}" type="slidenum">
              <a:rPr lang="en-US" smtClean="0"/>
            </a:fld>
            <a:endParaRPr lang="en-US" dirty="0"/>
          </a:p>
        </p:txBody>
      </p:sp>
      <p:sp>
        <p:nvSpPr>
          <p:cNvPr id="5" name="Metin kutusu 4"/>
          <p:cNvSpPr txBox="1"/>
          <p:nvPr/>
        </p:nvSpPr>
        <p:spPr>
          <a:xfrm>
            <a:off x="1415441" y="538619"/>
            <a:ext cx="6551112" cy="1200329"/>
          </a:xfrm>
          <a:prstGeom prst="rect">
            <a:avLst/>
          </a:prstGeom>
          <a:noFill/>
        </p:spPr>
        <p:txBody>
          <a:bodyPr wrap="square" rtlCol="0">
            <a:spAutoFit/>
          </a:bodyPr>
          <a:lstStyle/>
          <a:p>
            <a:pPr algn="ctr"/>
            <a:r>
              <a:rPr lang="tr-TR" sz="3600" b="1" dirty="0" smtClean="0">
                <a:solidFill>
                  <a:schemeClr val="accent1"/>
                </a:solidFill>
              </a:rPr>
              <a:t>İnsanlardaki Vaka Kontrol Çalışmaları</a:t>
            </a:r>
            <a:endParaRPr lang="tr-TR" sz="3600" b="1" dirty="0">
              <a:solidFill>
                <a:schemeClr val="accent1"/>
              </a:solidFill>
            </a:endParaRPr>
          </a:p>
        </p:txBody>
      </p:sp>
      <p:pic>
        <p:nvPicPr>
          <p:cNvPr id="9" name="Resim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02498" y="5274848"/>
            <a:ext cx="2367419" cy="1480501"/>
          </a:xfrm>
          <a:prstGeom prst="rect">
            <a:avLst/>
          </a:prstGeom>
        </p:spPr>
      </p:pic>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0685" y="5274848"/>
            <a:ext cx="2160740" cy="148163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5845" y="712631"/>
            <a:ext cx="8596668" cy="1320800"/>
          </a:xfrm>
        </p:spPr>
        <p:txBody>
          <a:bodyPr>
            <a:normAutofit fontScale="90000"/>
          </a:bodyPr>
          <a:lstStyle/>
          <a:p>
            <a:pPr algn="ctr"/>
            <a:r>
              <a:rPr lang="tr-TR" sz="4000" b="1" dirty="0">
                <a:solidFill>
                  <a:schemeClr val="accent1"/>
                </a:solidFill>
              </a:rPr>
              <a:t>İnsanlardaki Vaka Kontrol </a:t>
            </a:r>
            <a:br>
              <a:rPr lang="tr-TR" sz="4000" b="1" dirty="0" smtClean="0">
                <a:solidFill>
                  <a:schemeClr val="accent1"/>
                </a:solidFill>
              </a:rPr>
            </a:br>
            <a:r>
              <a:rPr lang="tr-TR" sz="4000" b="1" dirty="0" smtClean="0">
                <a:solidFill>
                  <a:schemeClr val="accent1"/>
                </a:solidFill>
              </a:rPr>
              <a:t>Çalışmaları</a:t>
            </a:r>
            <a:br>
              <a:rPr lang="tr-TR" b="1" dirty="0">
                <a:solidFill>
                  <a:schemeClr val="accent1"/>
                </a:solidFill>
              </a:rPr>
            </a:br>
            <a:endParaRPr lang="tr-TR" dirty="0"/>
          </a:p>
        </p:txBody>
      </p:sp>
      <p:sp>
        <p:nvSpPr>
          <p:cNvPr id="3" name="İçerik Yer Tutucusu 2"/>
          <p:cNvSpPr>
            <a:spLocks noGrp="1"/>
          </p:cNvSpPr>
          <p:nvPr>
            <p:ph idx="1"/>
          </p:nvPr>
        </p:nvSpPr>
        <p:spPr>
          <a:xfrm>
            <a:off x="677334" y="2665123"/>
            <a:ext cx="8596668" cy="3880773"/>
          </a:xfrm>
        </p:spPr>
        <p:txBody>
          <a:bodyPr/>
          <a:lstStyle/>
          <a:p>
            <a:r>
              <a:rPr lang="tr-TR" dirty="0"/>
              <a:t>25 kolon kanseri hastasına tedavi almadan önce 2-4 hafta boyunca her gün 60 g (20g/3x/gün) siyah ahududu tozu verilmiştir. Normal görünümlü ve tümör dokularının biyopsileri meyve tedavisinden önce ve </a:t>
            </a:r>
            <a:r>
              <a:rPr lang="tr-TR"/>
              <a:t>sonra </a:t>
            </a:r>
            <a:r>
              <a:rPr lang="tr-TR" smtClean="0"/>
              <a:t>alındı. </a:t>
            </a:r>
            <a:r>
              <a:rPr lang="tr-TR" dirty="0"/>
              <a:t>Kolon tümörlerinde çoğalma oranı ve artan apoptozis düşmüştür, fakat normal görünümlü dokularda düşmemiştir. Yani meyvelerin antosiyanin katkısı kolon tümörleri üzerindeki etkisi hala tartışılmaktadır</a:t>
            </a:r>
            <a:r>
              <a:rPr lang="tr-TR" dirty="0" smtClean="0"/>
              <a:t>..</a:t>
            </a:r>
            <a:endParaRPr lang="tr-TR" dirty="0" smtClean="0"/>
          </a:p>
          <a:p>
            <a:endParaRPr lang="tr-TR" dirty="0"/>
          </a:p>
          <a:p>
            <a:pPr marL="0" indent="0">
              <a:buNone/>
            </a:pPr>
            <a:endParaRPr lang="tr-TR" dirty="0"/>
          </a:p>
        </p:txBody>
      </p:sp>
      <p:sp>
        <p:nvSpPr>
          <p:cNvPr id="4" name="Slayt Numarası Yer Tutucusu 3"/>
          <p:cNvSpPr>
            <a:spLocks noGrp="1"/>
          </p:cNvSpPr>
          <p:nvPr>
            <p:ph type="sldNum" sz="quarter" idx="12"/>
          </p:nvPr>
        </p:nvSpPr>
        <p:spPr/>
        <p:txBody>
          <a:bodyPr/>
          <a:lstStyle/>
          <a:p>
            <a:fld id="{519954A3-9DFD-4C44-94BA-B95130A3BA1C}" type="slidenum">
              <a:rPr lang="en-US" smtClean="0"/>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2605413"/>
            <a:ext cx="8596668" cy="3435949"/>
          </a:xfrm>
        </p:spPr>
        <p:txBody>
          <a:bodyPr>
            <a:normAutofit/>
          </a:bodyPr>
          <a:lstStyle/>
          <a:p>
            <a:r>
              <a:rPr lang="tr-TR" dirty="0"/>
              <a:t>Genel olarak hem hayvanlar hem de insanlarda, </a:t>
            </a:r>
            <a:r>
              <a:rPr lang="tr-TR" dirty="0" err="1"/>
              <a:t>antosiyaninler</a:t>
            </a:r>
            <a:r>
              <a:rPr lang="tr-TR" dirty="0"/>
              <a:t> sağlam glikozitler olarak emilir, emilim ve eliminasyonu hızlıdır. Ancak emilme verimi zayıftır.</a:t>
            </a:r>
            <a:endParaRPr lang="tr-TR" dirty="0"/>
          </a:p>
          <a:p>
            <a:r>
              <a:rPr lang="tr-TR" dirty="0" smtClean="0"/>
              <a:t>Yüksek </a:t>
            </a:r>
            <a:r>
              <a:rPr lang="tr-TR" dirty="0"/>
              <a:t>dozda (2.69±0.085g/gün) oral olarak siyah ahududu </a:t>
            </a:r>
            <a:r>
              <a:rPr lang="tr-TR" dirty="0" smtClean="0"/>
              <a:t>antosiyaninleri </a:t>
            </a:r>
            <a:r>
              <a:rPr lang="tr-TR" dirty="0"/>
              <a:t>verildiğinde emilim ve metabolizması incelenmiştir. Plazmadan uzaklaştırılması 2 saat sürmüştür. Siyah ahududu alımından sonra 4-8 saat içinde idrarla hem sağlam </a:t>
            </a:r>
            <a:r>
              <a:rPr lang="tr-TR" dirty="0" smtClean="0"/>
              <a:t>antosiyaninler</a:t>
            </a:r>
            <a:r>
              <a:rPr lang="tr-TR" dirty="0"/>
              <a:t>, hem de metillenmiş türevleri atılmıştır. Genel olarak %1’den daha az uygulanan antosiyanin dozu emilir ve idrarla atılır. </a:t>
            </a:r>
            <a:endParaRPr lang="tr-TR" dirty="0" smtClean="0"/>
          </a:p>
          <a:p>
            <a:r>
              <a:rPr lang="tr-TR" dirty="0"/>
              <a:t>Benzer sonuçlar kemirgenlerin antosiyanin metabolizması ve emilimindeki çalışmalarda da elde edilmiştir. </a:t>
            </a:r>
            <a:endParaRPr lang="tr-TR" dirty="0"/>
          </a:p>
          <a:p>
            <a:endParaRPr lang="tr-TR" dirty="0"/>
          </a:p>
          <a:p>
            <a:endParaRPr lang="tr-TR" dirty="0" smtClean="0"/>
          </a:p>
          <a:p>
            <a:endParaRPr lang="tr-TR" dirty="0" smtClean="0"/>
          </a:p>
          <a:p>
            <a:pPr marL="0" indent="0">
              <a:buNone/>
            </a:pPr>
            <a:endParaRPr lang="tr-TR" dirty="0"/>
          </a:p>
        </p:txBody>
      </p:sp>
      <p:sp>
        <p:nvSpPr>
          <p:cNvPr id="4" name="Slayt Numarası Yer Tutucusu 3"/>
          <p:cNvSpPr>
            <a:spLocks noGrp="1"/>
          </p:cNvSpPr>
          <p:nvPr>
            <p:ph type="sldNum" sz="quarter" idx="12"/>
          </p:nvPr>
        </p:nvSpPr>
        <p:spPr/>
        <p:txBody>
          <a:bodyPr/>
          <a:lstStyle/>
          <a:p>
            <a:fld id="{519954A3-9DFD-4C44-94BA-B95130A3BA1C}" type="slidenum">
              <a:rPr lang="en-US" smtClean="0"/>
            </a:fld>
            <a:endParaRPr lang="en-US" dirty="0"/>
          </a:p>
        </p:txBody>
      </p:sp>
      <p:pic>
        <p:nvPicPr>
          <p:cNvPr id="5" name="Resim 4"/>
          <p:cNvPicPr>
            <a:picLocks noChangeAspect="1"/>
          </p:cNvPicPr>
          <p:nvPr/>
        </p:nvPicPr>
        <p:blipFill>
          <a:blip r:embed="rId1"/>
          <a:stretch>
            <a:fillRect/>
          </a:stretch>
        </p:blipFill>
        <p:spPr>
          <a:xfrm>
            <a:off x="0" y="690770"/>
            <a:ext cx="8596105" cy="151193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5001" y="696075"/>
            <a:ext cx="8717186" cy="5078424"/>
          </a:xfrm>
        </p:spPr>
        <p:txBody>
          <a:bodyPr>
            <a:normAutofit fontScale="92500" lnSpcReduction="10000"/>
          </a:bodyPr>
          <a:lstStyle/>
          <a:p>
            <a:pPr marL="0" indent="0">
              <a:buNone/>
            </a:pPr>
            <a:endParaRPr lang="tr-TR" dirty="0" smtClean="0"/>
          </a:p>
          <a:p>
            <a:endParaRPr lang="tr-TR" dirty="0"/>
          </a:p>
          <a:p>
            <a:endParaRPr lang="tr-TR" dirty="0" smtClean="0"/>
          </a:p>
          <a:p>
            <a:endParaRPr lang="tr-TR" dirty="0"/>
          </a:p>
          <a:p>
            <a:r>
              <a:rPr lang="tr-TR" dirty="0" smtClean="0"/>
              <a:t>Antosiyaninler hücresel fonksiyonlarla ilgili birçok genin aktivasyonu ile bağlantılıdır.</a:t>
            </a:r>
            <a:endParaRPr lang="tr-TR" dirty="0" smtClean="0"/>
          </a:p>
          <a:p>
            <a:r>
              <a:rPr lang="tr-TR" dirty="0" smtClean="0"/>
              <a:t>Diyetteki antosiyaninlerin GI kanseri </a:t>
            </a:r>
            <a:r>
              <a:rPr lang="tr-TR" dirty="0" err="1" smtClean="0"/>
              <a:t>inhibe</a:t>
            </a:r>
            <a:r>
              <a:rPr lang="tr-TR" dirty="0" smtClean="0"/>
              <a:t> ettiği ve </a:t>
            </a:r>
            <a:r>
              <a:rPr lang="tr-TR" dirty="0" err="1" smtClean="0"/>
              <a:t>topikal</a:t>
            </a:r>
            <a:r>
              <a:rPr lang="tr-TR" dirty="0" smtClean="0"/>
              <a:t> olarak uygulanan antosiyaninlerin deri kanserini önlediği gözlenmiştir. Farmakolojik veriler, kemirgenler ve insanların kan dolaşımındaki emilen bu antosiyaninlerin çok az olduğunu göstermiştir. GIS ve deride az etkinlik gösterir, nereden emildiği önemlidir.</a:t>
            </a:r>
            <a:endParaRPr lang="tr-TR" dirty="0" smtClean="0"/>
          </a:p>
          <a:p>
            <a:r>
              <a:rPr lang="tr-TR" dirty="0"/>
              <a:t>Antosiyaninlerin metabolizması ve alımında barsak bakterilerinin rolü de araştırılmalıdır. Ayrıca in </a:t>
            </a:r>
            <a:r>
              <a:rPr lang="tr-TR" dirty="0" err="1"/>
              <a:t>vitro</a:t>
            </a:r>
            <a:r>
              <a:rPr lang="tr-TR" dirty="0"/>
              <a:t> etkilerini ortaya çıkarmak için gerekli olan antosiyanin miktarı kadar, insan plazması içinde görülen miktarının da aşılmaması gerekir.</a:t>
            </a:r>
            <a:endParaRPr lang="tr-TR" dirty="0"/>
          </a:p>
          <a:p>
            <a:r>
              <a:rPr lang="tr-TR" dirty="0"/>
              <a:t>Gelecekte belki insanlarda kanser gelişiminin kimyasal yollarla önlenmesi için antosiyanin ve </a:t>
            </a:r>
            <a:r>
              <a:rPr lang="tr-TR" dirty="0" err="1"/>
              <a:t>metabolitlerinin</a:t>
            </a:r>
            <a:r>
              <a:rPr lang="tr-TR" dirty="0"/>
              <a:t> emilimini arttırmaya yönelik çalışmalar yapılabilir.</a:t>
            </a:r>
            <a:endParaRPr lang="tr-TR" dirty="0"/>
          </a:p>
          <a:p>
            <a:endParaRPr lang="tr-TR" dirty="0" smtClean="0"/>
          </a:p>
        </p:txBody>
      </p:sp>
      <p:sp>
        <p:nvSpPr>
          <p:cNvPr id="4" name="Slayt Numarası Yer Tutucusu 3"/>
          <p:cNvSpPr>
            <a:spLocks noGrp="1"/>
          </p:cNvSpPr>
          <p:nvPr>
            <p:ph type="sldNum" sz="quarter" idx="12"/>
          </p:nvPr>
        </p:nvSpPr>
        <p:spPr/>
        <p:txBody>
          <a:bodyPr/>
          <a:lstStyle/>
          <a:p>
            <a:fld id="{519954A3-9DFD-4C44-94BA-B95130A3BA1C}" type="slidenum">
              <a:rPr lang="en-US" smtClean="0"/>
            </a:fld>
            <a:endParaRPr lang="en-US" dirty="0"/>
          </a:p>
        </p:txBody>
      </p:sp>
      <p:pic>
        <p:nvPicPr>
          <p:cNvPr id="5" name="Resim 4"/>
          <p:cNvPicPr>
            <a:picLocks noChangeAspect="1"/>
          </p:cNvPicPr>
          <p:nvPr/>
        </p:nvPicPr>
        <p:blipFill>
          <a:blip r:embed="rId1"/>
          <a:stretch>
            <a:fillRect/>
          </a:stretch>
        </p:blipFill>
        <p:spPr>
          <a:xfrm>
            <a:off x="495001" y="696075"/>
            <a:ext cx="8779001" cy="140829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40379" y="1922594"/>
            <a:ext cx="8596668" cy="3880773"/>
          </a:xfrm>
        </p:spPr>
        <p:txBody>
          <a:bodyPr/>
          <a:lstStyle/>
          <a:p>
            <a:pPr marL="0" indent="0">
              <a:buNone/>
            </a:pPr>
            <a:r>
              <a:rPr lang="tr-TR" dirty="0" smtClean="0"/>
              <a:t>     </a:t>
            </a:r>
            <a:r>
              <a:rPr lang="tr-TR" sz="2000" b="1" dirty="0" smtClean="0">
                <a:solidFill>
                  <a:schemeClr val="accent1"/>
                </a:solidFill>
              </a:rPr>
              <a:t>KAYNAKÇA;</a:t>
            </a:r>
            <a:endParaRPr lang="tr-TR" sz="2000" b="1" dirty="0" smtClean="0">
              <a:solidFill>
                <a:schemeClr val="accent1"/>
              </a:solidFill>
            </a:endParaRPr>
          </a:p>
          <a:p>
            <a:pPr marL="0" indent="0">
              <a:buNone/>
            </a:pPr>
            <a:endParaRPr lang="tr-TR" sz="2000" b="1" dirty="0" smtClean="0">
              <a:solidFill>
                <a:schemeClr val="accent1"/>
              </a:solidFill>
            </a:endParaRPr>
          </a:p>
          <a:p>
            <a:r>
              <a:rPr lang="tr-TR" dirty="0" err="1" smtClean="0"/>
              <a:t>Canser</a:t>
            </a:r>
            <a:r>
              <a:rPr lang="tr-TR" dirty="0" smtClean="0"/>
              <a:t> </a:t>
            </a:r>
            <a:r>
              <a:rPr lang="tr-TR" dirty="0" err="1" smtClean="0"/>
              <a:t>Lett</a:t>
            </a:r>
            <a:r>
              <a:rPr lang="tr-TR" dirty="0" smtClean="0"/>
              <a:t>. </a:t>
            </a:r>
            <a:r>
              <a:rPr lang="tr-TR" dirty="0" err="1" smtClean="0"/>
              <a:t>Oct</a:t>
            </a:r>
            <a:r>
              <a:rPr lang="tr-TR" dirty="0" smtClean="0"/>
              <a:t> 8, 2008; 269(2):281-290</a:t>
            </a:r>
            <a:endParaRPr lang="tr-TR" dirty="0" smtClean="0"/>
          </a:p>
          <a:p>
            <a:r>
              <a:rPr lang="tr-TR" dirty="0"/>
              <a:t>http://</a:t>
            </a:r>
            <a:r>
              <a:rPr lang="tr-TR" dirty="0" smtClean="0"/>
              <a:t>www.foodmate.net/english/kpwx/64033.html</a:t>
            </a:r>
            <a:endParaRPr lang="tr-TR" dirty="0" smtClean="0"/>
          </a:p>
          <a:p>
            <a:endParaRPr lang="tr-TR" dirty="0" smtClean="0"/>
          </a:p>
          <a:p>
            <a:pPr marL="0" indent="0">
              <a:buNone/>
            </a:pPr>
            <a:endParaRPr lang="tr-TR" dirty="0" smtClean="0"/>
          </a:p>
          <a:p>
            <a:pPr marL="0" indent="0">
              <a:buNone/>
            </a:pPr>
            <a:endParaRPr lang="tr-TR" dirty="0"/>
          </a:p>
        </p:txBody>
      </p:sp>
      <p:sp>
        <p:nvSpPr>
          <p:cNvPr id="4" name="Slayt Numarası Yer Tutucusu 3"/>
          <p:cNvSpPr>
            <a:spLocks noGrp="1"/>
          </p:cNvSpPr>
          <p:nvPr>
            <p:ph type="sldNum" sz="quarter" idx="12"/>
          </p:nvPr>
        </p:nvSpPr>
        <p:spPr/>
        <p:txBody>
          <a:bodyPr/>
          <a:lstStyle/>
          <a:p>
            <a:fld id="{519954A3-9DFD-4C44-94BA-B95130A3BA1C}" type="slidenum">
              <a:rPr lang="en-US" smtClean="0"/>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77542" y="709808"/>
            <a:ext cx="8596668" cy="1320800"/>
          </a:xfrm>
        </p:spPr>
        <p:txBody>
          <a:bodyPr>
            <a:normAutofit/>
          </a:bodyPr>
          <a:lstStyle/>
          <a:p>
            <a:pPr algn="ctr"/>
            <a:r>
              <a:rPr lang="tr-TR" sz="8000" b="1" dirty="0" smtClean="0"/>
              <a:t>TEŞEKKÜRLER…</a:t>
            </a:r>
            <a:endParaRPr lang="tr-TR" sz="8000" b="1" dirty="0"/>
          </a:p>
        </p:txBody>
      </p:sp>
      <p:sp>
        <p:nvSpPr>
          <p:cNvPr id="4" name="Slayt Numarası Yer Tutucusu 3"/>
          <p:cNvSpPr>
            <a:spLocks noGrp="1"/>
          </p:cNvSpPr>
          <p:nvPr>
            <p:ph type="sldNum" sz="quarter" idx="12"/>
          </p:nvPr>
        </p:nvSpPr>
        <p:spPr/>
        <p:txBody>
          <a:bodyPr/>
          <a:lstStyle/>
          <a:p>
            <a:fld id="{519954A3-9DFD-4C44-94BA-B95130A3BA1C}" type="slidenum">
              <a:rPr lang="en-US" smtClean="0"/>
            </a:fld>
            <a:endParaRPr lang="en-US" dirty="0"/>
          </a:p>
        </p:txBody>
      </p:sp>
      <p:pic>
        <p:nvPicPr>
          <p:cNvPr id="2050" name="Picture 2" descr="http://www.beslenmedestegi.com/wp-content/img/2011/06/antosiyanin-nedir.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89765" y="2434676"/>
            <a:ext cx="6425851" cy="429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9542" y="336801"/>
            <a:ext cx="8596668" cy="4458508"/>
          </a:xfrm>
        </p:spPr>
        <p:txBody>
          <a:bodyPr/>
          <a:lstStyle/>
          <a:p>
            <a:pPr marL="0" indent="0">
              <a:buClr>
                <a:schemeClr val="accent1">
                  <a:lumMod val="50000"/>
                </a:schemeClr>
              </a:buClr>
              <a:buNone/>
            </a:pPr>
            <a:r>
              <a:rPr lang="tr-TR" b="1" dirty="0" smtClean="0"/>
              <a:t>     </a:t>
            </a:r>
            <a:r>
              <a:rPr lang="tr-TR" b="1" dirty="0" smtClean="0">
                <a:solidFill>
                  <a:schemeClr val="accent1">
                    <a:lumMod val="75000"/>
                  </a:schemeClr>
                </a:solidFill>
              </a:rPr>
              <a:t>GENEL BİLGİLER</a:t>
            </a:r>
            <a:endParaRPr lang="tr-TR" b="1" dirty="0" smtClean="0">
              <a:solidFill>
                <a:schemeClr val="accent1">
                  <a:lumMod val="75000"/>
                </a:schemeClr>
              </a:solidFill>
            </a:endParaRPr>
          </a:p>
          <a:p>
            <a:pPr>
              <a:buClr>
                <a:schemeClr val="accent1">
                  <a:lumMod val="50000"/>
                </a:schemeClr>
              </a:buClr>
              <a:buFont typeface="Wingdings" panose="05000000000000000000" pitchFamily="2" charset="2"/>
              <a:buChar char="ü"/>
            </a:pPr>
            <a:r>
              <a:rPr lang="tr-TR" dirty="0" smtClean="0"/>
              <a:t>Antosiyaninler bitkiler aleminde kırmızı, mor, mavi gibi etli, zarlı ve kabuklu meyve ve sebzelerde bulunur(üzüm, mor lahana, siyah ahududu gibi).</a:t>
            </a:r>
            <a:r>
              <a:rPr lang="tr-TR" dirty="0"/>
              <a:t> </a:t>
            </a:r>
            <a:endParaRPr lang="tr-TR" dirty="0" smtClean="0"/>
          </a:p>
          <a:p>
            <a:pPr>
              <a:buClr>
                <a:schemeClr val="accent1">
                  <a:lumMod val="50000"/>
                </a:schemeClr>
              </a:buClr>
              <a:buFont typeface="Wingdings" panose="05000000000000000000" pitchFamily="2" charset="2"/>
              <a:buChar char="ü"/>
            </a:pPr>
            <a:r>
              <a:rPr lang="tr-TR" dirty="0"/>
              <a:t> Bunlar, gıda katkı maddesi olarak </a:t>
            </a:r>
            <a:r>
              <a:rPr lang="tr-TR" dirty="0" smtClean="0"/>
              <a:t>kullanılırlar.</a:t>
            </a:r>
            <a:endParaRPr lang="tr-TR" dirty="0" smtClean="0"/>
          </a:p>
          <a:p>
            <a:pPr>
              <a:buClr>
                <a:schemeClr val="accent1">
                  <a:lumMod val="50000"/>
                </a:schemeClr>
              </a:buClr>
              <a:buFont typeface="Wingdings" panose="05000000000000000000" pitchFamily="2" charset="2"/>
              <a:buChar char="ü"/>
            </a:pPr>
            <a:r>
              <a:rPr lang="tr-TR" dirty="0" smtClean="0"/>
              <a:t>Tüm gelişmiş bitkilerde, çoğunlukla çiçeklerde ve meyvelerde; fakat aynı zamanda yapraklarda, gövdelerde ve köklerde oluşur. Bu bölümlerde hücre çeperinde baskın olarak bulunurlar.</a:t>
            </a:r>
            <a:endParaRPr lang="tr-TR" dirty="0" smtClean="0"/>
          </a:p>
          <a:p>
            <a:pPr>
              <a:buClr>
                <a:schemeClr val="accent1">
                  <a:lumMod val="50000"/>
                </a:schemeClr>
              </a:buClr>
              <a:buFont typeface="Wingdings" panose="05000000000000000000" pitchFamily="2" charset="2"/>
              <a:buChar char="ü"/>
            </a:pPr>
            <a:r>
              <a:rPr lang="tr-TR" dirty="0" smtClean="0"/>
              <a:t>Antosiyaninlerin insan sağlığı için potansiyel önemi diyetteki antosiyanin miktarına bağlıdır.</a:t>
            </a:r>
            <a:endParaRPr lang="tr-TR" dirty="0" smtClean="0"/>
          </a:p>
          <a:p>
            <a:pPr>
              <a:buClr>
                <a:schemeClr val="accent1">
                  <a:lumMod val="50000"/>
                </a:schemeClr>
              </a:buClr>
              <a:buFont typeface="Wingdings" panose="05000000000000000000" pitchFamily="2" charset="2"/>
              <a:buChar char="ü"/>
            </a:pPr>
            <a:r>
              <a:rPr lang="tr-TR" dirty="0" smtClean="0"/>
              <a:t>Epidemiyolojik çalışmalar, antosiyaninlerin tüketimi anti-</a:t>
            </a:r>
            <a:r>
              <a:rPr lang="tr-TR" dirty="0" err="1" smtClean="0"/>
              <a:t>oksidan</a:t>
            </a:r>
            <a:r>
              <a:rPr lang="tr-TR" dirty="0" smtClean="0"/>
              <a:t>,              anti-</a:t>
            </a:r>
            <a:r>
              <a:rPr lang="tr-TR" dirty="0" err="1" smtClean="0"/>
              <a:t>enflamatuar</a:t>
            </a:r>
            <a:r>
              <a:rPr lang="tr-TR" dirty="0"/>
              <a:t> </a:t>
            </a:r>
            <a:r>
              <a:rPr lang="tr-TR" dirty="0" smtClean="0"/>
              <a:t>faaliyetleri ile </a:t>
            </a:r>
            <a:r>
              <a:rPr lang="tr-TR" dirty="0" err="1" smtClean="0"/>
              <a:t>kardiyovasküler</a:t>
            </a:r>
            <a:r>
              <a:rPr lang="tr-TR" dirty="0" smtClean="0"/>
              <a:t> hastalıklar, diyabet, </a:t>
            </a:r>
            <a:r>
              <a:rPr lang="tr-TR" dirty="0" err="1" smtClean="0"/>
              <a:t>artrit</a:t>
            </a:r>
            <a:r>
              <a:rPr lang="tr-TR" dirty="0" smtClean="0"/>
              <a:t> ve kanser riskini düşürdüğü gözlemlenmiştir.</a:t>
            </a:r>
            <a:endParaRPr lang="tr-TR" dirty="0"/>
          </a:p>
        </p:txBody>
      </p:sp>
      <p:pic>
        <p:nvPicPr>
          <p:cNvPr id="5" name="Resim 4"/>
          <p:cNvPicPr>
            <a:picLocks noChangeAspect="1"/>
          </p:cNvPicPr>
          <p:nvPr/>
        </p:nvPicPr>
        <p:blipFill>
          <a:blip r:embed="rId1"/>
          <a:stretch>
            <a:fillRect/>
          </a:stretch>
        </p:blipFill>
        <p:spPr>
          <a:xfrm>
            <a:off x="485367" y="4795309"/>
            <a:ext cx="1079338" cy="877570"/>
          </a:xfrm>
          <a:prstGeom prst="rect">
            <a:avLst/>
          </a:prstGeom>
        </p:spPr>
      </p:pic>
      <p:pic>
        <p:nvPicPr>
          <p:cNvPr id="8" name="Resim 7"/>
          <p:cNvPicPr>
            <a:picLocks noChangeAspect="1"/>
          </p:cNvPicPr>
          <p:nvPr/>
        </p:nvPicPr>
        <p:blipFill>
          <a:blip r:embed="rId2"/>
          <a:stretch>
            <a:fillRect/>
          </a:stretch>
        </p:blipFill>
        <p:spPr>
          <a:xfrm>
            <a:off x="7369657" y="4254518"/>
            <a:ext cx="1814193" cy="1287058"/>
          </a:xfrm>
          <a:prstGeom prst="rect">
            <a:avLst/>
          </a:prstGeom>
        </p:spPr>
      </p:pic>
      <p:pic>
        <p:nvPicPr>
          <p:cNvPr id="10" name="Resim 9"/>
          <p:cNvPicPr>
            <a:picLocks noChangeAspect="1"/>
          </p:cNvPicPr>
          <p:nvPr/>
        </p:nvPicPr>
        <p:blipFill>
          <a:blip r:embed="rId3"/>
          <a:stretch>
            <a:fillRect/>
          </a:stretch>
        </p:blipFill>
        <p:spPr>
          <a:xfrm>
            <a:off x="4039670" y="4397939"/>
            <a:ext cx="2078381" cy="1393493"/>
          </a:xfrm>
          <a:prstGeom prst="rect">
            <a:avLst/>
          </a:prstGeom>
        </p:spPr>
      </p:pic>
      <p:pic>
        <p:nvPicPr>
          <p:cNvPr id="11" name="Resim 10"/>
          <p:cNvPicPr>
            <a:picLocks noChangeAspect="1"/>
          </p:cNvPicPr>
          <p:nvPr/>
        </p:nvPicPr>
        <p:blipFill>
          <a:blip r:embed="rId4"/>
          <a:stretch>
            <a:fillRect/>
          </a:stretch>
        </p:blipFill>
        <p:spPr>
          <a:xfrm>
            <a:off x="1010526" y="5530763"/>
            <a:ext cx="2188425" cy="1275441"/>
          </a:xfrm>
          <a:prstGeom prst="rect">
            <a:avLst/>
          </a:prstGeom>
        </p:spPr>
      </p:pic>
      <p:pic>
        <p:nvPicPr>
          <p:cNvPr id="12" name="Resim 11"/>
          <p:cNvPicPr>
            <a:picLocks noChangeAspect="1"/>
          </p:cNvPicPr>
          <p:nvPr/>
        </p:nvPicPr>
        <p:blipFill>
          <a:blip r:embed="rId5"/>
          <a:stretch>
            <a:fillRect/>
          </a:stretch>
        </p:blipFill>
        <p:spPr>
          <a:xfrm>
            <a:off x="6224988" y="5534099"/>
            <a:ext cx="1630904" cy="1272105"/>
          </a:xfrm>
          <a:prstGeom prst="rect">
            <a:avLst/>
          </a:prstGeom>
        </p:spPr>
      </p:pic>
      <p:pic>
        <p:nvPicPr>
          <p:cNvPr id="13" name="Resim 12"/>
          <p:cNvPicPr>
            <a:picLocks noChangeAspect="1"/>
          </p:cNvPicPr>
          <p:nvPr/>
        </p:nvPicPr>
        <p:blipFill>
          <a:blip r:embed="rId6"/>
          <a:stretch>
            <a:fillRect/>
          </a:stretch>
        </p:blipFill>
        <p:spPr>
          <a:xfrm>
            <a:off x="3961125" y="5772175"/>
            <a:ext cx="1733503" cy="1091512"/>
          </a:xfrm>
          <a:prstGeom prst="rect">
            <a:avLst/>
          </a:prstGeom>
        </p:spPr>
      </p:pic>
      <p:sp>
        <p:nvSpPr>
          <p:cNvPr id="14" name="Slayt Numarası Yer Tutucusu 13"/>
          <p:cNvSpPr>
            <a:spLocks noGrp="1"/>
          </p:cNvSpPr>
          <p:nvPr>
            <p:ph type="sldNum" sz="quarter" idx="12"/>
          </p:nvPr>
        </p:nvSpPr>
        <p:spPr/>
        <p:txBody>
          <a:bodyPr/>
          <a:lstStyle/>
          <a:p>
            <a:fld id="{519954A3-9DFD-4C44-94BA-B95130A3BA1C}" type="slidenum">
              <a:rPr lang="en-US" smtClean="0"/>
            </a:fld>
            <a:endParaRPr lang="en-US" dirty="0"/>
          </a:p>
        </p:txBody>
      </p:sp>
      <p:pic>
        <p:nvPicPr>
          <p:cNvPr id="6" name="Resim 5"/>
          <p:cNvPicPr>
            <a:picLocks noChangeAspect="1"/>
          </p:cNvPicPr>
          <p:nvPr/>
        </p:nvPicPr>
        <p:blipFill>
          <a:blip r:embed="rId7"/>
          <a:stretch>
            <a:fillRect/>
          </a:stretch>
        </p:blipFill>
        <p:spPr>
          <a:xfrm>
            <a:off x="2356646" y="4654420"/>
            <a:ext cx="1152664" cy="101845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o 9"/>
          <p:cNvGraphicFramePr>
            <a:graphicFrameLocks noGrp="1"/>
          </p:cNvGraphicFramePr>
          <p:nvPr/>
        </p:nvGraphicFramePr>
        <p:xfrm>
          <a:off x="-1000141" y="487103"/>
          <a:ext cx="6400800" cy="551755"/>
        </p:xfrm>
        <a:graphic>
          <a:graphicData uri="http://schemas.openxmlformats.org/drawingml/2006/table">
            <a:tbl>
              <a:tblPr/>
              <a:tblGrid>
                <a:gridCol w="2829828"/>
                <a:gridCol w="3570972"/>
              </a:tblGrid>
              <a:tr h="551755">
                <a:tc>
                  <a:txBody>
                    <a:bodyPr/>
                    <a:lstStyle/>
                    <a:p>
                      <a:pPr algn="just" fontAlgn="t"/>
                      <a:endParaRPr lang="tr-TR" sz="1800" b="0" i="0" u="none" strike="noStrike" dirty="0">
                        <a:solidFill>
                          <a:srgbClr val="000000"/>
                        </a:solidFill>
                        <a:effectLst/>
                        <a:latin typeface="Helvetica" panose="020B0604020202020204" pitchFamily="34" charset="0"/>
                      </a:endParaRPr>
                    </a:p>
                  </a:txBody>
                  <a:tcPr marL="59868" marR="59868" marT="29934" marB="29934">
                    <a:lnL>
                      <a:noFill/>
                    </a:lnL>
                    <a:lnR>
                      <a:noFill/>
                    </a:lnR>
                    <a:lnT>
                      <a:noFill/>
                    </a:lnT>
                    <a:lnB>
                      <a:noFill/>
                    </a:lnB>
                    <a:solidFill>
                      <a:srgbClr val="FFFFFF"/>
                    </a:solidFill>
                  </a:tcPr>
                </a:tc>
                <a:tc>
                  <a:txBody>
                    <a:bodyPr/>
                    <a:lstStyle/>
                    <a:p>
                      <a:pPr algn="just" fontAlgn="t"/>
                      <a:endParaRPr lang="sv-SE" sz="1800" b="0" i="0" u="none" strike="noStrike" dirty="0">
                        <a:solidFill>
                          <a:srgbClr val="000000"/>
                        </a:solidFill>
                        <a:effectLst/>
                        <a:latin typeface="Helvetica" panose="020B0604020202020204" pitchFamily="34" charset="0"/>
                      </a:endParaRPr>
                    </a:p>
                  </a:txBody>
                  <a:tcPr marL="59868" marR="59868" marT="29934" marB="29934">
                    <a:lnL>
                      <a:noFill/>
                    </a:lnL>
                    <a:lnR>
                      <a:noFill/>
                    </a:lnR>
                    <a:lnT>
                      <a:noFill/>
                    </a:lnT>
                    <a:lnB>
                      <a:noFill/>
                    </a:lnB>
                    <a:solidFill>
                      <a:srgbClr val="FFFFFF"/>
                    </a:solidFill>
                  </a:tcPr>
                </a:tc>
              </a:tr>
            </a:tbl>
          </a:graphicData>
        </a:graphic>
      </p:graphicFrame>
      <p:graphicFrame>
        <p:nvGraphicFramePr>
          <p:cNvPr id="2" name="Tablo 1"/>
          <p:cNvGraphicFramePr>
            <a:graphicFrameLocks noGrp="1"/>
          </p:cNvGraphicFramePr>
          <p:nvPr/>
        </p:nvGraphicFramePr>
        <p:xfrm>
          <a:off x="491476" y="303802"/>
          <a:ext cx="7923824" cy="5987088"/>
        </p:xfrm>
        <a:graphic>
          <a:graphicData uri="http://schemas.openxmlformats.org/drawingml/2006/table">
            <a:tbl>
              <a:tblPr firstRow="1" bandRow="1">
                <a:tableStyleId>{5C22544A-7EE6-4342-B048-85BDC9FD1C3A}</a:tableStyleId>
              </a:tblPr>
              <a:tblGrid>
                <a:gridCol w="3961912"/>
                <a:gridCol w="3961912"/>
              </a:tblGrid>
              <a:tr h="633490">
                <a:tc>
                  <a:txBody>
                    <a:bodyPr/>
                    <a:lstStyle/>
                    <a:p>
                      <a:pPr marL="0" marR="0" indent="0" algn="l" defTabSz="457200" rtl="0" eaLnBrk="1" fontAlgn="auto" latinLnBrk="0" hangingPunct="1">
                        <a:lnSpc>
                          <a:spcPct val="100000"/>
                        </a:lnSpc>
                        <a:spcBef>
                          <a:spcPts val="0"/>
                        </a:spcBef>
                        <a:spcAft>
                          <a:spcPts val="0"/>
                        </a:spcAft>
                        <a:buClrTx/>
                        <a:buSzTx/>
                        <a:buFontTx/>
                        <a:buNone/>
                        <a:defRPr/>
                      </a:pPr>
                      <a:r>
                        <a:rPr lang="tr-TR" sz="1800" b="1" i="0" u="none" strike="noStrike" dirty="0" smtClean="0">
                          <a:solidFill>
                            <a:schemeClr val="accent2">
                              <a:lumMod val="20000"/>
                              <a:lumOff val="80000"/>
                            </a:schemeClr>
                          </a:solidFill>
                          <a:effectLst/>
                          <a:latin typeface="Helvetica" panose="020B0604020202020204" pitchFamily="34" charset="0"/>
                        </a:rPr>
                        <a:t>Gıda maddesi</a:t>
                      </a:r>
                      <a:endParaRPr lang="tr-TR" sz="1800" b="0" i="0" u="none" strike="noStrike" dirty="0" smtClean="0">
                        <a:solidFill>
                          <a:schemeClr val="accent2">
                            <a:lumMod val="20000"/>
                            <a:lumOff val="80000"/>
                          </a:schemeClr>
                        </a:solidFill>
                        <a:effectLst/>
                        <a:latin typeface="Helvetica"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defRPr/>
                      </a:pPr>
                      <a:r>
                        <a:rPr lang="sv-SE" sz="1800" b="1" i="0" u="none" strike="noStrike" dirty="0" smtClean="0">
                          <a:solidFill>
                            <a:schemeClr val="accent2">
                              <a:lumMod val="20000"/>
                              <a:lumOff val="80000"/>
                            </a:schemeClr>
                          </a:solidFill>
                          <a:effectLst/>
                          <a:latin typeface="Helvetica" panose="020B0604020202020204" pitchFamily="34" charset="0"/>
                        </a:rPr>
                        <a:t>100 g gıdadaki antosiyaninin mg cinsinden değeri</a:t>
                      </a:r>
                      <a:endParaRPr lang="sv-SE" sz="1800" b="0" i="0" u="none" strike="noStrike" dirty="0" smtClean="0">
                        <a:solidFill>
                          <a:schemeClr val="accent2">
                            <a:lumMod val="20000"/>
                            <a:lumOff val="80000"/>
                          </a:schemeClr>
                        </a:solidFill>
                        <a:effectLst/>
                        <a:latin typeface="Helvetica" panose="020B0604020202020204" pitchFamily="34" charset="0"/>
                      </a:endParaRPr>
                    </a:p>
                  </a:txBody>
                  <a:tcPr/>
                </a:tc>
              </a:tr>
              <a:tr h="330748">
                <a:tc>
                  <a:txBody>
                    <a:bodyPr/>
                    <a:lstStyle/>
                    <a:p>
                      <a:pPr algn="just" fontAlgn="t"/>
                      <a:r>
                        <a:rPr lang="tr-TR" sz="1800" b="0" i="0" u="none" strike="noStrike" dirty="0" smtClean="0">
                          <a:solidFill>
                            <a:srgbClr val="000000"/>
                          </a:solidFill>
                          <a:effectLst/>
                          <a:latin typeface="Helvetica" panose="020B0604020202020204" pitchFamily="34" charset="0"/>
                        </a:rPr>
                        <a:t>patlıcan</a:t>
                      </a:r>
                      <a:endParaRPr lang="tr-TR" sz="1800" b="0" i="0" u="none" strike="noStrike" dirty="0">
                        <a:solidFill>
                          <a:srgbClr val="000000"/>
                        </a:solidFill>
                        <a:effectLst/>
                        <a:latin typeface="Helvetica" panose="020B0604020202020204" pitchFamily="34" charset="0"/>
                      </a:endParaRPr>
                    </a:p>
                  </a:txBody>
                  <a:tcPr marL="59868" marR="59868" marT="29934" marB="29934"/>
                </a:tc>
                <a:tc>
                  <a:txBody>
                    <a:bodyPr/>
                    <a:lstStyle/>
                    <a:p>
                      <a:pPr algn="just" fontAlgn="t"/>
                      <a:r>
                        <a:rPr lang="tr-TR" sz="1800" b="0" i="0" u="none" strike="noStrike" dirty="0">
                          <a:solidFill>
                            <a:srgbClr val="000000"/>
                          </a:solidFill>
                          <a:effectLst/>
                          <a:latin typeface="Helvetica" panose="020B0604020202020204" pitchFamily="34" charset="0"/>
                        </a:rPr>
                        <a:t>750</a:t>
                      </a:r>
                      <a:endParaRPr lang="tr-TR" sz="1800" b="0" i="0" u="none" strike="noStrike" dirty="0">
                        <a:solidFill>
                          <a:srgbClr val="000000"/>
                        </a:solidFill>
                        <a:effectLst/>
                        <a:latin typeface="Helvetica" panose="020B0604020202020204" pitchFamily="34" charset="0"/>
                      </a:endParaRPr>
                    </a:p>
                  </a:txBody>
                  <a:tcPr marL="59868" marR="59868" marT="29934" marB="29934"/>
                </a:tc>
              </a:tr>
              <a:tr h="330748">
                <a:tc>
                  <a:txBody>
                    <a:bodyPr/>
                    <a:lstStyle/>
                    <a:p>
                      <a:pPr algn="just" fontAlgn="t"/>
                      <a:r>
                        <a:rPr lang="tr-TR" sz="1800" b="0" i="0" u="none" strike="noStrike" dirty="0" smtClean="0">
                          <a:solidFill>
                            <a:srgbClr val="000000"/>
                          </a:solidFill>
                          <a:effectLst/>
                          <a:latin typeface="Helvetica" panose="020B0604020202020204" pitchFamily="34" charset="0"/>
                        </a:rPr>
                        <a:t>kuş kirazı</a:t>
                      </a:r>
                      <a:endParaRPr lang="tr-TR" sz="1800" b="0" i="0" u="none" strike="noStrike" dirty="0">
                        <a:solidFill>
                          <a:srgbClr val="000000"/>
                        </a:solidFill>
                        <a:effectLst/>
                        <a:latin typeface="Helvetica" panose="020B0604020202020204" pitchFamily="34" charset="0"/>
                      </a:endParaRPr>
                    </a:p>
                  </a:txBody>
                  <a:tcPr marL="59868" marR="59868" marT="29934" marB="29934"/>
                </a:tc>
                <a:tc>
                  <a:txBody>
                    <a:bodyPr/>
                    <a:lstStyle/>
                    <a:p>
                      <a:pPr algn="just" fontAlgn="t"/>
                      <a:r>
                        <a:rPr lang="tr-TR" sz="1800" b="0" i="0" u="none" strike="noStrike" dirty="0" smtClean="0">
                          <a:solidFill>
                            <a:srgbClr val="000000"/>
                          </a:solidFill>
                          <a:effectLst/>
                          <a:latin typeface="Helvetica" panose="020B0604020202020204" pitchFamily="34" charset="0"/>
                        </a:rPr>
                        <a:t>200-1000</a:t>
                      </a:r>
                      <a:endParaRPr lang="tr-TR" sz="1800" b="0" i="0" u="none" strike="noStrike" dirty="0">
                        <a:solidFill>
                          <a:srgbClr val="000000"/>
                        </a:solidFill>
                        <a:effectLst/>
                        <a:latin typeface="Helvetica" panose="020B0604020202020204" pitchFamily="34" charset="0"/>
                      </a:endParaRPr>
                    </a:p>
                  </a:txBody>
                  <a:tcPr marL="59868" marR="59868" marT="29934" marB="29934"/>
                </a:tc>
              </a:tr>
              <a:tr h="330748">
                <a:tc>
                  <a:txBody>
                    <a:bodyPr/>
                    <a:lstStyle/>
                    <a:p>
                      <a:pPr algn="just" fontAlgn="t"/>
                      <a:r>
                        <a:rPr lang="tr-TR" sz="1800" b="0" i="0" u="none" strike="noStrike" dirty="0" smtClean="0">
                          <a:solidFill>
                            <a:srgbClr val="000000"/>
                          </a:solidFill>
                          <a:effectLst/>
                          <a:latin typeface="Helvetica" panose="020B0604020202020204" pitchFamily="34" charset="0"/>
                        </a:rPr>
                        <a:t>mürver</a:t>
                      </a:r>
                      <a:endParaRPr lang="tr-TR" sz="1800" b="0" i="0" u="none" strike="noStrike" dirty="0">
                        <a:solidFill>
                          <a:srgbClr val="000000"/>
                        </a:solidFill>
                        <a:effectLst/>
                        <a:latin typeface="Helvetica" panose="020B0604020202020204" pitchFamily="34" charset="0"/>
                      </a:endParaRPr>
                    </a:p>
                  </a:txBody>
                  <a:tcPr marL="59868" marR="59868" marT="29934" marB="29934"/>
                </a:tc>
                <a:tc>
                  <a:txBody>
                    <a:bodyPr/>
                    <a:lstStyle/>
                    <a:p>
                      <a:pPr algn="just" fontAlgn="t"/>
                      <a:r>
                        <a:rPr lang="tr-TR" sz="1800" b="0" i="0" u="none" strike="noStrike" dirty="0">
                          <a:solidFill>
                            <a:srgbClr val="000000"/>
                          </a:solidFill>
                          <a:effectLst/>
                          <a:latin typeface="Helvetica" panose="020B0604020202020204" pitchFamily="34" charset="0"/>
                        </a:rPr>
                        <a:t>450</a:t>
                      </a:r>
                      <a:endParaRPr lang="tr-TR" sz="1800" b="0" i="0" u="none" strike="noStrike" dirty="0">
                        <a:solidFill>
                          <a:srgbClr val="000000"/>
                        </a:solidFill>
                        <a:effectLst/>
                        <a:latin typeface="Helvetica" panose="020B0604020202020204" pitchFamily="34" charset="0"/>
                      </a:endParaRPr>
                    </a:p>
                  </a:txBody>
                  <a:tcPr marL="59868" marR="59868" marT="29934" marB="29934"/>
                </a:tc>
              </a:tr>
              <a:tr h="330748">
                <a:tc>
                  <a:txBody>
                    <a:bodyPr/>
                    <a:lstStyle/>
                    <a:p>
                      <a:pPr algn="just" fontAlgn="t"/>
                      <a:r>
                        <a:rPr lang="tr-TR" sz="1800" b="0" i="0" u="none" strike="noStrike" dirty="0">
                          <a:solidFill>
                            <a:srgbClr val="000000"/>
                          </a:solidFill>
                          <a:effectLst/>
                          <a:latin typeface="Helvetica" panose="020B0604020202020204" pitchFamily="34" charset="0"/>
                        </a:rPr>
                        <a:t>kiraz</a:t>
                      </a:r>
                      <a:endParaRPr lang="tr-TR" sz="1800" b="0" i="0" u="none" strike="noStrike" dirty="0">
                        <a:solidFill>
                          <a:srgbClr val="000000"/>
                        </a:solidFill>
                        <a:effectLst/>
                        <a:latin typeface="Helvetica" panose="020B0604020202020204" pitchFamily="34" charset="0"/>
                      </a:endParaRPr>
                    </a:p>
                  </a:txBody>
                  <a:tcPr marL="59868" marR="59868" marT="29934" marB="29934"/>
                </a:tc>
                <a:tc>
                  <a:txBody>
                    <a:bodyPr/>
                    <a:lstStyle/>
                    <a:p>
                      <a:pPr algn="just" fontAlgn="t"/>
                      <a:r>
                        <a:rPr lang="tr-TR" sz="1800" b="0" i="0" u="none" strike="noStrike" dirty="0">
                          <a:solidFill>
                            <a:srgbClr val="000000"/>
                          </a:solidFill>
                          <a:effectLst/>
                          <a:latin typeface="Helvetica" panose="020B0604020202020204" pitchFamily="34" charset="0"/>
                        </a:rPr>
                        <a:t>350-400</a:t>
                      </a:r>
                      <a:endParaRPr lang="tr-TR" sz="1800" b="0" i="0" u="none" strike="noStrike" dirty="0">
                        <a:solidFill>
                          <a:srgbClr val="000000"/>
                        </a:solidFill>
                        <a:effectLst/>
                        <a:latin typeface="Helvetica" panose="020B0604020202020204" pitchFamily="34" charset="0"/>
                      </a:endParaRPr>
                    </a:p>
                  </a:txBody>
                  <a:tcPr marL="59868" marR="59868" marT="29934" marB="29934"/>
                </a:tc>
              </a:tr>
              <a:tr h="330748">
                <a:tc>
                  <a:txBody>
                    <a:bodyPr/>
                    <a:lstStyle/>
                    <a:p>
                      <a:pPr algn="just" fontAlgn="t"/>
                      <a:r>
                        <a:rPr lang="tr-TR" sz="1800" b="0" i="0" u="none" strike="noStrike" dirty="0" smtClean="0">
                          <a:solidFill>
                            <a:srgbClr val="000000"/>
                          </a:solidFill>
                          <a:effectLst/>
                          <a:latin typeface="Helvetica" panose="020B0604020202020204" pitchFamily="34" charset="0"/>
                        </a:rPr>
                        <a:t>siyah</a:t>
                      </a:r>
                      <a:r>
                        <a:rPr lang="tr-TR" sz="1800" b="0" i="0" u="none" strike="noStrike" baseline="0" dirty="0" smtClean="0">
                          <a:solidFill>
                            <a:srgbClr val="000000"/>
                          </a:solidFill>
                          <a:effectLst/>
                          <a:latin typeface="Helvetica" panose="020B0604020202020204" pitchFamily="34" charset="0"/>
                        </a:rPr>
                        <a:t> kuş üzümü</a:t>
                      </a:r>
                      <a:endParaRPr lang="tr-TR" sz="1800" b="0" i="0" u="none" strike="noStrike" dirty="0">
                        <a:solidFill>
                          <a:srgbClr val="000000"/>
                        </a:solidFill>
                        <a:effectLst/>
                        <a:latin typeface="Helvetica" panose="020B0604020202020204" pitchFamily="34" charset="0"/>
                      </a:endParaRPr>
                    </a:p>
                  </a:txBody>
                  <a:tcPr marL="59868" marR="59868" marT="29934" marB="29934"/>
                </a:tc>
                <a:tc>
                  <a:txBody>
                    <a:bodyPr/>
                    <a:lstStyle/>
                    <a:p>
                      <a:pPr algn="just" fontAlgn="t"/>
                      <a:r>
                        <a:rPr lang="tr-TR" sz="1800" b="0" i="0" u="none" strike="noStrike" dirty="0">
                          <a:solidFill>
                            <a:srgbClr val="000000"/>
                          </a:solidFill>
                          <a:effectLst/>
                          <a:latin typeface="Helvetica" panose="020B0604020202020204" pitchFamily="34" charset="0"/>
                        </a:rPr>
                        <a:t>130-400</a:t>
                      </a:r>
                      <a:endParaRPr lang="tr-TR" sz="1800" b="0" i="0" u="none" strike="noStrike" dirty="0">
                        <a:solidFill>
                          <a:srgbClr val="000000"/>
                        </a:solidFill>
                        <a:effectLst/>
                        <a:latin typeface="Helvetica" panose="020B0604020202020204" pitchFamily="34" charset="0"/>
                      </a:endParaRPr>
                    </a:p>
                  </a:txBody>
                  <a:tcPr marL="59868" marR="59868" marT="29934" marB="29934"/>
                </a:tc>
              </a:tr>
              <a:tr h="330748">
                <a:tc>
                  <a:txBody>
                    <a:bodyPr/>
                    <a:lstStyle/>
                    <a:p>
                      <a:pPr algn="just" fontAlgn="t"/>
                      <a:r>
                        <a:rPr lang="tr-TR" sz="1800" b="0" i="0" u="none" strike="noStrike" dirty="0">
                          <a:solidFill>
                            <a:srgbClr val="000000"/>
                          </a:solidFill>
                          <a:effectLst/>
                          <a:latin typeface="Helvetica" panose="020B0604020202020204" pitchFamily="34" charset="0"/>
                        </a:rPr>
                        <a:t>böğürtlen</a:t>
                      </a:r>
                      <a:endParaRPr lang="tr-TR" sz="1800" b="0" i="0" u="none" strike="noStrike" dirty="0">
                        <a:solidFill>
                          <a:srgbClr val="000000"/>
                        </a:solidFill>
                        <a:effectLst/>
                        <a:latin typeface="Helvetica" panose="020B0604020202020204" pitchFamily="34" charset="0"/>
                      </a:endParaRPr>
                    </a:p>
                  </a:txBody>
                  <a:tcPr marL="59868" marR="59868" marT="29934" marB="29934"/>
                </a:tc>
                <a:tc>
                  <a:txBody>
                    <a:bodyPr/>
                    <a:lstStyle/>
                    <a:p>
                      <a:pPr algn="just" fontAlgn="t"/>
                      <a:r>
                        <a:rPr lang="tr-TR" sz="1800" b="0" i="0" u="none" strike="noStrike" dirty="0">
                          <a:solidFill>
                            <a:srgbClr val="000000"/>
                          </a:solidFill>
                          <a:effectLst/>
                          <a:latin typeface="Helvetica" panose="020B0604020202020204" pitchFamily="34" charset="0"/>
                        </a:rPr>
                        <a:t>83-326</a:t>
                      </a:r>
                      <a:endParaRPr lang="tr-TR" sz="1800" b="0" i="0" u="none" strike="noStrike" dirty="0">
                        <a:solidFill>
                          <a:srgbClr val="000000"/>
                        </a:solidFill>
                        <a:effectLst/>
                        <a:latin typeface="Helvetica" panose="020B0604020202020204" pitchFamily="34" charset="0"/>
                      </a:endParaRPr>
                    </a:p>
                  </a:txBody>
                  <a:tcPr marL="59868" marR="59868" marT="29934" marB="29934"/>
                </a:tc>
              </a:tr>
              <a:tr h="330748">
                <a:tc>
                  <a:txBody>
                    <a:bodyPr/>
                    <a:lstStyle/>
                    <a:p>
                      <a:pPr algn="just" fontAlgn="t"/>
                      <a:r>
                        <a:rPr lang="tr-TR" sz="1800" b="0" i="0" u="none" strike="noStrike" dirty="0" smtClean="0">
                          <a:solidFill>
                            <a:srgbClr val="000000"/>
                          </a:solidFill>
                          <a:effectLst/>
                          <a:latin typeface="Helvetica" panose="020B0604020202020204" pitchFamily="34" charset="0"/>
                        </a:rPr>
                        <a:t>çay üzümü</a:t>
                      </a:r>
                      <a:endParaRPr lang="tr-TR" sz="1800" b="0" i="0" u="none" strike="noStrike" dirty="0">
                        <a:solidFill>
                          <a:srgbClr val="000000"/>
                        </a:solidFill>
                        <a:effectLst/>
                        <a:latin typeface="Helvetica" panose="020B0604020202020204" pitchFamily="34" charset="0"/>
                      </a:endParaRPr>
                    </a:p>
                  </a:txBody>
                  <a:tcPr marL="59868" marR="59868" marT="29934" marB="29934"/>
                </a:tc>
                <a:tc>
                  <a:txBody>
                    <a:bodyPr/>
                    <a:lstStyle/>
                    <a:p>
                      <a:pPr algn="just" fontAlgn="t"/>
                      <a:r>
                        <a:rPr lang="tr-TR" sz="1800" b="0" i="0" u="none" strike="noStrike" dirty="0">
                          <a:solidFill>
                            <a:srgbClr val="000000"/>
                          </a:solidFill>
                          <a:effectLst/>
                          <a:latin typeface="Helvetica" panose="020B0604020202020204" pitchFamily="34" charset="0"/>
                        </a:rPr>
                        <a:t>25-497</a:t>
                      </a:r>
                      <a:endParaRPr lang="tr-TR" sz="1800" b="0" i="0" u="none" strike="noStrike" dirty="0">
                        <a:solidFill>
                          <a:srgbClr val="000000"/>
                        </a:solidFill>
                        <a:effectLst/>
                        <a:latin typeface="Helvetica" panose="020B0604020202020204" pitchFamily="34" charset="0"/>
                      </a:endParaRPr>
                    </a:p>
                  </a:txBody>
                  <a:tcPr marL="59868" marR="59868" marT="29934" marB="29934"/>
                </a:tc>
              </a:tr>
              <a:tr h="330748">
                <a:tc>
                  <a:txBody>
                    <a:bodyPr/>
                    <a:lstStyle/>
                    <a:p>
                      <a:pPr algn="just" fontAlgn="t"/>
                      <a:r>
                        <a:rPr lang="tr-TR" sz="1800" b="0" i="0" u="none" strike="noStrike" dirty="0" err="1">
                          <a:solidFill>
                            <a:srgbClr val="000000"/>
                          </a:solidFill>
                          <a:effectLst/>
                          <a:latin typeface="Helvetica" panose="020B0604020202020204" pitchFamily="34" charset="0"/>
                        </a:rPr>
                        <a:t>frenk</a:t>
                      </a:r>
                      <a:r>
                        <a:rPr lang="tr-TR" sz="1800" b="0" i="0" u="none" strike="noStrike" dirty="0">
                          <a:solidFill>
                            <a:srgbClr val="000000"/>
                          </a:solidFill>
                          <a:effectLst/>
                          <a:latin typeface="Helvetica" panose="020B0604020202020204" pitchFamily="34" charset="0"/>
                        </a:rPr>
                        <a:t> üzümü</a:t>
                      </a:r>
                      <a:endParaRPr lang="tr-TR" sz="1800" b="0" i="0" u="none" strike="noStrike" dirty="0">
                        <a:solidFill>
                          <a:srgbClr val="000000"/>
                        </a:solidFill>
                        <a:effectLst/>
                        <a:latin typeface="Helvetica" panose="020B0604020202020204" pitchFamily="34" charset="0"/>
                      </a:endParaRPr>
                    </a:p>
                  </a:txBody>
                  <a:tcPr marL="59868" marR="59868" marT="29934" marB="29934"/>
                </a:tc>
                <a:tc>
                  <a:txBody>
                    <a:bodyPr/>
                    <a:lstStyle/>
                    <a:p>
                      <a:pPr algn="just" fontAlgn="t"/>
                      <a:r>
                        <a:rPr lang="tr-TR" sz="1800" b="0" i="0" u="none" strike="noStrike" dirty="0">
                          <a:solidFill>
                            <a:srgbClr val="000000"/>
                          </a:solidFill>
                          <a:effectLst/>
                          <a:latin typeface="Helvetica" panose="020B0604020202020204" pitchFamily="34" charset="0"/>
                        </a:rPr>
                        <a:t>80-420</a:t>
                      </a:r>
                      <a:endParaRPr lang="tr-TR" sz="1800" b="0" i="0" u="none" strike="noStrike" dirty="0">
                        <a:solidFill>
                          <a:srgbClr val="000000"/>
                        </a:solidFill>
                        <a:effectLst/>
                        <a:latin typeface="Helvetica" panose="020B0604020202020204" pitchFamily="34" charset="0"/>
                      </a:endParaRPr>
                    </a:p>
                  </a:txBody>
                  <a:tcPr marL="59868" marR="59868" marT="29934" marB="29934"/>
                </a:tc>
              </a:tr>
              <a:tr h="330748">
                <a:tc>
                  <a:txBody>
                    <a:bodyPr/>
                    <a:lstStyle/>
                    <a:p>
                      <a:pPr algn="just" fontAlgn="t"/>
                      <a:r>
                        <a:rPr lang="tr-TR" sz="1800" b="0" i="0" u="none" strike="noStrike" dirty="0" smtClean="0">
                          <a:solidFill>
                            <a:srgbClr val="000000"/>
                          </a:solidFill>
                          <a:effectLst/>
                          <a:latin typeface="Helvetica" panose="020B0604020202020204" pitchFamily="34" charset="0"/>
                        </a:rPr>
                        <a:t>yaban mersini</a:t>
                      </a:r>
                      <a:endParaRPr lang="tr-TR" sz="1800" b="0" i="0" u="none" strike="noStrike" dirty="0">
                        <a:solidFill>
                          <a:srgbClr val="000000"/>
                        </a:solidFill>
                        <a:effectLst/>
                        <a:latin typeface="Helvetica" panose="020B0604020202020204" pitchFamily="34" charset="0"/>
                      </a:endParaRPr>
                    </a:p>
                  </a:txBody>
                  <a:tcPr marL="59868" marR="59868" marT="29934" marB="29934"/>
                </a:tc>
                <a:tc>
                  <a:txBody>
                    <a:bodyPr/>
                    <a:lstStyle/>
                    <a:p>
                      <a:pPr algn="just" fontAlgn="t"/>
                      <a:r>
                        <a:rPr lang="tr-TR" sz="1800" b="0" i="0" u="none" strike="noStrike" dirty="0">
                          <a:solidFill>
                            <a:srgbClr val="000000"/>
                          </a:solidFill>
                          <a:effectLst/>
                          <a:latin typeface="Helvetica" panose="020B0604020202020204" pitchFamily="34" charset="0"/>
                        </a:rPr>
                        <a:t>60-200</a:t>
                      </a:r>
                      <a:endParaRPr lang="tr-TR" sz="1800" b="0" i="0" u="none" strike="noStrike" dirty="0">
                        <a:solidFill>
                          <a:srgbClr val="000000"/>
                        </a:solidFill>
                        <a:effectLst/>
                        <a:latin typeface="Helvetica" panose="020B0604020202020204" pitchFamily="34" charset="0"/>
                      </a:endParaRPr>
                    </a:p>
                  </a:txBody>
                  <a:tcPr marL="59868" marR="59868" marT="29934" marB="29934"/>
                </a:tc>
              </a:tr>
              <a:tr h="330748">
                <a:tc>
                  <a:txBody>
                    <a:bodyPr/>
                    <a:lstStyle/>
                    <a:p>
                      <a:pPr algn="just" fontAlgn="t"/>
                      <a:r>
                        <a:rPr lang="tr-TR" sz="1800" b="0" i="0" u="none" strike="noStrike" dirty="0">
                          <a:solidFill>
                            <a:srgbClr val="000000"/>
                          </a:solidFill>
                          <a:effectLst/>
                          <a:latin typeface="Helvetica" panose="020B0604020202020204" pitchFamily="34" charset="0"/>
                        </a:rPr>
                        <a:t>portakal</a:t>
                      </a:r>
                      <a:endParaRPr lang="tr-TR" sz="1800" b="0" i="0" u="none" strike="noStrike" dirty="0">
                        <a:solidFill>
                          <a:srgbClr val="000000"/>
                        </a:solidFill>
                        <a:effectLst/>
                        <a:latin typeface="Helvetica" panose="020B0604020202020204" pitchFamily="34" charset="0"/>
                      </a:endParaRPr>
                    </a:p>
                  </a:txBody>
                  <a:tcPr marL="59868" marR="59868" marT="29934" marB="29934"/>
                </a:tc>
                <a:tc>
                  <a:txBody>
                    <a:bodyPr/>
                    <a:lstStyle/>
                    <a:p>
                      <a:pPr algn="just" fontAlgn="t"/>
                      <a:r>
                        <a:rPr lang="tr-TR" sz="1800" b="0" i="0" u="none" strike="noStrike" dirty="0">
                          <a:solidFill>
                            <a:srgbClr val="000000"/>
                          </a:solidFill>
                          <a:effectLst/>
                          <a:latin typeface="Helvetica" panose="020B0604020202020204" pitchFamily="34" charset="0"/>
                        </a:rPr>
                        <a:t>~200</a:t>
                      </a:r>
                      <a:endParaRPr lang="tr-TR" sz="1800" b="0" i="0" u="none" strike="noStrike" dirty="0">
                        <a:solidFill>
                          <a:srgbClr val="000000"/>
                        </a:solidFill>
                        <a:effectLst/>
                        <a:latin typeface="Helvetica" panose="020B0604020202020204" pitchFamily="34" charset="0"/>
                      </a:endParaRPr>
                    </a:p>
                  </a:txBody>
                  <a:tcPr marL="59868" marR="59868" marT="29934" marB="29934"/>
                </a:tc>
              </a:tr>
              <a:tr h="330748">
                <a:tc>
                  <a:txBody>
                    <a:bodyPr/>
                    <a:lstStyle/>
                    <a:p>
                      <a:pPr algn="just" fontAlgn="t"/>
                      <a:r>
                        <a:rPr lang="tr-TR" sz="1800" b="0" i="0" u="none" strike="noStrike" dirty="0">
                          <a:solidFill>
                            <a:srgbClr val="000000"/>
                          </a:solidFill>
                          <a:effectLst/>
                          <a:latin typeface="Helvetica" panose="020B0604020202020204" pitchFamily="34" charset="0"/>
                        </a:rPr>
                        <a:t>kırmızı </a:t>
                      </a:r>
                      <a:r>
                        <a:rPr lang="tr-TR" sz="1800" b="0" i="0" u="none" strike="noStrike" dirty="0" smtClean="0">
                          <a:solidFill>
                            <a:srgbClr val="000000"/>
                          </a:solidFill>
                          <a:effectLst/>
                          <a:latin typeface="Helvetica" panose="020B0604020202020204" pitchFamily="34" charset="0"/>
                        </a:rPr>
                        <a:t>üzüm</a:t>
                      </a:r>
                      <a:endParaRPr lang="tr-TR" sz="1800" b="0" i="0" u="none" strike="noStrike" dirty="0">
                        <a:solidFill>
                          <a:srgbClr val="000000"/>
                        </a:solidFill>
                        <a:effectLst/>
                        <a:latin typeface="Helvetica" panose="020B0604020202020204" pitchFamily="34" charset="0"/>
                      </a:endParaRPr>
                    </a:p>
                  </a:txBody>
                  <a:tcPr marL="59868" marR="59868" marT="29934" marB="29934"/>
                </a:tc>
                <a:tc>
                  <a:txBody>
                    <a:bodyPr/>
                    <a:lstStyle/>
                    <a:p>
                      <a:pPr algn="just" fontAlgn="t"/>
                      <a:r>
                        <a:rPr lang="tr-TR" sz="1800" b="0" i="0" u="none" strike="noStrike" dirty="0">
                          <a:solidFill>
                            <a:srgbClr val="000000"/>
                          </a:solidFill>
                          <a:effectLst/>
                          <a:latin typeface="Helvetica" panose="020B0604020202020204" pitchFamily="34" charset="0"/>
                        </a:rPr>
                        <a:t>30-750</a:t>
                      </a:r>
                      <a:endParaRPr lang="tr-TR" sz="1800" b="0" i="0" u="none" strike="noStrike" dirty="0">
                        <a:solidFill>
                          <a:srgbClr val="000000"/>
                        </a:solidFill>
                        <a:effectLst/>
                        <a:latin typeface="Helvetica" panose="020B0604020202020204" pitchFamily="34" charset="0"/>
                      </a:endParaRPr>
                    </a:p>
                  </a:txBody>
                  <a:tcPr marL="59868" marR="59868" marT="29934" marB="29934"/>
                </a:tc>
              </a:tr>
              <a:tr h="330748">
                <a:tc>
                  <a:txBody>
                    <a:bodyPr/>
                    <a:lstStyle/>
                    <a:p>
                      <a:pPr algn="just" fontAlgn="t"/>
                      <a:r>
                        <a:rPr lang="tr-TR" sz="1800" b="0" i="0" u="none" strike="noStrike" dirty="0">
                          <a:solidFill>
                            <a:srgbClr val="000000"/>
                          </a:solidFill>
                          <a:effectLst/>
                          <a:latin typeface="Helvetica" panose="020B0604020202020204" pitchFamily="34" charset="0"/>
                        </a:rPr>
                        <a:t>kırmızı şarap</a:t>
                      </a:r>
                      <a:endParaRPr lang="tr-TR" sz="1800" b="0" i="0" u="none" strike="noStrike" dirty="0">
                        <a:solidFill>
                          <a:srgbClr val="000000"/>
                        </a:solidFill>
                        <a:effectLst/>
                        <a:latin typeface="Helvetica" panose="020B0604020202020204" pitchFamily="34" charset="0"/>
                      </a:endParaRPr>
                    </a:p>
                  </a:txBody>
                  <a:tcPr marL="59868" marR="59868" marT="29934" marB="29934"/>
                </a:tc>
                <a:tc>
                  <a:txBody>
                    <a:bodyPr/>
                    <a:lstStyle/>
                    <a:p>
                      <a:pPr algn="just" fontAlgn="t"/>
                      <a:r>
                        <a:rPr lang="tr-TR" sz="1800" b="0" i="0" u="none" strike="noStrike" dirty="0">
                          <a:solidFill>
                            <a:srgbClr val="000000"/>
                          </a:solidFill>
                          <a:effectLst/>
                          <a:latin typeface="Helvetica" panose="020B0604020202020204" pitchFamily="34" charset="0"/>
                        </a:rPr>
                        <a:t>24-35</a:t>
                      </a:r>
                      <a:endParaRPr lang="tr-TR" sz="1800" b="0" i="0" u="none" strike="noStrike" dirty="0">
                        <a:solidFill>
                          <a:srgbClr val="000000"/>
                        </a:solidFill>
                        <a:effectLst/>
                        <a:latin typeface="Helvetica" panose="020B0604020202020204" pitchFamily="34" charset="0"/>
                      </a:endParaRPr>
                    </a:p>
                  </a:txBody>
                  <a:tcPr marL="59868" marR="59868" marT="29934" marB="29934"/>
                </a:tc>
              </a:tr>
              <a:tr h="330748">
                <a:tc>
                  <a:txBody>
                    <a:bodyPr/>
                    <a:lstStyle/>
                    <a:p>
                      <a:pPr algn="just" fontAlgn="t"/>
                      <a:r>
                        <a:rPr lang="tr-TR" sz="1800" b="0" i="0" u="none" strike="noStrike" dirty="0">
                          <a:solidFill>
                            <a:srgbClr val="000000"/>
                          </a:solidFill>
                          <a:effectLst/>
                          <a:latin typeface="Helvetica" panose="020B0604020202020204" pitchFamily="34" charset="0"/>
                        </a:rPr>
                        <a:t>çilek</a:t>
                      </a:r>
                      <a:endParaRPr lang="tr-TR" sz="1800" b="0" i="0" u="none" strike="noStrike" dirty="0">
                        <a:solidFill>
                          <a:srgbClr val="000000"/>
                        </a:solidFill>
                        <a:effectLst/>
                        <a:latin typeface="Helvetica" panose="020B0604020202020204" pitchFamily="34" charset="0"/>
                      </a:endParaRPr>
                    </a:p>
                  </a:txBody>
                  <a:tcPr marL="59868" marR="59868" marT="29934" marB="29934"/>
                </a:tc>
                <a:tc>
                  <a:txBody>
                    <a:bodyPr/>
                    <a:lstStyle/>
                    <a:p>
                      <a:pPr algn="just" fontAlgn="t"/>
                      <a:r>
                        <a:rPr lang="tr-TR" sz="1800" b="0" i="0" u="none" strike="noStrike" dirty="0">
                          <a:solidFill>
                            <a:srgbClr val="000000"/>
                          </a:solidFill>
                          <a:effectLst/>
                          <a:latin typeface="Helvetica" panose="020B0604020202020204" pitchFamily="34" charset="0"/>
                        </a:rPr>
                        <a:t>15-35</a:t>
                      </a:r>
                      <a:endParaRPr lang="tr-TR" sz="1800" b="0" i="0" u="none" strike="noStrike" dirty="0">
                        <a:solidFill>
                          <a:srgbClr val="000000"/>
                        </a:solidFill>
                        <a:effectLst/>
                        <a:latin typeface="Helvetica" panose="020B0604020202020204" pitchFamily="34" charset="0"/>
                      </a:endParaRPr>
                    </a:p>
                  </a:txBody>
                  <a:tcPr marL="59868" marR="59868" marT="29934" marB="29934"/>
                </a:tc>
              </a:tr>
              <a:tr h="330748">
                <a:tc>
                  <a:txBody>
                    <a:bodyPr/>
                    <a:lstStyle/>
                    <a:p>
                      <a:pPr algn="just" fontAlgn="t"/>
                      <a:r>
                        <a:rPr lang="tr-TR" sz="1800" b="0" i="0" u="none" strike="noStrike" dirty="0">
                          <a:solidFill>
                            <a:srgbClr val="000000"/>
                          </a:solidFill>
                          <a:effectLst/>
                          <a:latin typeface="Helvetica" panose="020B0604020202020204" pitchFamily="34" charset="0"/>
                        </a:rPr>
                        <a:t>turp</a:t>
                      </a:r>
                      <a:endParaRPr lang="tr-TR" sz="1800" b="0" i="0" u="none" strike="noStrike" dirty="0">
                        <a:solidFill>
                          <a:srgbClr val="000000"/>
                        </a:solidFill>
                        <a:effectLst/>
                        <a:latin typeface="Helvetica" panose="020B0604020202020204" pitchFamily="34" charset="0"/>
                      </a:endParaRPr>
                    </a:p>
                  </a:txBody>
                  <a:tcPr marL="59868" marR="59868" marT="29934" marB="29934"/>
                </a:tc>
                <a:tc>
                  <a:txBody>
                    <a:bodyPr/>
                    <a:lstStyle/>
                    <a:p>
                      <a:pPr algn="just" fontAlgn="t"/>
                      <a:r>
                        <a:rPr lang="tr-TR" sz="1800" b="0" i="0" u="none" strike="noStrike" dirty="0">
                          <a:solidFill>
                            <a:srgbClr val="000000"/>
                          </a:solidFill>
                          <a:effectLst/>
                          <a:latin typeface="Helvetica" panose="020B0604020202020204" pitchFamily="34" charset="0"/>
                        </a:rPr>
                        <a:t>11-60</a:t>
                      </a:r>
                      <a:endParaRPr lang="tr-TR" sz="1800" b="0" i="0" u="none" strike="noStrike" dirty="0">
                        <a:solidFill>
                          <a:srgbClr val="000000"/>
                        </a:solidFill>
                        <a:effectLst/>
                        <a:latin typeface="Helvetica" panose="020B0604020202020204" pitchFamily="34" charset="0"/>
                      </a:endParaRPr>
                    </a:p>
                  </a:txBody>
                  <a:tcPr marL="59868" marR="59868" marT="29934" marB="29934"/>
                </a:tc>
              </a:tr>
              <a:tr h="330748">
                <a:tc>
                  <a:txBody>
                    <a:bodyPr/>
                    <a:lstStyle/>
                    <a:p>
                      <a:pPr algn="just" fontAlgn="t"/>
                      <a:r>
                        <a:rPr lang="tr-TR" sz="1800" b="0" i="0" u="none" strike="noStrike" dirty="0">
                          <a:solidFill>
                            <a:srgbClr val="000000"/>
                          </a:solidFill>
                          <a:effectLst/>
                          <a:latin typeface="Helvetica" panose="020B0604020202020204" pitchFamily="34" charset="0"/>
                        </a:rPr>
                        <a:t>ahududu</a:t>
                      </a:r>
                      <a:endParaRPr lang="tr-TR" sz="1800" b="0" i="0" u="none" strike="noStrike" dirty="0">
                        <a:solidFill>
                          <a:srgbClr val="000000"/>
                        </a:solidFill>
                        <a:effectLst/>
                        <a:latin typeface="Helvetica" panose="020B0604020202020204" pitchFamily="34" charset="0"/>
                      </a:endParaRPr>
                    </a:p>
                  </a:txBody>
                  <a:tcPr marL="59868" marR="59868" marT="29934" marB="29934"/>
                </a:tc>
                <a:tc>
                  <a:txBody>
                    <a:bodyPr/>
                    <a:lstStyle/>
                    <a:p>
                      <a:pPr algn="just" fontAlgn="t"/>
                      <a:r>
                        <a:rPr lang="tr-TR" sz="1800" b="0" i="0" u="none" strike="noStrike" dirty="0">
                          <a:solidFill>
                            <a:srgbClr val="000000"/>
                          </a:solidFill>
                          <a:effectLst/>
                          <a:latin typeface="Helvetica" panose="020B0604020202020204" pitchFamily="34" charset="0"/>
                        </a:rPr>
                        <a:t>10-60</a:t>
                      </a:r>
                      <a:endParaRPr lang="tr-TR" sz="1800" b="0" i="0" u="none" strike="noStrike" dirty="0">
                        <a:solidFill>
                          <a:srgbClr val="000000"/>
                        </a:solidFill>
                        <a:effectLst/>
                        <a:latin typeface="Helvetica" panose="020B0604020202020204" pitchFamily="34" charset="0"/>
                      </a:endParaRPr>
                    </a:p>
                  </a:txBody>
                  <a:tcPr marL="59868" marR="59868" marT="29934" marB="29934"/>
                </a:tc>
              </a:tr>
              <a:tr h="330748">
                <a:tc>
                  <a:txBody>
                    <a:bodyPr/>
                    <a:lstStyle/>
                    <a:p>
                      <a:pPr algn="just" fontAlgn="t"/>
                      <a:r>
                        <a:rPr lang="tr-TR" sz="1800" b="0" i="0" u="none" strike="noStrike" dirty="0">
                          <a:solidFill>
                            <a:srgbClr val="000000"/>
                          </a:solidFill>
                          <a:effectLst/>
                          <a:latin typeface="Helvetica" panose="020B0604020202020204" pitchFamily="34" charset="0"/>
                        </a:rPr>
                        <a:t>kırmızı soğan</a:t>
                      </a:r>
                      <a:endParaRPr lang="tr-TR" sz="1800" b="0" i="0" u="none" strike="noStrike" dirty="0">
                        <a:solidFill>
                          <a:srgbClr val="000000"/>
                        </a:solidFill>
                        <a:effectLst/>
                        <a:latin typeface="Helvetica" panose="020B0604020202020204" pitchFamily="34" charset="0"/>
                      </a:endParaRPr>
                    </a:p>
                  </a:txBody>
                  <a:tcPr marL="59868" marR="59868" marT="29934" marB="29934"/>
                </a:tc>
                <a:tc>
                  <a:txBody>
                    <a:bodyPr/>
                    <a:lstStyle/>
                    <a:p>
                      <a:pPr algn="just" fontAlgn="t"/>
                      <a:r>
                        <a:rPr lang="tr-TR" sz="1800" b="0" i="0" u="none" strike="noStrike" dirty="0">
                          <a:solidFill>
                            <a:srgbClr val="000000"/>
                          </a:solidFill>
                          <a:effectLst/>
                          <a:latin typeface="Helvetica" panose="020B0604020202020204" pitchFamily="34" charset="0"/>
                        </a:rPr>
                        <a:t>7-21</a:t>
                      </a:r>
                      <a:endParaRPr lang="tr-TR" sz="1800" b="0" i="0" u="none" strike="noStrike" dirty="0">
                        <a:solidFill>
                          <a:srgbClr val="000000"/>
                        </a:solidFill>
                        <a:effectLst/>
                        <a:latin typeface="Helvetica" panose="020B0604020202020204" pitchFamily="34" charset="0"/>
                      </a:endParaRPr>
                    </a:p>
                  </a:txBody>
                  <a:tcPr marL="59868" marR="59868" marT="29934" marB="29934"/>
                </a:tc>
              </a:tr>
            </a:tbl>
          </a:graphicData>
        </a:graphic>
      </p:graphicFrame>
      <p:sp>
        <p:nvSpPr>
          <p:cNvPr id="3" name="Slayt Numarası Yer Tutucusu 2"/>
          <p:cNvSpPr>
            <a:spLocks noGrp="1"/>
          </p:cNvSpPr>
          <p:nvPr>
            <p:ph type="sldNum" sz="quarter" idx="12"/>
          </p:nvPr>
        </p:nvSpPr>
        <p:spPr/>
        <p:txBody>
          <a:bodyPr/>
          <a:lstStyle/>
          <a:p>
            <a:fld id="{519954A3-9DFD-4C44-94BA-B95130A3BA1C}" type="slidenum">
              <a:rPr lang="en-US" smtClean="0"/>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15537" y="822543"/>
            <a:ext cx="8596668" cy="1320800"/>
          </a:xfrm>
        </p:spPr>
        <p:txBody>
          <a:bodyPr/>
          <a:lstStyle/>
          <a:p>
            <a:r>
              <a:rPr lang="tr-TR" dirty="0" smtClean="0"/>
              <a:t>Antosiyaninlerin Kimyasal Yapısı</a:t>
            </a:r>
            <a:endParaRPr lang="tr-TR" dirty="0"/>
          </a:p>
        </p:txBody>
      </p:sp>
      <p:sp>
        <p:nvSpPr>
          <p:cNvPr id="3" name="İçerik Yer Tutucusu 2"/>
          <p:cNvSpPr>
            <a:spLocks noGrp="1"/>
          </p:cNvSpPr>
          <p:nvPr>
            <p:ph idx="1"/>
          </p:nvPr>
        </p:nvSpPr>
        <p:spPr>
          <a:xfrm>
            <a:off x="677334" y="2438031"/>
            <a:ext cx="8596668" cy="3880773"/>
          </a:xfrm>
        </p:spPr>
        <p:txBody>
          <a:bodyPr/>
          <a:lstStyle/>
          <a:p>
            <a:r>
              <a:rPr lang="tr-TR" dirty="0" smtClean="0"/>
              <a:t>Antosiyaninler glikoz, </a:t>
            </a:r>
            <a:r>
              <a:rPr lang="tr-TR" dirty="0" err="1" smtClean="0"/>
              <a:t>galaktoz</a:t>
            </a:r>
            <a:r>
              <a:rPr lang="tr-TR" dirty="0" smtClean="0"/>
              <a:t>, </a:t>
            </a:r>
            <a:r>
              <a:rPr lang="tr-TR" dirty="0" err="1" smtClean="0"/>
              <a:t>ramnoz</a:t>
            </a:r>
            <a:r>
              <a:rPr lang="tr-TR" dirty="0" smtClean="0"/>
              <a:t>, </a:t>
            </a:r>
            <a:r>
              <a:rPr lang="tr-TR" dirty="0" err="1" smtClean="0"/>
              <a:t>ksiloz</a:t>
            </a:r>
            <a:r>
              <a:rPr lang="tr-TR" dirty="0" smtClean="0"/>
              <a:t> gibi bir </a:t>
            </a:r>
            <a:r>
              <a:rPr lang="tr-TR" dirty="0" err="1" smtClean="0"/>
              <a:t>aglikan</a:t>
            </a:r>
            <a:r>
              <a:rPr lang="tr-TR" dirty="0" smtClean="0"/>
              <a:t> çekirdeğine bağlı olan glikozitler gibi meyve ve sebzelerde bulunurlar.</a:t>
            </a:r>
            <a:endParaRPr lang="tr-TR" dirty="0" smtClean="0"/>
          </a:p>
          <a:p>
            <a:r>
              <a:rPr lang="tr-TR" dirty="0" smtClean="0"/>
              <a:t>Antosiyanidinler şekerle birleştiğinde antosiyaninler oluşur. Şeker çeşitliliği ve bağın bağlandığı yere göre antosiyaninler büyük zincirler oluşturabilirler.</a:t>
            </a:r>
            <a:endParaRPr lang="tr-TR" dirty="0" smtClean="0"/>
          </a:p>
          <a:p>
            <a:r>
              <a:rPr lang="tr-TR" dirty="0" smtClean="0"/>
              <a:t>Renkleri yapıya ve meyvenin </a:t>
            </a:r>
            <a:r>
              <a:rPr lang="tr-TR" dirty="0" err="1" smtClean="0"/>
              <a:t>pH’sine</a:t>
            </a:r>
            <a:r>
              <a:rPr lang="tr-TR" dirty="0" smtClean="0"/>
              <a:t> bağlıdır. Yani asidik koşulda kırmızı iken düşük asitlikte maviye döner.</a:t>
            </a:r>
            <a:endParaRPr lang="tr-TR" dirty="0" smtClean="0"/>
          </a:p>
        </p:txBody>
      </p:sp>
      <p:sp>
        <p:nvSpPr>
          <p:cNvPr id="4" name="Slayt Numarası Yer Tutucusu 3"/>
          <p:cNvSpPr>
            <a:spLocks noGrp="1"/>
          </p:cNvSpPr>
          <p:nvPr>
            <p:ph type="sldNum" sz="quarter" idx="12"/>
          </p:nvPr>
        </p:nvSpPr>
        <p:spPr/>
        <p:txBody>
          <a:bodyPr/>
          <a:lstStyle/>
          <a:p>
            <a:fld id="{519954A3-9DFD-4C44-94BA-B95130A3BA1C}" type="slidenum">
              <a:rPr lang="en-US" smtClean="0"/>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 external file that holds a picture, illustration, etc.&#10;Object name is nihms72467f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95733" y="193183"/>
            <a:ext cx="7417203" cy="6396263"/>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fld id="{519954A3-9DFD-4C44-94BA-B95130A3BA1C}" type="slidenum">
              <a:rPr lang="en-US" smtClean="0"/>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663" y="491507"/>
            <a:ext cx="9481274" cy="1320800"/>
          </a:xfrm>
        </p:spPr>
        <p:txBody>
          <a:bodyPr/>
          <a:lstStyle/>
          <a:p>
            <a:pPr algn="ctr"/>
            <a:r>
              <a:rPr lang="tr-TR" b="1" dirty="0" smtClean="0"/>
              <a:t>ANTOSİYANİNLERİN ANTİ-KANSER ÖZELLİKLERİ</a:t>
            </a:r>
            <a:endParaRPr lang="tr-TR" b="1" dirty="0"/>
          </a:p>
        </p:txBody>
      </p:sp>
      <p:sp>
        <p:nvSpPr>
          <p:cNvPr id="3" name="İçerik Yer Tutucusu 2"/>
          <p:cNvSpPr>
            <a:spLocks noGrp="1"/>
          </p:cNvSpPr>
          <p:nvPr>
            <p:ph idx="1"/>
          </p:nvPr>
        </p:nvSpPr>
        <p:spPr>
          <a:xfrm>
            <a:off x="677334" y="2245159"/>
            <a:ext cx="8596668" cy="5254580"/>
          </a:xfrm>
        </p:spPr>
        <p:txBody>
          <a:bodyPr>
            <a:normAutofit/>
          </a:bodyPr>
          <a:lstStyle/>
          <a:p>
            <a:pPr marL="0" indent="0">
              <a:buNone/>
            </a:pPr>
            <a:r>
              <a:rPr lang="tr-TR" sz="2300" b="1" dirty="0" smtClean="0">
                <a:solidFill>
                  <a:schemeClr val="accent1">
                    <a:lumMod val="75000"/>
                  </a:schemeClr>
                </a:solidFill>
              </a:rPr>
              <a:t>Anti-</a:t>
            </a:r>
            <a:r>
              <a:rPr lang="tr-TR" sz="2300" b="1" dirty="0" err="1" smtClean="0">
                <a:solidFill>
                  <a:schemeClr val="accent1">
                    <a:lumMod val="75000"/>
                  </a:schemeClr>
                </a:solidFill>
              </a:rPr>
              <a:t>oksidan</a:t>
            </a:r>
            <a:r>
              <a:rPr lang="tr-TR" sz="2300" b="1" dirty="0" smtClean="0">
                <a:solidFill>
                  <a:schemeClr val="accent1">
                    <a:lumMod val="75000"/>
                  </a:schemeClr>
                </a:solidFill>
              </a:rPr>
              <a:t> Etki:</a:t>
            </a:r>
            <a:endParaRPr lang="tr-TR" sz="2300" b="1" dirty="0" smtClean="0">
              <a:solidFill>
                <a:schemeClr val="accent1">
                  <a:lumMod val="75000"/>
                </a:schemeClr>
              </a:solidFill>
            </a:endParaRPr>
          </a:p>
          <a:p>
            <a:pPr marL="0" indent="0">
              <a:buNone/>
            </a:pPr>
            <a:r>
              <a:rPr lang="tr-TR" sz="2400" dirty="0" smtClean="0">
                <a:solidFill>
                  <a:schemeClr val="accent1">
                    <a:lumMod val="75000"/>
                  </a:schemeClr>
                </a:solidFill>
              </a:rPr>
              <a:t> </a:t>
            </a:r>
            <a:r>
              <a:rPr lang="tr-TR" sz="1900" dirty="0" err="1" smtClean="0">
                <a:solidFill>
                  <a:schemeClr val="bg2">
                    <a:lumMod val="25000"/>
                  </a:schemeClr>
                </a:solidFill>
              </a:rPr>
              <a:t>Antosiyaninin</a:t>
            </a:r>
            <a:r>
              <a:rPr lang="tr-TR" sz="1900" dirty="0" smtClean="0">
                <a:solidFill>
                  <a:schemeClr val="bg2">
                    <a:lumMod val="25000"/>
                  </a:schemeClr>
                </a:solidFill>
              </a:rPr>
              <a:t> fenol yapısı, antioksidan aktivitesinden sorumludur. </a:t>
            </a:r>
            <a:r>
              <a:rPr lang="tr-TR" sz="1900" dirty="0" err="1" smtClean="0">
                <a:solidFill>
                  <a:schemeClr val="bg2">
                    <a:lumMod val="25000"/>
                  </a:schemeClr>
                </a:solidFill>
              </a:rPr>
              <a:t>Süperoksit</a:t>
            </a:r>
            <a:r>
              <a:rPr lang="tr-TR" sz="1900" dirty="0" smtClean="0">
                <a:solidFill>
                  <a:schemeClr val="bg2">
                    <a:lumMod val="25000"/>
                  </a:schemeClr>
                </a:solidFill>
              </a:rPr>
              <a:t> gibi </a:t>
            </a:r>
            <a:r>
              <a:rPr lang="tr-TR" sz="1900" dirty="0" smtClean="0"/>
              <a:t>O</a:t>
            </a:r>
            <a:r>
              <a:rPr lang="tr-TR" sz="1900" baseline="-25000" dirty="0" smtClean="0"/>
              <a:t>2 ,</a:t>
            </a:r>
            <a:r>
              <a:rPr lang="tr-TR" sz="1900" dirty="0" smtClean="0"/>
              <a:t> peroksit(ROO</a:t>
            </a:r>
            <a:r>
              <a:rPr lang="tr-TR" sz="1900" baseline="30000" dirty="0" smtClean="0"/>
              <a:t>−), </a:t>
            </a:r>
            <a:r>
              <a:rPr lang="tr-TR" sz="1900" dirty="0" smtClean="0"/>
              <a:t>hidrojen peroksit(H</a:t>
            </a:r>
            <a:r>
              <a:rPr lang="tr-TR" sz="1900" baseline="-25000" dirty="0" smtClean="0"/>
              <a:t>2</a:t>
            </a:r>
            <a:r>
              <a:rPr lang="tr-TR" sz="1900" dirty="0" smtClean="0"/>
              <a:t>O</a:t>
            </a:r>
            <a:r>
              <a:rPr lang="tr-TR" sz="1900" baseline="-25000" dirty="0" smtClean="0"/>
              <a:t>2 </a:t>
            </a:r>
            <a:r>
              <a:rPr lang="tr-TR" sz="1900" dirty="0"/>
              <a:t>) </a:t>
            </a:r>
            <a:r>
              <a:rPr lang="tr-TR" sz="1900" dirty="0" smtClean="0"/>
              <a:t>ve hidroksil(OH) radikallerini atmaya yarar.</a:t>
            </a:r>
            <a:endParaRPr lang="tr-TR" sz="1900" dirty="0" smtClean="0"/>
          </a:p>
          <a:p>
            <a:pPr marL="0" indent="0">
              <a:buNone/>
            </a:pPr>
            <a:r>
              <a:rPr lang="tr-TR" sz="1900" dirty="0" smtClean="0"/>
              <a:t> Antosiyaninlerin </a:t>
            </a:r>
            <a:r>
              <a:rPr lang="tr-TR" sz="1900" dirty="0" err="1" smtClean="0"/>
              <a:t>vitro</a:t>
            </a:r>
            <a:r>
              <a:rPr lang="tr-TR" sz="1900" dirty="0" smtClean="0"/>
              <a:t> etkileri kolon, </a:t>
            </a:r>
            <a:r>
              <a:rPr lang="tr-TR" sz="1900" dirty="0" err="1" smtClean="0"/>
              <a:t>endotel</a:t>
            </a:r>
            <a:r>
              <a:rPr lang="tr-TR" sz="1900" dirty="0" smtClean="0"/>
              <a:t>, karaciğer, meme, </a:t>
            </a:r>
            <a:r>
              <a:rPr lang="tr-TR" sz="1900" dirty="0" err="1" smtClean="0"/>
              <a:t>lösemik</a:t>
            </a:r>
            <a:r>
              <a:rPr lang="tr-TR" sz="1900" dirty="0" smtClean="0"/>
              <a:t> hücreler gibi farklı hücre kültürlerini kapsar.</a:t>
            </a:r>
            <a:endParaRPr lang="tr-TR" sz="1900" dirty="0" smtClean="0"/>
          </a:p>
        </p:txBody>
      </p:sp>
      <p:sp>
        <p:nvSpPr>
          <p:cNvPr id="4" name="Slayt Numarası Yer Tutucusu 3"/>
          <p:cNvSpPr>
            <a:spLocks noGrp="1"/>
          </p:cNvSpPr>
          <p:nvPr>
            <p:ph type="sldNum" sz="quarter" idx="12"/>
          </p:nvPr>
        </p:nvSpPr>
        <p:spPr/>
        <p:txBody>
          <a:bodyPr/>
          <a:lstStyle/>
          <a:p>
            <a:fld id="{519954A3-9DFD-4C44-94BA-B95130A3BA1C}" type="slidenum">
              <a:rPr lang="en-US" smtClean="0"/>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br>
              <a:rPr lang="tr-TR" dirty="0"/>
            </a:br>
            <a:endParaRPr lang="tr-TR" dirty="0"/>
          </a:p>
        </p:txBody>
      </p:sp>
      <p:sp>
        <p:nvSpPr>
          <p:cNvPr id="3" name="İçerik Yer Tutucusu 2"/>
          <p:cNvSpPr>
            <a:spLocks noGrp="1"/>
          </p:cNvSpPr>
          <p:nvPr>
            <p:ph idx="1"/>
          </p:nvPr>
        </p:nvSpPr>
        <p:spPr/>
        <p:txBody>
          <a:bodyPr/>
          <a:lstStyle/>
          <a:p>
            <a:pPr marL="0" indent="0">
              <a:buNone/>
            </a:pPr>
            <a:r>
              <a:rPr lang="tr-TR" sz="2300" b="1" dirty="0" smtClean="0">
                <a:solidFill>
                  <a:schemeClr val="accent1">
                    <a:lumMod val="75000"/>
                  </a:schemeClr>
                </a:solidFill>
              </a:rPr>
              <a:t>Anti-hücre </a:t>
            </a:r>
            <a:r>
              <a:rPr lang="tr-TR" sz="2300" b="1" dirty="0" err="1">
                <a:solidFill>
                  <a:schemeClr val="accent1">
                    <a:lumMod val="75000"/>
                  </a:schemeClr>
                </a:solidFill>
              </a:rPr>
              <a:t>Proliferasyonu</a:t>
            </a:r>
            <a:r>
              <a:rPr lang="tr-TR" sz="2300" b="1" dirty="0">
                <a:solidFill>
                  <a:schemeClr val="accent1">
                    <a:lumMod val="75000"/>
                  </a:schemeClr>
                </a:solidFill>
              </a:rPr>
              <a:t>(çoğalması): </a:t>
            </a:r>
            <a:endParaRPr lang="tr-TR" sz="2300" b="1" dirty="0">
              <a:solidFill>
                <a:schemeClr val="accent1">
                  <a:lumMod val="75000"/>
                </a:schemeClr>
              </a:solidFill>
            </a:endParaRPr>
          </a:p>
          <a:p>
            <a:pPr marL="0" indent="0">
              <a:buNone/>
            </a:pPr>
            <a:r>
              <a:rPr lang="tr-TR" sz="1900" dirty="0" smtClean="0"/>
              <a:t>  Antosiyanin </a:t>
            </a:r>
            <a:r>
              <a:rPr lang="tr-TR" sz="1900" dirty="0"/>
              <a:t>içeriği yüksek besinler çeşitli kanser hücrelerine karşı anti-</a:t>
            </a:r>
            <a:r>
              <a:rPr lang="tr-TR" sz="1900" dirty="0" err="1"/>
              <a:t>proliferasyon</a:t>
            </a:r>
            <a:r>
              <a:rPr lang="tr-TR" sz="1900" dirty="0"/>
              <a:t> etki gösterirler. Hücre çoğalmasını </a:t>
            </a:r>
            <a:r>
              <a:rPr lang="tr-TR" sz="1900" dirty="0" err="1"/>
              <a:t>antosiyanidinler</a:t>
            </a:r>
            <a:r>
              <a:rPr lang="tr-TR" sz="1900" dirty="0"/>
              <a:t> </a:t>
            </a:r>
            <a:r>
              <a:rPr lang="tr-TR" sz="1900" dirty="0" err="1"/>
              <a:t>antosiyaninlerden</a:t>
            </a:r>
            <a:r>
              <a:rPr lang="tr-TR" sz="1900" dirty="0"/>
              <a:t> daha fazla engeller. Yapılan araştırmalarda antosiyaninlerin kanser hücresinin büyümesini </a:t>
            </a:r>
            <a:r>
              <a:rPr lang="tr-TR" sz="1900" dirty="0" err="1"/>
              <a:t>inhibe</a:t>
            </a:r>
            <a:r>
              <a:rPr lang="tr-TR" sz="1900" dirty="0"/>
              <a:t> ettiği bulunmuştur ancak normal hücrelere etkisi bulunamamıştır.</a:t>
            </a:r>
            <a:endParaRPr lang="tr-TR" sz="1900" dirty="0"/>
          </a:p>
          <a:p>
            <a:pPr marL="0" indent="0">
              <a:buNone/>
            </a:pPr>
            <a:r>
              <a:rPr lang="tr-TR" sz="1900" dirty="0"/>
              <a:t> </a:t>
            </a:r>
            <a:r>
              <a:rPr lang="tr-TR" sz="1900" dirty="0" smtClean="0"/>
              <a:t>  Antosiyanidinler</a:t>
            </a:r>
            <a:r>
              <a:rPr lang="tr-TR" sz="1900" dirty="0"/>
              <a:t>, protein </a:t>
            </a:r>
            <a:r>
              <a:rPr lang="tr-TR" sz="1900" dirty="0" err="1"/>
              <a:t>kinaz</a:t>
            </a:r>
            <a:r>
              <a:rPr lang="tr-TR" sz="1900" dirty="0"/>
              <a:t> yolu aktivasyonunu bloke ederek tümör oluşumunun engellenmesine katkıda bulunur.</a:t>
            </a:r>
            <a:endParaRPr lang="tr-TR" sz="1900" dirty="0"/>
          </a:p>
        </p:txBody>
      </p:sp>
      <p:sp>
        <p:nvSpPr>
          <p:cNvPr id="4" name="Slayt Numarası Yer Tutucusu 3"/>
          <p:cNvSpPr>
            <a:spLocks noGrp="1"/>
          </p:cNvSpPr>
          <p:nvPr>
            <p:ph type="sldNum" sz="quarter" idx="12"/>
          </p:nvPr>
        </p:nvSpPr>
        <p:spPr/>
        <p:txBody>
          <a:bodyPr/>
          <a:lstStyle/>
          <a:p>
            <a:fld id="{519954A3-9DFD-4C44-94BA-B95130A3BA1C}" type="slidenum">
              <a:rPr lang="en-US" smtClean="0"/>
            </a:fld>
            <a:endParaRPr lang="en-US" dirty="0"/>
          </a:p>
        </p:txBody>
      </p:sp>
      <p:sp>
        <p:nvSpPr>
          <p:cNvPr id="6" name="Unvan 1"/>
          <p:cNvSpPr txBox="1"/>
          <p:nvPr/>
        </p:nvSpPr>
        <p:spPr>
          <a:xfrm>
            <a:off x="829734" y="7620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t>Antosiyaninlerin Anti-kanser Özellikleri </a:t>
            </a: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2166563"/>
            <a:ext cx="8596668" cy="3273111"/>
          </a:xfrm>
        </p:spPr>
        <p:txBody>
          <a:bodyPr>
            <a:normAutofit fontScale="92500" lnSpcReduction="10000"/>
          </a:bodyPr>
          <a:lstStyle/>
          <a:p>
            <a:pPr marL="0" indent="0">
              <a:buNone/>
            </a:pPr>
            <a:r>
              <a:rPr lang="tr-TR" sz="2500" b="1" dirty="0" smtClean="0">
                <a:solidFill>
                  <a:schemeClr val="accent1">
                    <a:lumMod val="75000"/>
                  </a:schemeClr>
                </a:solidFill>
              </a:rPr>
              <a:t>Apoptozis: </a:t>
            </a:r>
            <a:endParaRPr lang="tr-TR" sz="2500" b="1" dirty="0" smtClean="0">
              <a:solidFill>
                <a:schemeClr val="accent1">
                  <a:lumMod val="75000"/>
                </a:schemeClr>
              </a:solidFill>
            </a:endParaRPr>
          </a:p>
          <a:p>
            <a:pPr marL="0" indent="0">
              <a:buNone/>
            </a:pPr>
            <a:r>
              <a:rPr lang="tr-TR" sz="2100" dirty="0">
                <a:solidFill>
                  <a:schemeClr val="accent1">
                    <a:lumMod val="75000"/>
                  </a:schemeClr>
                </a:solidFill>
              </a:rPr>
              <a:t> </a:t>
            </a:r>
            <a:r>
              <a:rPr lang="tr-TR" sz="2100" dirty="0" smtClean="0">
                <a:solidFill>
                  <a:schemeClr val="accent1">
                    <a:lumMod val="75000"/>
                  </a:schemeClr>
                </a:solidFill>
              </a:rPr>
              <a:t>  </a:t>
            </a:r>
            <a:r>
              <a:rPr lang="tr-TR" sz="2100" dirty="0" smtClean="0">
                <a:solidFill>
                  <a:schemeClr val="bg2">
                    <a:lumMod val="25000"/>
                  </a:schemeClr>
                </a:solidFill>
              </a:rPr>
              <a:t>Antosiyaninler hücrelerin en etkili kimyasal savaş ajanıdır. </a:t>
            </a:r>
            <a:r>
              <a:rPr lang="tr-TR" sz="2100" dirty="0" smtClean="0"/>
              <a:t>Antosiyanin mitokondri </a:t>
            </a:r>
            <a:r>
              <a:rPr lang="tr-TR" sz="2100" dirty="0" err="1" smtClean="0"/>
              <a:t>membran</a:t>
            </a:r>
            <a:r>
              <a:rPr lang="tr-TR" sz="2100" dirty="0" smtClean="0"/>
              <a:t> potansiyelini artırarak kanser hücresi oluşumunu önlemeye yardımcıdır. Kanser hücreleri bağımsız </a:t>
            </a:r>
            <a:r>
              <a:rPr lang="tr-TR" sz="2100" dirty="0" err="1" smtClean="0"/>
              <a:t>kaspaz</a:t>
            </a:r>
            <a:r>
              <a:rPr lang="tr-TR" sz="2100" dirty="0" smtClean="0"/>
              <a:t> enzimleri yolu ile çoğalır ve antosiyaninlerin bu bağımsız çoğalmayı engelleyici etkisi vardır.</a:t>
            </a:r>
            <a:endParaRPr lang="tr-TR" sz="2100" dirty="0" smtClean="0"/>
          </a:p>
          <a:p>
            <a:pPr marL="0" indent="0">
              <a:buNone/>
            </a:pPr>
            <a:endParaRPr lang="tr-TR" dirty="0">
              <a:solidFill>
                <a:schemeClr val="bg2">
                  <a:lumMod val="25000"/>
                </a:schemeClr>
              </a:solidFill>
            </a:endParaRPr>
          </a:p>
          <a:p>
            <a:pPr marL="0" indent="0">
              <a:buNone/>
            </a:pPr>
            <a:r>
              <a:rPr lang="tr-TR" sz="2500" b="1" dirty="0" smtClean="0">
                <a:solidFill>
                  <a:schemeClr val="accent1">
                    <a:lumMod val="75000"/>
                  </a:schemeClr>
                </a:solidFill>
              </a:rPr>
              <a:t>Anti-</a:t>
            </a:r>
            <a:r>
              <a:rPr lang="tr-TR" sz="2500" b="1" dirty="0" err="1" smtClean="0">
                <a:solidFill>
                  <a:schemeClr val="accent1">
                    <a:lumMod val="75000"/>
                  </a:schemeClr>
                </a:solidFill>
              </a:rPr>
              <a:t>inflamatuar</a:t>
            </a:r>
            <a:r>
              <a:rPr lang="tr-TR" sz="2500" b="1" dirty="0" smtClean="0">
                <a:solidFill>
                  <a:schemeClr val="accent1">
                    <a:lumMod val="75000"/>
                  </a:schemeClr>
                </a:solidFill>
              </a:rPr>
              <a:t>:  </a:t>
            </a:r>
            <a:endParaRPr lang="tr-TR" sz="2500" b="1" dirty="0" smtClean="0">
              <a:solidFill>
                <a:schemeClr val="accent1">
                  <a:lumMod val="75000"/>
                </a:schemeClr>
              </a:solidFill>
            </a:endParaRPr>
          </a:p>
          <a:p>
            <a:pPr marL="0" indent="0">
              <a:buNone/>
            </a:pPr>
            <a:r>
              <a:rPr lang="tr-TR" sz="2000" dirty="0">
                <a:solidFill>
                  <a:schemeClr val="accent1">
                    <a:lumMod val="75000"/>
                  </a:schemeClr>
                </a:solidFill>
              </a:rPr>
              <a:t> </a:t>
            </a:r>
            <a:r>
              <a:rPr lang="tr-TR" sz="2000" dirty="0" smtClean="0">
                <a:solidFill>
                  <a:schemeClr val="accent1">
                    <a:lumMod val="75000"/>
                  </a:schemeClr>
                </a:solidFill>
              </a:rPr>
              <a:t>  </a:t>
            </a:r>
            <a:r>
              <a:rPr lang="tr-TR" sz="2000" dirty="0" smtClean="0">
                <a:solidFill>
                  <a:schemeClr val="bg2">
                    <a:lumMod val="25000"/>
                  </a:schemeClr>
                </a:solidFill>
              </a:rPr>
              <a:t>Antosiyaninler hücredeki </a:t>
            </a:r>
            <a:r>
              <a:rPr lang="tr-TR" sz="2000" dirty="0" err="1" smtClean="0">
                <a:solidFill>
                  <a:schemeClr val="bg2">
                    <a:lumMod val="25000"/>
                  </a:schemeClr>
                </a:solidFill>
              </a:rPr>
              <a:t>homeostatik</a:t>
            </a:r>
            <a:r>
              <a:rPr lang="tr-TR" sz="2000" dirty="0" smtClean="0">
                <a:solidFill>
                  <a:schemeClr val="bg2">
                    <a:lumMod val="25000"/>
                  </a:schemeClr>
                </a:solidFill>
              </a:rPr>
              <a:t> dengeyi; kimyasal maddeleri temizleme ile gerçekleştirir.</a:t>
            </a:r>
            <a:endParaRPr lang="tr-TR" sz="2000" dirty="0" smtClean="0">
              <a:solidFill>
                <a:schemeClr val="bg2">
                  <a:lumMod val="25000"/>
                </a:schemeClr>
              </a:solidFill>
            </a:endParaRPr>
          </a:p>
          <a:p>
            <a:pPr marL="0" indent="0">
              <a:buNone/>
            </a:pPr>
            <a:endParaRPr lang="tr-TR" dirty="0">
              <a:solidFill>
                <a:schemeClr val="bg2">
                  <a:lumMod val="25000"/>
                </a:schemeClr>
              </a:solidFill>
            </a:endParaRPr>
          </a:p>
        </p:txBody>
      </p:sp>
      <p:sp>
        <p:nvSpPr>
          <p:cNvPr id="2" name="Slayt Numarası Yer Tutucusu 1"/>
          <p:cNvSpPr>
            <a:spLocks noGrp="1"/>
          </p:cNvSpPr>
          <p:nvPr>
            <p:ph type="sldNum" sz="quarter" idx="12"/>
          </p:nvPr>
        </p:nvSpPr>
        <p:spPr/>
        <p:txBody>
          <a:bodyPr/>
          <a:lstStyle/>
          <a:p>
            <a:fld id="{519954A3-9DFD-4C44-94BA-B95130A3BA1C}" type="slidenum">
              <a:rPr lang="en-US" smtClean="0"/>
            </a:fld>
            <a:endParaRPr lang="en-US" dirty="0"/>
          </a:p>
        </p:txBody>
      </p:sp>
      <p:pic>
        <p:nvPicPr>
          <p:cNvPr id="4" name="Resim 3"/>
          <p:cNvPicPr>
            <a:picLocks noChangeAspect="1"/>
          </p:cNvPicPr>
          <p:nvPr/>
        </p:nvPicPr>
        <p:blipFill>
          <a:blip r:embed="rId1"/>
          <a:stretch>
            <a:fillRect/>
          </a:stretch>
        </p:blipFill>
        <p:spPr>
          <a:xfrm>
            <a:off x="495001" y="758265"/>
            <a:ext cx="8779001" cy="140829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1"/>
          <a:stretch>
            <a:fillRect/>
          </a:stretch>
        </p:blipFill>
        <p:spPr>
          <a:xfrm>
            <a:off x="495001" y="526093"/>
            <a:ext cx="8779001" cy="1408298"/>
          </a:xfrm>
          <a:prstGeom prst="rect">
            <a:avLst/>
          </a:prstGeom>
        </p:spPr>
      </p:pic>
      <p:sp>
        <p:nvSpPr>
          <p:cNvPr id="3" name="İçerik Yer Tutucusu 2"/>
          <p:cNvSpPr>
            <a:spLocks noGrp="1"/>
          </p:cNvSpPr>
          <p:nvPr>
            <p:ph idx="1"/>
          </p:nvPr>
        </p:nvSpPr>
        <p:spPr/>
        <p:txBody>
          <a:bodyPr/>
          <a:lstStyle/>
          <a:p>
            <a:pPr marL="0" indent="0">
              <a:buNone/>
            </a:pPr>
            <a:r>
              <a:rPr lang="tr-TR" sz="2300" b="1" dirty="0">
                <a:solidFill>
                  <a:schemeClr val="accent1">
                    <a:lumMod val="75000"/>
                  </a:schemeClr>
                </a:solidFill>
              </a:rPr>
              <a:t>Anti-</a:t>
            </a:r>
            <a:r>
              <a:rPr lang="tr-TR" sz="2300" b="1" dirty="0" err="1">
                <a:solidFill>
                  <a:schemeClr val="accent1">
                    <a:lumMod val="75000"/>
                  </a:schemeClr>
                </a:solidFill>
              </a:rPr>
              <a:t>angiogenezis</a:t>
            </a:r>
            <a:r>
              <a:rPr lang="tr-TR" sz="2300" b="1" dirty="0">
                <a:solidFill>
                  <a:schemeClr val="accent1">
                    <a:lumMod val="75000"/>
                  </a:schemeClr>
                </a:solidFill>
              </a:rPr>
              <a:t>: </a:t>
            </a:r>
            <a:endParaRPr lang="tr-TR" sz="2300" b="1" dirty="0" smtClean="0">
              <a:solidFill>
                <a:schemeClr val="accent1">
                  <a:lumMod val="75000"/>
                </a:schemeClr>
              </a:solidFill>
            </a:endParaRPr>
          </a:p>
          <a:p>
            <a:pPr marL="0" indent="0">
              <a:buNone/>
            </a:pPr>
            <a:r>
              <a:rPr lang="tr-TR" sz="1900" dirty="0">
                <a:solidFill>
                  <a:schemeClr val="accent1">
                    <a:lumMod val="75000"/>
                  </a:schemeClr>
                </a:solidFill>
              </a:rPr>
              <a:t> </a:t>
            </a:r>
            <a:r>
              <a:rPr lang="tr-TR" sz="1900" dirty="0" smtClean="0">
                <a:solidFill>
                  <a:schemeClr val="accent1">
                    <a:lumMod val="75000"/>
                  </a:schemeClr>
                </a:solidFill>
              </a:rPr>
              <a:t>  </a:t>
            </a:r>
            <a:r>
              <a:rPr lang="tr-TR" sz="1900" dirty="0" err="1" smtClean="0">
                <a:solidFill>
                  <a:schemeClr val="bg2">
                    <a:lumMod val="25000"/>
                  </a:schemeClr>
                </a:solidFill>
              </a:rPr>
              <a:t>Angiogenezis</a:t>
            </a:r>
            <a:r>
              <a:rPr lang="tr-TR" sz="1900" dirty="0" smtClean="0">
                <a:solidFill>
                  <a:schemeClr val="bg2">
                    <a:lumMod val="25000"/>
                  </a:schemeClr>
                </a:solidFill>
              </a:rPr>
              <a:t> </a:t>
            </a:r>
            <a:r>
              <a:rPr lang="tr-TR" sz="1900" dirty="0">
                <a:solidFill>
                  <a:schemeClr val="bg2">
                    <a:lumMod val="25000"/>
                  </a:schemeClr>
                </a:solidFill>
              </a:rPr>
              <a:t>tümör oluşumu için önemli bir faktördür. Özellikle siyah ahududu özü ile farelerde yapılan çalışmalarda VEGF(damar </a:t>
            </a:r>
            <a:r>
              <a:rPr lang="tr-TR" sz="1900" dirty="0" err="1">
                <a:solidFill>
                  <a:schemeClr val="bg2">
                    <a:lumMod val="25000"/>
                  </a:schemeClr>
                </a:solidFill>
              </a:rPr>
              <a:t>endotel</a:t>
            </a:r>
            <a:r>
              <a:rPr lang="tr-TR" sz="1900" dirty="0">
                <a:solidFill>
                  <a:schemeClr val="bg2">
                    <a:lumMod val="25000"/>
                  </a:schemeClr>
                </a:solidFill>
              </a:rPr>
              <a:t> büyüme faktörü) yapısını </a:t>
            </a:r>
            <a:r>
              <a:rPr lang="tr-TR" sz="1900" dirty="0" err="1">
                <a:solidFill>
                  <a:schemeClr val="bg2">
                    <a:lumMod val="25000"/>
                  </a:schemeClr>
                </a:solidFill>
              </a:rPr>
              <a:t>regüle</a:t>
            </a:r>
            <a:r>
              <a:rPr lang="tr-TR" sz="1900" dirty="0">
                <a:solidFill>
                  <a:schemeClr val="bg2">
                    <a:lumMod val="25000"/>
                  </a:schemeClr>
                </a:solidFill>
              </a:rPr>
              <a:t> ettiği çalışmalarda rastlanmıştır.</a:t>
            </a:r>
            <a:endParaRPr lang="tr-TR" sz="1900" dirty="0">
              <a:solidFill>
                <a:schemeClr val="bg2">
                  <a:lumMod val="25000"/>
                </a:schemeClr>
              </a:solidFill>
            </a:endParaRPr>
          </a:p>
          <a:p>
            <a:pPr marL="0" indent="0">
              <a:buNone/>
            </a:pPr>
            <a:endParaRPr lang="tr-TR" dirty="0">
              <a:solidFill>
                <a:schemeClr val="bg2">
                  <a:lumMod val="25000"/>
                </a:schemeClr>
              </a:solidFill>
            </a:endParaRPr>
          </a:p>
          <a:p>
            <a:pPr marL="0" indent="0">
              <a:buNone/>
            </a:pPr>
            <a:r>
              <a:rPr lang="tr-TR" sz="2300" b="1" dirty="0">
                <a:solidFill>
                  <a:schemeClr val="accent1">
                    <a:lumMod val="75000"/>
                  </a:schemeClr>
                </a:solidFill>
              </a:rPr>
              <a:t>Anti-</a:t>
            </a:r>
            <a:r>
              <a:rPr lang="tr-TR" sz="2300" b="1" dirty="0" err="1">
                <a:solidFill>
                  <a:schemeClr val="accent1">
                    <a:lumMod val="75000"/>
                  </a:schemeClr>
                </a:solidFill>
              </a:rPr>
              <a:t>invaziv</a:t>
            </a:r>
            <a:r>
              <a:rPr lang="tr-TR" sz="2300" b="1" dirty="0">
                <a:solidFill>
                  <a:schemeClr val="accent1">
                    <a:lumMod val="75000"/>
                  </a:schemeClr>
                </a:solidFill>
              </a:rPr>
              <a:t>: </a:t>
            </a:r>
            <a:endParaRPr lang="tr-TR" sz="2300" b="1" dirty="0" smtClean="0">
              <a:solidFill>
                <a:schemeClr val="accent1">
                  <a:lumMod val="75000"/>
                </a:schemeClr>
              </a:solidFill>
            </a:endParaRPr>
          </a:p>
          <a:p>
            <a:pPr marL="0" indent="0">
              <a:buNone/>
            </a:pPr>
            <a:r>
              <a:rPr lang="tr-TR" sz="1900" dirty="0">
                <a:solidFill>
                  <a:schemeClr val="accent1">
                    <a:lumMod val="75000"/>
                  </a:schemeClr>
                </a:solidFill>
              </a:rPr>
              <a:t> </a:t>
            </a:r>
            <a:r>
              <a:rPr lang="tr-TR" sz="1900" dirty="0" smtClean="0">
                <a:solidFill>
                  <a:schemeClr val="accent1">
                    <a:lumMod val="75000"/>
                  </a:schemeClr>
                </a:solidFill>
              </a:rPr>
              <a:t>  </a:t>
            </a:r>
            <a:r>
              <a:rPr lang="tr-TR" sz="1900" dirty="0" err="1" smtClean="0">
                <a:solidFill>
                  <a:schemeClr val="bg2">
                    <a:lumMod val="25000"/>
                  </a:schemeClr>
                </a:solidFill>
              </a:rPr>
              <a:t>İnvaziv</a:t>
            </a:r>
            <a:r>
              <a:rPr lang="tr-TR" sz="1900" dirty="0">
                <a:solidFill>
                  <a:schemeClr val="bg2">
                    <a:lumMod val="25000"/>
                  </a:schemeClr>
                </a:solidFill>
              </a:rPr>
              <a:t>, kötü huylu tümörün komşu doku ve oluşumlara yayılması. </a:t>
            </a:r>
            <a:r>
              <a:rPr lang="tr-TR" sz="1900" dirty="0" err="1">
                <a:solidFill>
                  <a:schemeClr val="bg2">
                    <a:lumMod val="25000"/>
                  </a:schemeClr>
                </a:solidFill>
              </a:rPr>
              <a:t>Esktraselüler</a:t>
            </a:r>
            <a:r>
              <a:rPr lang="tr-TR" sz="1900" dirty="0">
                <a:solidFill>
                  <a:schemeClr val="bg2">
                    <a:lumMod val="25000"/>
                  </a:schemeClr>
                </a:solidFill>
              </a:rPr>
              <a:t> </a:t>
            </a:r>
            <a:r>
              <a:rPr lang="tr-TR" sz="1900" dirty="0" err="1">
                <a:solidFill>
                  <a:schemeClr val="bg2">
                    <a:lumMod val="25000"/>
                  </a:schemeClr>
                </a:solidFill>
              </a:rPr>
              <a:t>matriksi</a:t>
            </a:r>
            <a:r>
              <a:rPr lang="tr-TR" sz="1900" dirty="0">
                <a:solidFill>
                  <a:schemeClr val="bg2">
                    <a:lumMod val="25000"/>
                  </a:schemeClr>
                </a:solidFill>
              </a:rPr>
              <a:t> parçalama ve yeniden işleme özelliği ile antosiyaninler kötü huylu tümörün komşu doku ve oluşumlara yayılmasını </a:t>
            </a:r>
            <a:r>
              <a:rPr lang="tr-TR" sz="1900" dirty="0" err="1">
                <a:solidFill>
                  <a:schemeClr val="bg2">
                    <a:lumMod val="25000"/>
                  </a:schemeClr>
                </a:solidFill>
              </a:rPr>
              <a:t>inhibe</a:t>
            </a:r>
            <a:r>
              <a:rPr lang="tr-TR" sz="1900" dirty="0">
                <a:solidFill>
                  <a:schemeClr val="bg2">
                    <a:lumMod val="25000"/>
                  </a:schemeClr>
                </a:solidFill>
              </a:rPr>
              <a:t> eder.</a:t>
            </a:r>
            <a:endParaRPr lang="tr-TR" sz="1900" dirty="0">
              <a:solidFill>
                <a:schemeClr val="bg2">
                  <a:lumMod val="25000"/>
                </a:schemeClr>
              </a:solidFill>
            </a:endParaRPr>
          </a:p>
          <a:p>
            <a:pPr marL="0" indent="0">
              <a:buNone/>
            </a:pPr>
            <a:endParaRPr lang="tr-TR" dirty="0"/>
          </a:p>
        </p:txBody>
      </p:sp>
      <p:sp>
        <p:nvSpPr>
          <p:cNvPr id="4" name="Slayt Numarası Yer Tutucusu 3"/>
          <p:cNvSpPr>
            <a:spLocks noGrp="1"/>
          </p:cNvSpPr>
          <p:nvPr>
            <p:ph type="sldNum" sz="quarter" idx="12"/>
          </p:nvPr>
        </p:nvSpPr>
        <p:spPr/>
        <p:txBody>
          <a:bodyPr/>
          <a:lstStyle/>
          <a:p>
            <a:fld id="{519954A3-9DFD-4C44-94BA-B95130A3BA1C}" type="slidenum">
              <a:rPr lang="en-US" smtClean="0"/>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ristal">
  <a:themeElements>
    <a:clrScheme name="Mor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Kristal">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7068</Words>
  <Application>WPS Presentation</Application>
  <PresentationFormat>Geniş ekran</PresentationFormat>
  <Paragraphs>193</Paragraphs>
  <Slides>17</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17</vt:i4>
      </vt:variant>
    </vt:vector>
  </HeadingPairs>
  <TitlesOfParts>
    <vt:vector size="30" baseType="lpstr">
      <vt:lpstr>Arial</vt:lpstr>
      <vt:lpstr>SimSun</vt:lpstr>
      <vt:lpstr>Wingdings</vt:lpstr>
      <vt:lpstr>Wingdings 3</vt:lpstr>
      <vt:lpstr>Arial</vt:lpstr>
      <vt:lpstr>Helvetica</vt:lpstr>
      <vt:lpstr>Trebuchet MS</vt:lpstr>
      <vt:lpstr>Microsoft YaHei</vt:lpstr>
      <vt:lpstr/>
      <vt:lpstr>Arial Unicode MS</vt:lpstr>
      <vt:lpstr>Calibri</vt:lpstr>
      <vt:lpstr>Symbol</vt:lpstr>
      <vt:lpstr>Kristal</vt:lpstr>
      <vt:lpstr>ANTHOCYANİNS</vt:lpstr>
      <vt:lpstr>PowerPoint 演示文稿</vt:lpstr>
      <vt:lpstr>PowerPoint 演示文稿</vt:lpstr>
      <vt:lpstr>Antosiyaninlerin Kimyasal Yapısı</vt:lpstr>
      <vt:lpstr>PowerPoint 演示文稿</vt:lpstr>
      <vt:lpstr>ANTOSİYANİNLERİN ANTİ-KANSER ÖZELLİKLERİ</vt:lpstr>
      <vt:lpstr> </vt:lpstr>
      <vt:lpstr>PowerPoint 演示文稿</vt:lpstr>
      <vt:lpstr>PowerPoint 演示文稿</vt:lpstr>
      <vt:lpstr>PowerPoint 演示文稿</vt:lpstr>
      <vt:lpstr>İNSANLARDAKİ VAKA KONTROL ÇALIŞMALARI</vt:lpstr>
      <vt:lpstr>PowerPoint 演示文稿</vt:lpstr>
      <vt:lpstr>İnsanlardaki Vaka Kontrol  Çalışmaları </vt:lpstr>
      <vt:lpstr>PowerPoint 演示文稿</vt:lpstr>
      <vt:lpstr>PowerPoint 演示文稿</vt:lpstr>
      <vt:lpstr>PowerPoint 演示文稿</vt:lpstr>
      <vt:lpstr>TEŞEKKÜRLER…</vt:lpstr>
    </vt:vector>
  </TitlesOfParts>
  <Company>WolfmanTR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ANTHOCYANİNS</dc:title>
  <dc:creator>burcu devran</dc:creator>
  <cp:lastModifiedBy>nurcan yabancı ayhan</cp:lastModifiedBy>
  <cp:revision>41</cp:revision>
  <dcterms:created xsi:type="dcterms:W3CDTF">2014-12-03T20:24:00Z</dcterms:created>
  <dcterms:modified xsi:type="dcterms:W3CDTF">2020-05-03T23:14:48Z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1033-10.2.0.7646</vt:lpwstr>
  </property>
</Properties>
</file>