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7" r:id="rId5"/>
    <p:sldId id="268" r:id="rId6"/>
    <p:sldId id="269" r:id="rId7"/>
    <p:sldId id="266" r:id="rId8"/>
    <p:sldId id="270" r:id="rId9"/>
    <p:sldId id="272" r:id="rId10"/>
    <p:sldId id="273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1650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773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64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189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8994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543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5949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616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5767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4254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484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8D2A8-2475-48FD-A212-29EFE794C4B7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546E2-C7B9-49B2-8F65-BB06FC730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9488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817772"/>
          </a:xfrm>
        </p:spPr>
        <p:txBody>
          <a:bodyPr>
            <a:normAutofit fontScale="90000"/>
          </a:bodyPr>
          <a:lstStyle/>
          <a:p>
            <a:r>
              <a:rPr lang="tr-TR" b="1" i="1" dirty="0" smtClean="0"/>
              <a:t/>
            </a:r>
            <a:br>
              <a:rPr lang="tr-TR" b="1" i="1" dirty="0" smtClean="0"/>
            </a:br>
            <a:r>
              <a:rPr lang="tr-TR" sz="5300" b="1" i="1" dirty="0" smtClean="0"/>
              <a:t>Erken </a:t>
            </a:r>
            <a:r>
              <a:rPr lang="tr-TR" sz="5300" b="1" i="1" dirty="0"/>
              <a:t>Çocukluk Döneminde Öğrenme Ortamları  ve Proje Yaklaşımı Uygulamaları: </a:t>
            </a:r>
            <a:r>
              <a:rPr lang="tr-TR" sz="5300" b="1" i="1" dirty="0" smtClean="0"/>
              <a:t/>
            </a:r>
            <a:br>
              <a:rPr lang="tr-TR" sz="5300" b="1" i="1" dirty="0" smtClean="0"/>
            </a:br>
            <a:r>
              <a:rPr lang="tr-TR" sz="5300" b="1" i="1" dirty="0" err="1" smtClean="0"/>
              <a:t>Reggio</a:t>
            </a:r>
            <a:r>
              <a:rPr lang="tr-TR" sz="5300" b="1" i="1" dirty="0" smtClean="0"/>
              <a:t> </a:t>
            </a:r>
            <a:r>
              <a:rPr lang="tr-TR" sz="5300" b="1" i="1" dirty="0" err="1"/>
              <a:t>Emilia</a:t>
            </a:r>
            <a:r>
              <a:rPr lang="tr-TR" sz="5300" b="1" i="1" dirty="0"/>
              <a:t> ve </a:t>
            </a:r>
            <a:r>
              <a:rPr lang="tr-TR" sz="5300" b="1" i="1" dirty="0" err="1"/>
              <a:t>Işıkkent</a:t>
            </a:r>
            <a:r>
              <a:rPr lang="tr-TR" sz="5300" b="1" i="1" dirty="0"/>
              <a:t> Örneği</a:t>
            </a:r>
            <a:endParaRPr lang="tr-TR" sz="53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662284"/>
          </a:xfrm>
        </p:spPr>
        <p:txBody>
          <a:bodyPr>
            <a:normAutofit lnSpcReduction="10000"/>
          </a:bodyPr>
          <a:lstStyle/>
          <a:p>
            <a:endParaRPr lang="tr-TR" sz="3200" b="1" dirty="0" smtClean="0">
              <a:latin typeface="Agency FB" panose="020B0503020202020204" pitchFamily="34" charset="0"/>
            </a:endParaRPr>
          </a:p>
          <a:p>
            <a:endParaRPr lang="tr-TR" sz="3200" b="1" dirty="0">
              <a:latin typeface="Agency FB" panose="020B0503020202020204" pitchFamily="34" charset="0"/>
            </a:endParaRPr>
          </a:p>
          <a:p>
            <a:endParaRPr lang="tr-TR" sz="3200" b="1" dirty="0" smtClean="0">
              <a:latin typeface="Agency FB" panose="020B0503020202020204" pitchFamily="34" charset="0"/>
            </a:endParaRPr>
          </a:p>
          <a:p>
            <a:r>
              <a:rPr lang="tr-TR" sz="3200" b="1" dirty="0" smtClean="0">
                <a:latin typeface="Agency FB" panose="020B0503020202020204" pitchFamily="34" charset="0"/>
              </a:rPr>
              <a:t>05 Mayıs 2015</a:t>
            </a:r>
          </a:p>
          <a:p>
            <a:r>
              <a:rPr lang="tr-TR" sz="3200" b="1" dirty="0" smtClean="0">
                <a:latin typeface="Agency FB" panose="020B0503020202020204" pitchFamily="34" charset="0"/>
              </a:rPr>
              <a:t>Ankara Üniversitesi Eğitim Bilimleri Fakültesi</a:t>
            </a:r>
            <a:endParaRPr lang="tr-TR" sz="3200" b="1" dirty="0"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693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Materyallerle Karşılaşma Anı (Küçük Yaş)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365662"/>
            <a:ext cx="10515600" cy="4811301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   </a:t>
            </a:r>
          </a:p>
        </p:txBody>
      </p:sp>
      <p:pic>
        <p:nvPicPr>
          <p:cNvPr id="2050" name="Picture 2" descr="C:\Users\DİLEK\Desktop\tab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7760" y="1947553"/>
            <a:ext cx="8815014" cy="38609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95785"/>
            <a:ext cx="10515600" cy="5781178"/>
          </a:xfrm>
        </p:spPr>
        <p:txBody>
          <a:bodyPr/>
          <a:lstStyle/>
          <a:p>
            <a:r>
              <a:rPr lang="tr-TR" dirty="0" smtClean="0"/>
              <a:t>Duvarın olduğu yere gidildi. Çocuklar duvarın üzerinde yürüdüler ve bir karşılaşma gerçekleşti.</a:t>
            </a:r>
          </a:p>
          <a:p>
            <a:endParaRPr lang="tr-TR" dirty="0"/>
          </a:p>
          <a:p>
            <a:r>
              <a:rPr lang="tr-TR" dirty="0" smtClean="0"/>
              <a:t>Öğretmenler bu karşılaşmayı, çocukların tepkilerini kaydettiler (Fotoğraf, gözlem notları, video vb.).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i="1" dirty="0" smtClean="0"/>
              <a:t>’’Yapraklar kışın düşüyorlar ve soğuk olduğunda duvarları kaplayıp onun üşümesini önlüyorlar</a:t>
            </a:r>
            <a:r>
              <a:rPr lang="tr-TR" dirty="0" smtClean="0"/>
              <a:t>’’ (</a:t>
            </a:r>
            <a:r>
              <a:rPr lang="tr-TR" dirty="0" err="1" smtClean="0"/>
              <a:t>Alessandro</a:t>
            </a:r>
            <a:r>
              <a:rPr lang="tr-TR" dirty="0" smtClean="0"/>
              <a:t>).</a:t>
            </a:r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949" y="3581683"/>
            <a:ext cx="6018663" cy="3385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365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7421"/>
            <a:ext cx="10515600" cy="5999542"/>
          </a:xfrm>
        </p:spPr>
        <p:txBody>
          <a:bodyPr/>
          <a:lstStyle/>
          <a:p>
            <a:r>
              <a:rPr lang="tr-TR" dirty="0" smtClean="0"/>
              <a:t>Çocuklar duvarın yüzeyine çok odaklandılar. </a:t>
            </a:r>
          </a:p>
          <a:p>
            <a:r>
              <a:rPr lang="tr-TR" dirty="0" smtClean="0"/>
              <a:t>Bitkilerin duvarla ilişkisi çocukların ilgisini çekti. Çok ilginç ve değişik gözlemler yaptılar. Duvarın içinden çıkan bitkilere, üzerine konan uğurböceklerine dikkat ettiler.</a:t>
            </a:r>
          </a:p>
          <a:p>
            <a:r>
              <a:rPr lang="tr-TR" dirty="0" smtClean="0"/>
              <a:t>                                                                   ‘</a:t>
            </a:r>
            <a:r>
              <a:rPr lang="tr-TR" i="1" dirty="0" smtClean="0"/>
              <a:t>’Burada bir boşluk var. Buraya </a:t>
            </a:r>
          </a:p>
          <a:p>
            <a:r>
              <a:rPr lang="tr-TR" i="1" dirty="0"/>
              <a:t> </a:t>
            </a:r>
            <a:r>
              <a:rPr lang="tr-TR" i="1" dirty="0" smtClean="0"/>
              <a:t>                                                                    kendi bitkilerimizi ekelim</a:t>
            </a:r>
            <a:r>
              <a:rPr lang="tr-TR" dirty="0" smtClean="0"/>
              <a:t>’’</a:t>
            </a:r>
          </a:p>
          <a:p>
            <a:r>
              <a:rPr lang="tr-TR" dirty="0"/>
              <a:t> </a:t>
            </a:r>
            <a:r>
              <a:rPr lang="tr-TR" dirty="0" smtClean="0"/>
              <a:t>                                                                    </a:t>
            </a:r>
          </a:p>
          <a:p>
            <a:r>
              <a:rPr lang="tr-TR" dirty="0"/>
              <a:t> </a:t>
            </a:r>
            <a:r>
              <a:rPr lang="tr-TR" dirty="0" smtClean="0"/>
              <a:t>                                                                   Bitkilere </a:t>
            </a:r>
            <a:r>
              <a:rPr lang="tr-TR" i="1" dirty="0" smtClean="0"/>
              <a:t>küçük kalp</a:t>
            </a:r>
            <a:r>
              <a:rPr lang="tr-TR" dirty="0" smtClean="0"/>
              <a:t>, kelebek </a:t>
            </a:r>
          </a:p>
          <a:p>
            <a:r>
              <a:rPr lang="tr-TR" dirty="0"/>
              <a:t> </a:t>
            </a:r>
            <a:r>
              <a:rPr lang="tr-TR" dirty="0" smtClean="0"/>
              <a:t>                                                                   </a:t>
            </a:r>
            <a:r>
              <a:rPr lang="tr-TR" i="1" dirty="0" smtClean="0"/>
              <a:t>yaprak</a:t>
            </a:r>
            <a:r>
              <a:rPr lang="tr-TR" dirty="0" smtClean="0"/>
              <a:t> vb. isimler verdiler.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978" y="2144477"/>
            <a:ext cx="5367920" cy="4032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1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59307"/>
            <a:ext cx="10515600" cy="5917656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Bitkilerin nasıl büyüdüğünü, duvardan nasıl çıktığını ve izlediği yolları incelediler.</a:t>
            </a:r>
          </a:p>
          <a:p>
            <a:endParaRPr lang="tr-TR" dirty="0" smtClean="0"/>
          </a:p>
          <a:p>
            <a:r>
              <a:rPr lang="tr-TR" dirty="0" smtClean="0"/>
              <a:t>‘’ </a:t>
            </a:r>
            <a:r>
              <a:rPr lang="tr-TR" i="1" dirty="0" smtClean="0"/>
              <a:t>Kendi bitkilerimizi dikelim hayvanlar daha iyi saklanabilsinler </a:t>
            </a:r>
            <a:r>
              <a:rPr lang="tr-TR" dirty="0" smtClean="0"/>
              <a:t>’’</a:t>
            </a:r>
          </a:p>
          <a:p>
            <a:endParaRPr lang="tr-TR" dirty="0" smtClean="0"/>
          </a:p>
          <a:p>
            <a:r>
              <a:rPr lang="tr-TR" dirty="0" smtClean="0"/>
              <a:t>Küçük çakıl taşlarıyla duvarın üzerine bahçe oluşturdular (</a:t>
            </a:r>
            <a:r>
              <a:rPr lang="tr-TR" i="1" dirty="0" smtClean="0"/>
              <a:t>Uğurböceği yolu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r>
              <a:rPr lang="tr-TR" dirty="0" smtClean="0"/>
              <a:t>Duvara empati ile yaklaştılar. Duvarın içindeki yaşamı değerlendirdiler dikkate aldılar.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Okul içinde de atölye öğretmenleriyle daha detaylı bir keşif sürecine girdiler.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3162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403761"/>
            <a:ext cx="10515600" cy="5773202"/>
          </a:xfrm>
        </p:spPr>
        <p:txBody>
          <a:bodyPr>
            <a:normAutofit fontScale="92500"/>
          </a:bodyPr>
          <a:lstStyle/>
          <a:p>
            <a:pPr algn="just"/>
            <a:r>
              <a:rPr lang="tr-TR" dirty="0" smtClean="0"/>
              <a:t>Bitkilerin yaşamını dikkate alarak hipotezler ürettiler.</a:t>
            </a:r>
          </a:p>
          <a:p>
            <a:pPr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Duvar içlerinde büyüyen bitkiler ve onların köklerini merak ettiler. </a:t>
            </a:r>
          </a:p>
          <a:p>
            <a:pPr algn="just"/>
            <a:r>
              <a:rPr lang="tr-TR" dirty="0" smtClean="0"/>
              <a:t>Suyun duvarın içinde gezdiği hipotezlerinin doğru olduğunu fark ettiler.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Bu su, bitkilerin büyümesini sağlıyordu. Bunu bir simülasyonla keşfettiler. Saksılara ve taş parçalarının arasına farklı bitkiler ektiler.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Bitkilerin resimlerini çizdiler.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Taşların üzerine su ile çizimler yaptılar. Çünkü duvarla karşılaşmalarında da biriken sularla parmaklarını kullanıp resim yapmışlardı.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558140"/>
            <a:ext cx="10515600" cy="5618823"/>
          </a:xfrm>
        </p:spPr>
        <p:txBody>
          <a:bodyPr/>
          <a:lstStyle/>
          <a:p>
            <a:r>
              <a:rPr lang="tr-TR" dirty="0" smtClean="0"/>
              <a:t>“</a:t>
            </a:r>
            <a:r>
              <a:rPr lang="tr-TR" i="1" dirty="0" smtClean="0"/>
              <a:t>Suyla resim yapmak çok zevkli. Çünkü taşla birleşince su farklı şekiller alıyor</a:t>
            </a:r>
            <a:r>
              <a:rPr lang="tr-TR" dirty="0" smtClean="0"/>
              <a:t>.”</a:t>
            </a:r>
          </a:p>
          <a:p>
            <a:endParaRPr lang="tr-TR" dirty="0" smtClean="0"/>
          </a:p>
          <a:p>
            <a:r>
              <a:rPr lang="tr-TR" dirty="0" smtClean="0"/>
              <a:t>Aile katılımı olarak bir grup anne projeye katılmak istediler. Şehirdeki tarihi kalıntıları inceleyerek bu yapıların duvarla ilişkisini keşfetmeye çalıştılar.</a:t>
            </a:r>
          </a:p>
          <a:p>
            <a:endParaRPr lang="tr-TR" dirty="0" smtClean="0"/>
          </a:p>
          <a:p>
            <a:r>
              <a:rPr lang="tr-TR" dirty="0" smtClean="0"/>
              <a:t>Süreçteki fotoğrafları ve çocukların ifadelerinin yer aldığı görselleri küçük bir kitapçığa dönüştürdüler.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86603"/>
            <a:ext cx="10515600" cy="5890360"/>
          </a:xfrm>
        </p:spPr>
        <p:txBody>
          <a:bodyPr/>
          <a:lstStyle/>
          <a:p>
            <a:r>
              <a:rPr lang="tr-TR" dirty="0" smtClean="0"/>
              <a:t>Öğretmenler tüm bu süreci çok dikkatli ve detaylı gözlemlediler ve kaydettiler. Fotoğrafları sonradan çocuklarla paylaştılar ve şu soruları sordular: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‘</a:t>
            </a:r>
            <a:r>
              <a:rPr lang="tr-TR" i="1" dirty="0" smtClean="0"/>
              <a:t>’Neleri keşfettiniz?, Tüm bu keşfettiklerinizden en ilginç olanı neydi?</a:t>
            </a:r>
            <a:r>
              <a:rPr lang="tr-TR" dirty="0" smtClean="0"/>
              <a:t>’’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9188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Projeler devam ederken önemli olan şey notlar almak, fotoğraflar çekmek ve süreci etkin bir biçimde kaydedebilmek.</a:t>
            </a:r>
          </a:p>
          <a:p>
            <a:endParaRPr lang="tr-TR" dirty="0" smtClean="0"/>
          </a:p>
          <a:p>
            <a:r>
              <a:rPr lang="tr-TR" dirty="0" smtClean="0"/>
              <a:t>Çocukların hayat boyu araştıran olmalarını istiyorsak soru sormalarını tetiklemeye çalışmalıyız. Bunun için öncesinde bizlerin ne zaman ve nasıl sorular soracağımızı bilmemiz gerekiyor.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Çizim=Yaşamsal enerji ve zevk çocuk için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199" y="1825625"/>
            <a:ext cx="6631379" cy="4444546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Anaokullarında en çok kullanılan dil grafik çizim.</a:t>
            </a:r>
          </a:p>
          <a:p>
            <a:endParaRPr lang="tr-TR" dirty="0" smtClean="0"/>
          </a:p>
          <a:p>
            <a:r>
              <a:rPr lang="tr-TR" dirty="0" smtClean="0"/>
              <a:t>Grafik dili pek çok dilin üzerindedir.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Tüm çocuklar bu dili doğal bir şekilde kullanırlar. Çocuklar çizmeyi çok severler.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Kelimeler, materyaller ve zihinsel imgeler grafik dilini besliyor.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2051" name="Picture 3" descr="C:\Users\DİLEK\Desktop\11_09_10_AmeliaandLella_bl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78698" y="1664154"/>
            <a:ext cx="2387832" cy="2468460"/>
          </a:xfrm>
          <a:prstGeom prst="rect">
            <a:avLst/>
          </a:prstGeom>
          <a:noFill/>
        </p:spPr>
      </p:pic>
      <p:pic>
        <p:nvPicPr>
          <p:cNvPr id="1026" name="Picture 2" descr="C:\Users\DİLEK\Desktop\writing-tab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88332" y="4388694"/>
            <a:ext cx="4024485" cy="17627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</TotalTime>
  <Words>416</Words>
  <Application>Microsoft Office PowerPoint</Application>
  <PresentationFormat>Geniş ekran</PresentationFormat>
  <Paragraphs>60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Agency FB</vt:lpstr>
      <vt:lpstr>Arial</vt:lpstr>
      <vt:lpstr>Calibri</vt:lpstr>
      <vt:lpstr>Calibri Light</vt:lpstr>
      <vt:lpstr>Office Teması</vt:lpstr>
      <vt:lpstr> Erken Çocukluk Döneminde Öğrenme Ortamları  ve Proje Yaklaşımı Uygulamaları:  Reggio Emilia ve Işıkkent Örneği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Çizim=Yaşamsal enerji ve zevk çocuk için</vt:lpstr>
      <vt:lpstr>Materyallerle Karşılaşma Anı (Küçük Yaş)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Erken Çocukluk Döneminde Öğrenme Ortamları  ve Proje Yaklaşımı Uygulamaları:  Reggio Emilia ve Işıkkent Örneği</dc:title>
  <dc:creator>DILEK_ACER</dc:creator>
  <cp:lastModifiedBy>DİLEK_ACER</cp:lastModifiedBy>
  <cp:revision>116</cp:revision>
  <dcterms:created xsi:type="dcterms:W3CDTF">2015-05-03T12:23:25Z</dcterms:created>
  <dcterms:modified xsi:type="dcterms:W3CDTF">2020-05-06T14:37:09Z</dcterms:modified>
</cp:coreProperties>
</file>