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6F07A5B-EE95-4936-89E5-A4C8A502B5D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0418B2-4B06-4C00-AB94-DF2E7FE29C76}" type="slidenum">
              <a:rPr lang="tr-TR" smtClean="0"/>
              <a:t>‹#›</a:t>
            </a:fld>
            <a:endParaRPr lang="tr-TR"/>
          </a:p>
        </p:txBody>
      </p:sp>
    </p:spTree>
    <p:extLst>
      <p:ext uri="{BB962C8B-B14F-4D97-AF65-F5344CB8AC3E}">
        <p14:creationId xmlns:p14="http://schemas.microsoft.com/office/powerpoint/2010/main" val="2021622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6F07A5B-EE95-4936-89E5-A4C8A502B5D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0418B2-4B06-4C00-AB94-DF2E7FE29C76}" type="slidenum">
              <a:rPr lang="tr-TR" smtClean="0"/>
              <a:t>‹#›</a:t>
            </a:fld>
            <a:endParaRPr lang="tr-TR"/>
          </a:p>
        </p:txBody>
      </p:sp>
    </p:spTree>
    <p:extLst>
      <p:ext uri="{BB962C8B-B14F-4D97-AF65-F5344CB8AC3E}">
        <p14:creationId xmlns:p14="http://schemas.microsoft.com/office/powerpoint/2010/main" val="119232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6F07A5B-EE95-4936-89E5-A4C8A502B5D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0418B2-4B06-4C00-AB94-DF2E7FE29C76}" type="slidenum">
              <a:rPr lang="tr-TR" smtClean="0"/>
              <a:t>‹#›</a:t>
            </a:fld>
            <a:endParaRPr lang="tr-TR"/>
          </a:p>
        </p:txBody>
      </p:sp>
    </p:spTree>
    <p:extLst>
      <p:ext uri="{BB962C8B-B14F-4D97-AF65-F5344CB8AC3E}">
        <p14:creationId xmlns:p14="http://schemas.microsoft.com/office/powerpoint/2010/main" val="64571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6F07A5B-EE95-4936-89E5-A4C8A502B5D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0418B2-4B06-4C00-AB94-DF2E7FE29C76}" type="slidenum">
              <a:rPr lang="tr-TR" smtClean="0"/>
              <a:t>‹#›</a:t>
            </a:fld>
            <a:endParaRPr lang="tr-TR"/>
          </a:p>
        </p:txBody>
      </p:sp>
    </p:spTree>
    <p:extLst>
      <p:ext uri="{BB962C8B-B14F-4D97-AF65-F5344CB8AC3E}">
        <p14:creationId xmlns:p14="http://schemas.microsoft.com/office/powerpoint/2010/main" val="3176615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6F07A5B-EE95-4936-89E5-A4C8A502B5D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0418B2-4B06-4C00-AB94-DF2E7FE29C76}" type="slidenum">
              <a:rPr lang="tr-TR" smtClean="0"/>
              <a:t>‹#›</a:t>
            </a:fld>
            <a:endParaRPr lang="tr-TR"/>
          </a:p>
        </p:txBody>
      </p:sp>
    </p:spTree>
    <p:extLst>
      <p:ext uri="{BB962C8B-B14F-4D97-AF65-F5344CB8AC3E}">
        <p14:creationId xmlns:p14="http://schemas.microsoft.com/office/powerpoint/2010/main" val="343169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6F07A5B-EE95-4936-89E5-A4C8A502B5DA}"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0418B2-4B06-4C00-AB94-DF2E7FE29C76}" type="slidenum">
              <a:rPr lang="tr-TR" smtClean="0"/>
              <a:t>‹#›</a:t>
            </a:fld>
            <a:endParaRPr lang="tr-TR"/>
          </a:p>
        </p:txBody>
      </p:sp>
    </p:spTree>
    <p:extLst>
      <p:ext uri="{BB962C8B-B14F-4D97-AF65-F5344CB8AC3E}">
        <p14:creationId xmlns:p14="http://schemas.microsoft.com/office/powerpoint/2010/main" val="3885797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6F07A5B-EE95-4936-89E5-A4C8A502B5DA}"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B0418B2-4B06-4C00-AB94-DF2E7FE29C76}" type="slidenum">
              <a:rPr lang="tr-TR" smtClean="0"/>
              <a:t>‹#›</a:t>
            </a:fld>
            <a:endParaRPr lang="tr-TR"/>
          </a:p>
        </p:txBody>
      </p:sp>
    </p:spTree>
    <p:extLst>
      <p:ext uri="{BB962C8B-B14F-4D97-AF65-F5344CB8AC3E}">
        <p14:creationId xmlns:p14="http://schemas.microsoft.com/office/powerpoint/2010/main" val="3692035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6F07A5B-EE95-4936-89E5-A4C8A502B5DA}"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B0418B2-4B06-4C00-AB94-DF2E7FE29C76}" type="slidenum">
              <a:rPr lang="tr-TR" smtClean="0"/>
              <a:t>‹#›</a:t>
            </a:fld>
            <a:endParaRPr lang="tr-TR"/>
          </a:p>
        </p:txBody>
      </p:sp>
    </p:spTree>
    <p:extLst>
      <p:ext uri="{BB962C8B-B14F-4D97-AF65-F5344CB8AC3E}">
        <p14:creationId xmlns:p14="http://schemas.microsoft.com/office/powerpoint/2010/main" val="272655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6F07A5B-EE95-4936-89E5-A4C8A502B5DA}"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B0418B2-4B06-4C00-AB94-DF2E7FE29C76}" type="slidenum">
              <a:rPr lang="tr-TR" smtClean="0"/>
              <a:t>‹#›</a:t>
            </a:fld>
            <a:endParaRPr lang="tr-TR"/>
          </a:p>
        </p:txBody>
      </p:sp>
    </p:spTree>
    <p:extLst>
      <p:ext uri="{BB962C8B-B14F-4D97-AF65-F5344CB8AC3E}">
        <p14:creationId xmlns:p14="http://schemas.microsoft.com/office/powerpoint/2010/main" val="1665637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6F07A5B-EE95-4936-89E5-A4C8A502B5DA}"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0418B2-4B06-4C00-AB94-DF2E7FE29C76}" type="slidenum">
              <a:rPr lang="tr-TR" smtClean="0"/>
              <a:t>‹#›</a:t>
            </a:fld>
            <a:endParaRPr lang="tr-TR"/>
          </a:p>
        </p:txBody>
      </p:sp>
    </p:spTree>
    <p:extLst>
      <p:ext uri="{BB962C8B-B14F-4D97-AF65-F5344CB8AC3E}">
        <p14:creationId xmlns:p14="http://schemas.microsoft.com/office/powerpoint/2010/main" val="2411489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6F07A5B-EE95-4936-89E5-A4C8A502B5DA}"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0418B2-4B06-4C00-AB94-DF2E7FE29C76}" type="slidenum">
              <a:rPr lang="tr-TR" smtClean="0"/>
              <a:t>‹#›</a:t>
            </a:fld>
            <a:endParaRPr lang="tr-TR"/>
          </a:p>
        </p:txBody>
      </p:sp>
    </p:spTree>
    <p:extLst>
      <p:ext uri="{BB962C8B-B14F-4D97-AF65-F5344CB8AC3E}">
        <p14:creationId xmlns:p14="http://schemas.microsoft.com/office/powerpoint/2010/main" val="961683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F07A5B-EE95-4936-89E5-A4C8A502B5DA}"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418B2-4B06-4C00-AB94-DF2E7FE29C76}" type="slidenum">
              <a:rPr lang="tr-TR" smtClean="0"/>
              <a:t>‹#›</a:t>
            </a:fld>
            <a:endParaRPr lang="tr-TR"/>
          </a:p>
        </p:txBody>
      </p:sp>
    </p:spTree>
    <p:extLst>
      <p:ext uri="{BB962C8B-B14F-4D97-AF65-F5344CB8AC3E}">
        <p14:creationId xmlns:p14="http://schemas.microsoft.com/office/powerpoint/2010/main" val="2050874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33450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Sınırlı kaynaklarla sınırsız isteklerin bazılarını karşılamak durumunda olan toplumlar da hangi mallar; “ne kadar üretilecek?” “nasıl üretilecek”, “kimler için üretilecek?” şeklindeki üç soruya cevap aramaktadırlar. Ekonomistler ne - nasıl - kimler için üretilecek sorularını kumanda veya piyasa gibi iki farklı mekanizma ile cevaplandırırlar. Kumanda mekanizmasında söz konusu sorular, siyasal gücü kontrol eden bir kişi (diktatör) veya organ (meclis) tarafından cevaplandırılır. Kumanda mekanizması, sosyalist denilen sisteme özgü bir mekanizmadır. Piyasa mekanizmasında ise ne – nasıl – kimler için üretilecek soruları tüketicilerin fayda maksimizasyonu, üreticilerin kâr maksimizasyonunu amaçlayan iktisadi davranışları ile cevaplandırırlar. Piyasa mekanizması kapitalist denilen sisteme özgü bir mekanizmadır. </a:t>
            </a:r>
            <a:endParaRPr lang="tr-TR" dirty="0"/>
          </a:p>
        </p:txBody>
      </p:sp>
    </p:spTree>
    <p:extLst>
      <p:ext uri="{BB962C8B-B14F-4D97-AF65-F5344CB8AC3E}">
        <p14:creationId xmlns:p14="http://schemas.microsoft.com/office/powerpoint/2010/main" val="3546488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Sahip olunan kaynakların tam olarak kullanıldığı duruma tam istihdam denir. Kıtlıkla mücadele ederken mevcut kaynaklarla maksimum çıktının üretilmesi gerekir. Bu ise kaynakların tam kullanımı ile sağlanır. Oysa gerçek hayatta kaynakların tam olarak kullanılması söz konusu değildir. O halde tam istihdamın sağlanıp sağlanmadığı iktisatçıların aradıkları ne - nasıl - kimler için üretilecek sorusuna 4. bir soru olarak “kaynaklar tam olarak kullanılıyor mu?” şeklinde ilave edilebilir. Bir ülkenin üretim kapasitesi büyüyebilir de, küçülebilir de. Artan nüfusun ihtiyaçlarını karşılamak ve ortalama hayat seviyesini devamlı yükseltmek günümüzde ekonomistlerin üzerinde durdukları önemli konulardan birisidir. Dolayısıyla üretim kapasitesi yıldan yıla büyümelidir. Ekonomik büyümeyi belirleyen unsurların incelenmesini kapsayan “ekonomi büyüyor mu?” sorusu iktisadın ilgi alanına giren 5. sorudur. Ekonominin ilgi alanına giren 6. ve temel soru “kaynaklar etkin olarak kullanılıyor mu?” sorusudur. Ekonomide bu soruya cevap dağılımda etkinlik, üretimde etkinlik ve bölüşümde etkinlik olmak üzere üç çerçeveden ele alınabilir. </a:t>
            </a:r>
            <a:endParaRPr lang="tr-TR" dirty="0"/>
          </a:p>
        </p:txBody>
      </p:sp>
    </p:spTree>
    <p:extLst>
      <p:ext uri="{BB962C8B-B14F-4D97-AF65-F5344CB8AC3E}">
        <p14:creationId xmlns:p14="http://schemas.microsoft.com/office/powerpoint/2010/main" val="3888177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Dağılımda etkinlikte, sınırlı kaynaklarla üretilen malların, kişilerin sahip olmak istedikleri ve gelir düzeyleri itibariyle de sahip olabilecekleri mallardan farklı olup olmadığı incelenir. Eğer doğru malların üretildiği durum söz konusuysa dağılımda etkinlik sağlanır. Bu durumda dağılımda etkinlik bir toplumda ne üretilecek sorusuna verilen cevaba yöneliktir. Üretimde etkinlikte, sınırlı kaynaklarla üretilen malların, en düşük maliyetli üretim teknikleri ile üretilip, üretilmedikleri üzerinde durulur ve malların en düşük maliyetli tekniklerle üretildikleri durum söz konusuysa üretimde etkinlik sağlanır. Üretimde etkinlik bir toplumda nasıl üretilecek sorusuna verilen cevaba yöneliktir. Bölüşümde etkinlikte ise, gelir dağılımının sabit olduğu varsayılır. Gelir dağılımı veri iken kıt kaynaklarla üretilen malların, o mallardan en fazla fayda sağlayacak kişiler tarafından kullanılıp kullanılmadığı üzerinde durulur. Malların doğru kişiler tarafından kullanıldığı durum bölüşümde etkinlik olarak ifade edilir. Bu da kimler için üretilecek sorusu ile ilgilidir.</a:t>
            </a:r>
            <a:endParaRPr lang="tr-TR" dirty="0"/>
          </a:p>
        </p:txBody>
      </p:sp>
    </p:spTree>
    <p:extLst>
      <p:ext uri="{BB962C8B-B14F-4D97-AF65-F5344CB8AC3E}">
        <p14:creationId xmlns:p14="http://schemas.microsoft.com/office/powerpoint/2010/main" val="2904047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Kaynakların Etkin Kullanımı: Fırsat Maliyeti - Parasal Maliyet Kaynaklarımızın kıt olması bizi sınırlı kaynaklarımızı en iyi şekilde nasıl kullanabileceğimiz konusunda seçim yapmaya zorlar. Üretim faktörlerinin kıt olması, bunların dikkatlice kullanılmasını ve en iyi şekilde değerlendirilmesini gerektirir. Aslında bir üretim faktörü ne kadar kıt olursa olsun bir tek kullanım alanı varsa, bir tercih yapmak söz konusu olmayacaktır. Seçim yapma zorunluluğu bazı şeyleri elde edebilmek için başka şeylerden vazgeçmek demektir. Bir şeyi elde etmek için vazgeçilmek zorunda kalınan şey alternatif maliyet (fırsat maliyetidir.) </a:t>
            </a:r>
            <a:endParaRPr lang="tr-TR" dirty="0"/>
          </a:p>
        </p:txBody>
      </p:sp>
    </p:spTree>
    <p:extLst>
      <p:ext uri="{BB962C8B-B14F-4D97-AF65-F5344CB8AC3E}">
        <p14:creationId xmlns:p14="http://schemas.microsoft.com/office/powerpoint/2010/main" val="418677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Şu an bu kitabı okurken hangi alternatiflerden vazgeçiyorsunuz? Belki çay içecektiniz, belki bir arkadaşınızı ziyaret edecektiniz. İşte bu kitabı okumanızın fırsat (alternatif) maliyeti en çok yapmak istediğiniz alternatif şeydir. Ya da hükümetler belli bir döneme ait bütçe olanaklarıyla tüm yatırımları gerçekleştiremezler. Örneğin eğitim alanında yapılması istenen yatırım sağlık alanında harcamaların kısılmasına ve yatırımların azaltılmasına neden olabilir. </a:t>
            </a:r>
            <a:endParaRPr lang="tr-TR" dirty="0"/>
          </a:p>
        </p:txBody>
      </p:sp>
    </p:spTree>
    <p:extLst>
      <p:ext uri="{BB962C8B-B14F-4D97-AF65-F5344CB8AC3E}">
        <p14:creationId xmlns:p14="http://schemas.microsoft.com/office/powerpoint/2010/main" val="1823303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Fırsat maliyeti kıtlıkla karşı kaşıya bulunan insanların yaptıkları tercihleri önemli ölçüde etkiler. Eğer bir hizmetin fırsat maliyeti artıyorsa insanlar bunu almak istemezler ve bunun yerine daha ucuz olanı ikame etmeye çalışırlar. Burada karşımıza fiyat çıkmaktadır. Piyasa ekonomilerinde her şeyin bir fiyatı vardır. Ancak bir malın örneğin arabanın gerçek maliyeti piyasa fiyatı değildir. Çünkü arabanın gerçek maliyeti araba üretimi nedeniyle vazgeçilen, üretilemeyen diğer şeylerin (buzdolabı, bilgisayar, televizyon…) değeridir. İyi işleyen piyasada bir malın fiyatı ile fırsat maliyeti arasında çok yakın bir ilişki vardır. Bir malı satın almak için vazgeçtiğimiz TL miktarı o mal için parasal fiyattır.</a:t>
            </a:r>
            <a:endParaRPr lang="tr-TR" dirty="0"/>
          </a:p>
        </p:txBody>
      </p:sp>
    </p:spTree>
    <p:extLst>
      <p:ext uri="{BB962C8B-B14F-4D97-AF65-F5344CB8AC3E}">
        <p14:creationId xmlns:p14="http://schemas.microsoft.com/office/powerpoint/2010/main" val="673207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 fincan kahve aldığınızda başka bir şeyi almaktan vazgeçiyorsanız, vazgeçtiğiniz en iyi şey bir dilim pasta ise bir fincan kahvenin fırsat maliyeti bir dilim pastadır. Bunları değer cinsinden ölçmede parasal fiyatları kullanabiliriz. </a:t>
            </a:r>
            <a:r>
              <a:rPr lang="tr-TR" smtClean="0"/>
              <a:t>Eğer bir fincan kahve 1 TL ve bir dilim pasta 2 TL ise, bir fincan kahvenin fırsat maliyeti yarım dilim pastadır. </a:t>
            </a:r>
            <a:endParaRPr lang="tr-TR"/>
          </a:p>
        </p:txBody>
      </p:sp>
    </p:spTree>
    <p:extLst>
      <p:ext uri="{BB962C8B-B14F-4D97-AF65-F5344CB8AC3E}">
        <p14:creationId xmlns:p14="http://schemas.microsoft.com/office/powerpoint/2010/main" val="162295808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750</Words>
  <Application>Microsoft Office PowerPoint</Application>
  <PresentationFormat>Ekran Gösterisi (4:3)</PresentationFormat>
  <Paragraphs>8</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2</cp:revision>
  <dcterms:created xsi:type="dcterms:W3CDTF">2020-10-14T07:30:33Z</dcterms:created>
  <dcterms:modified xsi:type="dcterms:W3CDTF">2020-11-08T15:32:49Z</dcterms:modified>
</cp:coreProperties>
</file>