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72" r:id="rId3"/>
    <p:sldId id="274" r:id="rId4"/>
    <p:sldId id="276" r:id="rId5"/>
    <p:sldId id="277" r:id="rId6"/>
    <p:sldId id="278" r:id="rId7"/>
    <p:sldId id="279" r:id="rId8"/>
    <p:sldId id="280" r:id="rId9"/>
    <p:sldId id="281" r:id="rId10"/>
    <p:sldId id="283" r:id="rId11"/>
    <p:sldId id="285" r:id="rId12"/>
    <p:sldId id="286" r:id="rId13"/>
    <p:sldId id="287" r:id="rId14"/>
    <p:sldId id="288" r:id="rId15"/>
    <p:sldId id="289" r:id="rId16"/>
    <p:sldId id="290" r:id="rId17"/>
    <p:sldId id="291"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smtClean="0"/>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F7D60BF5-26D4-4C65-ABBC-42EA997BD1CC}" type="datetimeFigureOut">
              <a:rPr lang="tr-TR" smtClean="0"/>
              <a:t>13.02.2018</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5AB3940-1C43-4C5D-B5E0-74B4D13D177A}"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9628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17566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8699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2983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881197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42266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6955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217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74495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38702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5388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7D60BF5-26D4-4C65-ABBC-42EA997BD1CC}" type="datetimeFigureOut">
              <a:rPr lang="tr-TR" smtClean="0"/>
              <a:t>13.02.2018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7D60BF5-26D4-4C65-ABBC-42EA997BD1CC}" type="datetimeFigureOut">
              <a:rPr lang="tr-TR" smtClean="0"/>
              <a:t>13.02.2018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F7D60BF5-26D4-4C65-ABBC-42EA997BD1CC}" type="datetimeFigureOut">
              <a:rPr lang="tr-TR" smtClean="0"/>
              <a:t>13.02.2018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60BF5-26D4-4C65-ABBC-42EA997BD1CC}" type="datetimeFigureOut">
              <a:rPr lang="tr-TR" smtClean="0"/>
              <a:t>13.02.2018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smtClean="0"/>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F7D60BF5-26D4-4C65-ABBC-42EA997BD1CC}" type="datetimeFigureOut">
              <a:rPr lang="tr-TR" smtClean="0"/>
              <a:t>13.02.2018</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D5AB3940-1C43-4C5D-B5E0-74B4D13D177A}"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F7D60BF5-26D4-4C65-ABBC-42EA997BD1CC}" type="datetimeFigureOut">
              <a:rPr lang="tr-TR" smtClean="0"/>
              <a:t>13.02.2018</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5AB3940-1C43-4C5D-B5E0-74B4D13D177A}"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55FEB-52D4-42E2-BFB7-269D33DFAA1D}" type="datetimeFigureOut">
              <a:rPr lang="tr-TR" smtClean="0">
                <a:solidFill>
                  <a:prstClr val="black">
                    <a:tint val="75000"/>
                  </a:prstClr>
                </a:solidFill>
              </a:rPr>
              <a:pPr/>
              <a:t>13.02.2018</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801DA-0C48-4880-B5E2-6D6D4DE83EB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819374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7" y="476672"/>
            <a:ext cx="7632848" cy="5904656"/>
          </a:xfrm>
        </p:spPr>
      </p:pic>
    </p:spTree>
    <p:extLst>
      <p:ext uri="{BB962C8B-B14F-4D97-AF65-F5344CB8AC3E}">
        <p14:creationId xmlns:p14="http://schemas.microsoft.com/office/powerpoint/2010/main" val="405855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descr="C:\Users\Hicran\Desktop\organik-tarım1-728x410.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
        <p:nvSpPr>
          <p:cNvPr id="7" name="6 Metin kutusu"/>
          <p:cNvSpPr txBox="1"/>
          <p:nvPr/>
        </p:nvSpPr>
        <p:spPr>
          <a:xfrm>
            <a:off x="714348" y="500042"/>
            <a:ext cx="7500990" cy="13234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000" dirty="0" smtClean="0">
                <a:solidFill>
                  <a:prstClr val="black"/>
                </a:solidFill>
              </a:rPr>
              <a:t>Dünyada yaklaşık 1,8 milyon organik tarım ile uğraşan üretici bulunmaktadır. Bu organik tarım üreticilerinin %43.5’u Afrika’da, %19.2’si Asya’da, %18.3’ü Latin Amerika’da, %17.5’i Avrupa’da ve %1’i Kuzey Amerika’da bulunmaktadır</a:t>
            </a:r>
            <a:endParaRPr lang="tr-TR" sz="2000" dirty="0">
              <a:solidFill>
                <a:prstClr val="black"/>
              </a:solidFill>
            </a:endParaRPr>
          </a:p>
        </p:txBody>
      </p:sp>
    </p:spTree>
    <p:extLst>
      <p:ext uri="{BB962C8B-B14F-4D97-AF65-F5344CB8AC3E}">
        <p14:creationId xmlns:p14="http://schemas.microsoft.com/office/powerpoint/2010/main" val="2376046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85860"/>
            <a:ext cx="8229600" cy="4840303"/>
          </a:xfrm>
        </p:spPr>
        <p:txBody>
          <a:bodyPr>
            <a:normAutofit fontScale="92500" lnSpcReduction="10000"/>
          </a:bodyPr>
          <a:lstStyle/>
          <a:p>
            <a:r>
              <a:rPr lang="tr-TR" dirty="0" smtClean="0"/>
              <a:t>Günümüzde dünyadaki en büyük organik gıda pazarı ABD’ndedir. 2009 yılındaki ekonomik krize rağmen, bu pazar %5.3 oranında büyüyerek, 26.6 milyar $’a ulaşmıştır (</a:t>
            </a:r>
            <a:r>
              <a:rPr lang="tr-TR" dirty="0" err="1" smtClean="0"/>
              <a:t>Sahota</a:t>
            </a:r>
            <a:r>
              <a:rPr lang="tr-TR" dirty="0" smtClean="0"/>
              <a:t>, 2009). Batı Avrupa organik gıda pazarının 2009 yılındaki büyüklüğü ise 26 milyar $ civarındadır. Avrupa organik gıda pazarındaki başlıca ülkeler Almanya (8.4 milyar $), Fransa (4.4 milyar $) ve İngiltere (3.0 milyar $)’</a:t>
            </a:r>
            <a:r>
              <a:rPr lang="tr-TR" dirty="0" err="1" smtClean="0"/>
              <a:t>dir</a:t>
            </a:r>
            <a:r>
              <a:rPr lang="tr-TR" dirty="0" smtClean="0"/>
              <a:t>. Dünya organik gıda pazarındaki diğer önemli ülkeler ise Japonya (1.4 milyar $) ve Avustralya (750 milyon $)’dır (</a:t>
            </a:r>
            <a:r>
              <a:rPr lang="tr-TR" dirty="0" err="1" smtClean="0"/>
              <a:t>Willer</a:t>
            </a:r>
            <a:r>
              <a:rPr lang="tr-TR" dirty="0" smtClean="0"/>
              <a:t> ve </a:t>
            </a:r>
            <a:r>
              <a:rPr lang="tr-TR" dirty="0" err="1" smtClean="0"/>
              <a:t>Klicher</a:t>
            </a:r>
            <a:r>
              <a:rPr lang="tr-TR" dirty="0" smtClean="0"/>
              <a:t>, 2011).</a:t>
            </a:r>
            <a:endParaRPr lang="tr-TR" dirty="0"/>
          </a:p>
        </p:txBody>
      </p:sp>
    </p:spTree>
    <p:extLst>
      <p:ext uri="{BB962C8B-B14F-4D97-AF65-F5344CB8AC3E}">
        <p14:creationId xmlns:p14="http://schemas.microsoft.com/office/powerpoint/2010/main" val="2969857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42" name="Picture 2" descr="C:\Users\Hicran\Desktop\shutterstock_218143063.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133500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214282" y="285728"/>
            <a:ext cx="8643998" cy="4214842"/>
          </a:xfrm>
          <a:prstGeom prst="rect">
            <a:avLst/>
          </a:prstGeom>
          <a:noFill/>
          <a:ln w="9525">
            <a:noFill/>
            <a:miter lim="800000"/>
            <a:headEnd/>
            <a:tailEnd/>
          </a:ln>
          <a:effectLst/>
        </p:spPr>
      </p:pic>
      <p:pic>
        <p:nvPicPr>
          <p:cNvPr id="13315" name="Picture 3" descr="C:\Users\Hicran\Desktop\DSC_9454.jpg"/>
          <p:cNvPicPr>
            <a:picLocks noChangeAspect="1" noChangeArrowheads="1"/>
          </p:cNvPicPr>
          <p:nvPr/>
        </p:nvPicPr>
        <p:blipFill>
          <a:blip r:embed="rId3"/>
          <a:srcRect/>
          <a:stretch>
            <a:fillRect/>
          </a:stretch>
        </p:blipFill>
        <p:spPr bwMode="auto">
          <a:xfrm>
            <a:off x="2643174" y="3857628"/>
            <a:ext cx="6357982" cy="3000372"/>
          </a:xfrm>
          <a:prstGeom prst="rect">
            <a:avLst/>
          </a:prstGeom>
          <a:noFill/>
        </p:spPr>
      </p:pic>
      <p:pic>
        <p:nvPicPr>
          <p:cNvPr id="13316" name="Picture 4" descr="C:\Users\Hicran\Desktop\heart-shape-with-organic-food-icons-vegetables-fruits-fish-tea-coffee_131104601.jpg"/>
          <p:cNvPicPr>
            <a:picLocks noChangeAspect="1" noChangeArrowheads="1"/>
          </p:cNvPicPr>
          <p:nvPr/>
        </p:nvPicPr>
        <p:blipFill>
          <a:blip r:embed="rId4"/>
          <a:srcRect/>
          <a:stretch>
            <a:fillRect/>
          </a:stretch>
        </p:blipFill>
        <p:spPr bwMode="auto">
          <a:xfrm>
            <a:off x="0" y="4286256"/>
            <a:ext cx="2643174" cy="2571744"/>
          </a:xfrm>
          <a:prstGeom prst="rect">
            <a:avLst/>
          </a:prstGeom>
          <a:noFill/>
        </p:spPr>
      </p:pic>
    </p:spTree>
    <p:extLst>
      <p:ext uri="{BB962C8B-B14F-4D97-AF65-F5344CB8AC3E}">
        <p14:creationId xmlns:p14="http://schemas.microsoft.com/office/powerpoint/2010/main" val="32088427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Grp="1" noChangeAspect="1" noChangeArrowheads="1"/>
          </p:cNvPicPr>
          <p:nvPr>
            <p:ph idx="1"/>
          </p:nvPr>
        </p:nvPicPr>
        <p:blipFill>
          <a:blip r:embed="rId2"/>
          <a:srcRect/>
          <a:stretch>
            <a:fillRect/>
          </a:stretch>
        </p:blipFill>
        <p:spPr bwMode="auto">
          <a:xfrm>
            <a:off x="285720" y="428604"/>
            <a:ext cx="8501122" cy="3071834"/>
          </a:xfrm>
          <a:prstGeom prst="rect">
            <a:avLst/>
          </a:prstGeom>
          <a:noFill/>
          <a:ln w="9525">
            <a:noFill/>
            <a:miter lim="800000"/>
            <a:headEnd/>
            <a:tailEnd/>
          </a:ln>
          <a:effectLst/>
        </p:spPr>
      </p:pic>
      <p:pic>
        <p:nvPicPr>
          <p:cNvPr id="14340" name="Picture 4" descr="C:\Users\Hicran\Desktop\hipp-kaşık-maması-organik-pirinçli-ek-gıda-200-gr-1006-875x1000.jpg"/>
          <p:cNvPicPr>
            <a:picLocks noChangeAspect="1" noChangeArrowheads="1"/>
          </p:cNvPicPr>
          <p:nvPr/>
        </p:nvPicPr>
        <p:blipFill>
          <a:blip r:embed="rId3" cstate="print"/>
          <a:srcRect/>
          <a:stretch>
            <a:fillRect/>
          </a:stretch>
        </p:blipFill>
        <p:spPr bwMode="auto">
          <a:xfrm>
            <a:off x="6215042" y="3429000"/>
            <a:ext cx="2928958" cy="3429000"/>
          </a:xfrm>
          <a:prstGeom prst="rect">
            <a:avLst/>
          </a:prstGeom>
          <a:noFill/>
        </p:spPr>
      </p:pic>
      <p:pic>
        <p:nvPicPr>
          <p:cNvPr id="14341" name="Picture 5" descr="C:\Users\Hicran\Desktop\392.jpg"/>
          <p:cNvPicPr>
            <a:picLocks noChangeAspect="1" noChangeArrowheads="1"/>
          </p:cNvPicPr>
          <p:nvPr/>
        </p:nvPicPr>
        <p:blipFill>
          <a:blip r:embed="rId4" cstate="print"/>
          <a:srcRect/>
          <a:stretch>
            <a:fillRect/>
          </a:stretch>
        </p:blipFill>
        <p:spPr bwMode="auto">
          <a:xfrm>
            <a:off x="0" y="3357562"/>
            <a:ext cx="3357586" cy="3500438"/>
          </a:xfrm>
          <a:prstGeom prst="rect">
            <a:avLst/>
          </a:prstGeom>
          <a:noFill/>
        </p:spPr>
      </p:pic>
      <p:pic>
        <p:nvPicPr>
          <p:cNvPr id="14343" name="Picture 7" descr="C:\Users\Hicran\Desktop\1219_ekotti_cevizli_rezeneli_organik_biscotti_120_gr._.jpg"/>
          <p:cNvPicPr>
            <a:picLocks noChangeAspect="1" noChangeArrowheads="1"/>
          </p:cNvPicPr>
          <p:nvPr/>
        </p:nvPicPr>
        <p:blipFill>
          <a:blip r:embed="rId5"/>
          <a:srcRect/>
          <a:stretch>
            <a:fillRect/>
          </a:stretch>
        </p:blipFill>
        <p:spPr bwMode="auto">
          <a:xfrm>
            <a:off x="2786050" y="3357562"/>
            <a:ext cx="4000528" cy="3286124"/>
          </a:xfrm>
          <a:prstGeom prst="rect">
            <a:avLst/>
          </a:prstGeom>
          <a:noFill/>
        </p:spPr>
      </p:pic>
    </p:spTree>
    <p:extLst>
      <p:ext uri="{BB962C8B-B14F-4D97-AF65-F5344CB8AC3E}">
        <p14:creationId xmlns:p14="http://schemas.microsoft.com/office/powerpoint/2010/main" val="2019258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Hicran\Desktop\18778347_401.jpg"/>
          <p:cNvPicPr>
            <a:picLocks noGrp="1" noChangeAspect="1" noChangeArrowheads="1"/>
          </p:cNvPicPr>
          <p:nvPr>
            <p:ph idx="1"/>
          </p:nvPr>
        </p:nvPicPr>
        <p:blipFill>
          <a:blip r:embed="rId2"/>
          <a:srcRect/>
          <a:stretch>
            <a:fillRect/>
          </a:stretch>
        </p:blipFill>
        <p:spPr bwMode="auto">
          <a:xfrm>
            <a:off x="-60949" y="0"/>
            <a:ext cx="9204949" cy="6858000"/>
          </a:xfrm>
          <a:prstGeom prst="rect">
            <a:avLst/>
          </a:prstGeom>
          <a:noFill/>
        </p:spPr>
      </p:pic>
    </p:spTree>
    <p:extLst>
      <p:ext uri="{BB962C8B-B14F-4D97-AF65-F5344CB8AC3E}">
        <p14:creationId xmlns:p14="http://schemas.microsoft.com/office/powerpoint/2010/main" val="3837123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142844" y="2000240"/>
            <a:ext cx="8786874" cy="2897098"/>
          </a:xfrm>
          <a:prstGeom prst="rect">
            <a:avLst/>
          </a:prstGeom>
          <a:noFill/>
          <a:ln w="9525">
            <a:noFill/>
            <a:miter lim="800000"/>
            <a:headEnd/>
            <a:tailEnd/>
          </a:ln>
          <a:effectLst/>
        </p:spPr>
      </p:pic>
      <p:pic>
        <p:nvPicPr>
          <p:cNvPr id="16387" name="Picture 3" descr="C:\Users\Hicran\Desktop\Organik-Tarım-Nedir-1-620x330.jpg"/>
          <p:cNvPicPr>
            <a:picLocks noChangeAspect="1" noChangeArrowheads="1"/>
          </p:cNvPicPr>
          <p:nvPr/>
        </p:nvPicPr>
        <p:blipFill>
          <a:blip r:embed="rId3"/>
          <a:srcRect/>
          <a:stretch>
            <a:fillRect/>
          </a:stretch>
        </p:blipFill>
        <p:spPr bwMode="auto">
          <a:xfrm>
            <a:off x="285720" y="142852"/>
            <a:ext cx="4024320" cy="1857388"/>
          </a:xfrm>
          <a:prstGeom prst="rect">
            <a:avLst/>
          </a:prstGeom>
          <a:noFill/>
        </p:spPr>
      </p:pic>
      <p:pic>
        <p:nvPicPr>
          <p:cNvPr id="16388" name="Picture 4" descr="C:\Users\Hicran\Desktop\tarim-buyuyor-520x245.jpg"/>
          <p:cNvPicPr>
            <a:picLocks noChangeAspect="1" noChangeArrowheads="1"/>
          </p:cNvPicPr>
          <p:nvPr/>
        </p:nvPicPr>
        <p:blipFill>
          <a:blip r:embed="rId4"/>
          <a:srcRect/>
          <a:stretch>
            <a:fillRect/>
          </a:stretch>
        </p:blipFill>
        <p:spPr bwMode="auto">
          <a:xfrm>
            <a:off x="4429124" y="142852"/>
            <a:ext cx="4500594" cy="1857388"/>
          </a:xfrm>
          <a:prstGeom prst="rect">
            <a:avLst/>
          </a:prstGeom>
          <a:noFill/>
        </p:spPr>
      </p:pic>
      <p:pic>
        <p:nvPicPr>
          <p:cNvPr id="16389" name="Picture 5" descr="C:\Users\Hicran\Desktop\organik-tarim.jpg"/>
          <p:cNvPicPr>
            <a:picLocks noChangeAspect="1" noChangeArrowheads="1"/>
          </p:cNvPicPr>
          <p:nvPr/>
        </p:nvPicPr>
        <p:blipFill>
          <a:blip r:embed="rId5"/>
          <a:srcRect/>
          <a:stretch>
            <a:fillRect/>
          </a:stretch>
        </p:blipFill>
        <p:spPr bwMode="auto">
          <a:xfrm>
            <a:off x="0" y="4786322"/>
            <a:ext cx="9144000" cy="2071678"/>
          </a:xfrm>
          <a:prstGeom prst="rect">
            <a:avLst/>
          </a:prstGeom>
          <a:noFill/>
        </p:spPr>
      </p:pic>
    </p:spTree>
    <p:extLst>
      <p:ext uri="{BB962C8B-B14F-4D97-AF65-F5344CB8AC3E}">
        <p14:creationId xmlns:p14="http://schemas.microsoft.com/office/powerpoint/2010/main" val="4228567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icran\Desktop\43360846-Two-children-picking-fresh-vegetables-on-organic-bio-farm-Kids--Stock-Photo.jpg"/>
          <p:cNvPicPr>
            <a:picLocks noGrp="1" noChangeAspect="1" noChangeArrowheads="1"/>
          </p:cNvPicPr>
          <p:nvPr>
            <p:ph idx="1"/>
          </p:nvPr>
        </p:nvPicPr>
        <p:blipFill>
          <a:blip r:embed="rId2"/>
          <a:srcRect/>
          <a:stretch>
            <a:fillRect/>
          </a:stretch>
        </p:blipFill>
        <p:spPr bwMode="auto">
          <a:xfrm>
            <a:off x="0" y="0"/>
            <a:ext cx="9144000" cy="7143775"/>
          </a:xfrm>
          <a:prstGeom prst="rect">
            <a:avLst/>
          </a:prstGeom>
          <a:noFill/>
        </p:spPr>
      </p:pic>
      <p:sp>
        <p:nvSpPr>
          <p:cNvPr id="5" name="4 Dikdörtgen"/>
          <p:cNvSpPr/>
          <p:nvPr/>
        </p:nvSpPr>
        <p:spPr>
          <a:xfrm>
            <a:off x="0" y="3071810"/>
            <a:ext cx="8786842" cy="2123658"/>
          </a:xfrm>
          <a:prstGeom prst="rect">
            <a:avLst/>
          </a:prstGeom>
          <a:noFill/>
        </p:spPr>
        <p:txBody>
          <a:bodyPr wrap="square" lIns="91440" tIns="45720" rIns="91440" bIns="45720">
            <a:spAutoFit/>
          </a:bodyPr>
          <a:lstStyle/>
          <a:p>
            <a:pPr algn="ctr"/>
            <a:r>
              <a:rPr lang="tr-TR" sz="6600" b="1" dirty="0" smtClean="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rPr>
              <a:t>DÜNYADA ORGANİK </a:t>
            </a:r>
          </a:p>
          <a:p>
            <a:pPr algn="ctr"/>
            <a:r>
              <a:rPr lang="tr-TR" sz="6600" b="1" dirty="0" smtClean="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rPr>
              <a:t>TARIM HAREKETLERİ</a:t>
            </a:r>
            <a:endParaRPr lang="tr-TR" sz="6600" b="1" dirty="0">
              <a:ln w="12700">
                <a:solidFill>
                  <a:srgbClr val="04617B">
                    <a:satMod val="155000"/>
                  </a:srgbClr>
                </a:solidFill>
                <a:prstDash val="solid"/>
              </a:ln>
              <a:solidFill>
                <a:srgbClr val="DBF5F9">
                  <a:tint val="85000"/>
                  <a:satMod val="155000"/>
                </a:srgb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461555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14356"/>
            <a:ext cx="7972452" cy="5929354"/>
          </a:xfrm>
        </p:spPr>
        <p:txBody>
          <a:bodyPr>
            <a:normAutofit/>
          </a:bodyPr>
          <a:lstStyle/>
          <a:p>
            <a:r>
              <a:rPr lang="tr-TR" sz="2400" dirty="0">
                <a:solidFill>
                  <a:schemeClr val="bg2">
                    <a:lumMod val="10000"/>
                  </a:schemeClr>
                </a:solidFill>
              </a:rPr>
              <a:t>Sentetik kimyasal tarımsal girdilerin yarattığı olumsuz etkilerin hissedilmesiyle yüzyılımızın başlarında konvansiyonel tarım yöntemine alternatif sistem arayışları başlamıştır</a:t>
            </a:r>
            <a:r>
              <a:rPr lang="tr-TR" sz="2400" dirty="0" smtClean="0">
                <a:solidFill>
                  <a:schemeClr val="bg2">
                    <a:lumMod val="10000"/>
                  </a:schemeClr>
                </a:solidFill>
              </a:rPr>
              <a:t>.</a:t>
            </a:r>
          </a:p>
          <a:p>
            <a:r>
              <a:rPr lang="tr-TR" sz="2400" dirty="0" smtClean="0">
                <a:solidFill>
                  <a:schemeClr val="bg2">
                    <a:lumMod val="10000"/>
                  </a:schemeClr>
                </a:solidFill>
              </a:rPr>
              <a:t>1910 </a:t>
            </a:r>
            <a:r>
              <a:rPr lang="tr-TR" sz="2400" dirty="0">
                <a:solidFill>
                  <a:schemeClr val="bg2">
                    <a:lumMod val="10000"/>
                  </a:schemeClr>
                </a:solidFill>
              </a:rPr>
              <a:t>yılında Albert </a:t>
            </a:r>
            <a:r>
              <a:rPr lang="tr-TR" sz="2400" dirty="0" err="1">
                <a:solidFill>
                  <a:schemeClr val="bg2">
                    <a:lumMod val="10000"/>
                  </a:schemeClr>
                </a:solidFill>
              </a:rPr>
              <a:t>Howard’ın</a:t>
            </a:r>
            <a:r>
              <a:rPr lang="tr-TR" sz="2400" dirty="0">
                <a:solidFill>
                  <a:schemeClr val="bg2">
                    <a:lumMod val="10000"/>
                  </a:schemeClr>
                </a:solidFill>
              </a:rPr>
              <a:t> “Tarımsal Vasiyetnamesi”, 1924 yılında Dr. </a:t>
            </a:r>
            <a:r>
              <a:rPr lang="tr-TR" sz="2400" dirty="0" err="1">
                <a:solidFill>
                  <a:schemeClr val="bg2">
                    <a:lumMod val="10000"/>
                  </a:schemeClr>
                </a:solidFill>
              </a:rPr>
              <a:t>Rudolf</a:t>
            </a:r>
            <a:r>
              <a:rPr lang="tr-TR" sz="2400" dirty="0">
                <a:solidFill>
                  <a:schemeClr val="bg2">
                    <a:lumMod val="10000"/>
                  </a:schemeClr>
                </a:solidFill>
              </a:rPr>
              <a:t> </a:t>
            </a:r>
            <a:r>
              <a:rPr lang="tr-TR" sz="2400" dirty="0" err="1">
                <a:solidFill>
                  <a:schemeClr val="bg2">
                    <a:lumMod val="10000"/>
                  </a:schemeClr>
                </a:solidFill>
              </a:rPr>
              <a:t>Steiner’in</a:t>
            </a:r>
            <a:r>
              <a:rPr lang="tr-TR" sz="2400" dirty="0">
                <a:solidFill>
                  <a:schemeClr val="bg2">
                    <a:lumMod val="10000"/>
                  </a:schemeClr>
                </a:solidFill>
              </a:rPr>
              <a:t> “</a:t>
            </a:r>
            <a:r>
              <a:rPr lang="tr-TR" sz="2400" dirty="0" err="1">
                <a:solidFill>
                  <a:schemeClr val="bg2">
                    <a:lumMod val="10000"/>
                  </a:schemeClr>
                </a:solidFill>
              </a:rPr>
              <a:t>Biyodinamik</a:t>
            </a:r>
            <a:r>
              <a:rPr lang="tr-TR" sz="2400" dirty="0">
                <a:solidFill>
                  <a:schemeClr val="bg2">
                    <a:lumMod val="10000"/>
                  </a:schemeClr>
                </a:solidFill>
              </a:rPr>
              <a:t> Tarım Yöntemi” çalışmaları kapsamında birçok Avrupa ülkesinde bu konuda duyarlı üretici ve tüketiciler </a:t>
            </a:r>
            <a:r>
              <a:rPr lang="tr-TR" sz="2400" dirty="0" smtClean="0">
                <a:solidFill>
                  <a:schemeClr val="bg2">
                    <a:lumMod val="10000"/>
                  </a:schemeClr>
                </a:solidFill>
              </a:rPr>
              <a:t>bir araya </a:t>
            </a:r>
            <a:r>
              <a:rPr lang="tr-TR" sz="2400" dirty="0">
                <a:solidFill>
                  <a:schemeClr val="bg2">
                    <a:lumMod val="10000"/>
                  </a:schemeClr>
                </a:solidFill>
              </a:rPr>
              <a:t>gelerek ekolojik tarım çalışmalarına başlamıştır</a:t>
            </a:r>
            <a:r>
              <a:rPr lang="tr-TR" sz="2400" dirty="0" smtClean="0">
                <a:solidFill>
                  <a:schemeClr val="bg2">
                    <a:lumMod val="10000"/>
                  </a:schemeClr>
                </a:solidFill>
              </a:rPr>
              <a:t>.</a:t>
            </a:r>
          </a:p>
          <a:p>
            <a:r>
              <a:rPr lang="tr-TR" sz="2400" dirty="0" smtClean="0">
                <a:solidFill>
                  <a:schemeClr val="bg2">
                    <a:lumMod val="10000"/>
                  </a:schemeClr>
                </a:solidFill>
              </a:rPr>
              <a:t>1970’li </a:t>
            </a:r>
            <a:r>
              <a:rPr lang="tr-TR" sz="2400" dirty="0">
                <a:solidFill>
                  <a:schemeClr val="bg2">
                    <a:lumMod val="10000"/>
                  </a:schemeClr>
                </a:solidFill>
              </a:rPr>
              <a:t>yıllara kadar devam eden </a:t>
            </a:r>
            <a:r>
              <a:rPr lang="tr-TR" sz="2400" dirty="0" smtClean="0">
                <a:solidFill>
                  <a:schemeClr val="bg2">
                    <a:lumMod val="10000"/>
                  </a:schemeClr>
                </a:solidFill>
              </a:rPr>
              <a:t>çalışmalar </a:t>
            </a:r>
            <a:r>
              <a:rPr lang="tr-TR" sz="2400" dirty="0">
                <a:solidFill>
                  <a:schemeClr val="bg2">
                    <a:lumMod val="10000"/>
                  </a:schemeClr>
                </a:solidFill>
              </a:rPr>
              <a:t>1972 yılında Uluslararası Organik Tarım Hareketleri Federasyonu’nun(IFOAM/International </a:t>
            </a:r>
            <a:r>
              <a:rPr lang="tr-TR" sz="2400" dirty="0" err="1">
                <a:solidFill>
                  <a:schemeClr val="bg2">
                    <a:lumMod val="10000"/>
                  </a:schemeClr>
                </a:solidFill>
              </a:rPr>
              <a:t>Federation</a:t>
            </a:r>
            <a:r>
              <a:rPr lang="tr-TR" sz="2400" dirty="0">
                <a:solidFill>
                  <a:schemeClr val="bg2">
                    <a:lumMod val="10000"/>
                  </a:schemeClr>
                </a:solidFill>
              </a:rPr>
              <a:t> of </a:t>
            </a:r>
            <a:r>
              <a:rPr lang="tr-TR" sz="2400" dirty="0" err="1">
                <a:solidFill>
                  <a:schemeClr val="bg2">
                    <a:lumMod val="10000"/>
                  </a:schemeClr>
                </a:solidFill>
              </a:rPr>
              <a:t>Organic</a:t>
            </a:r>
            <a:r>
              <a:rPr lang="tr-TR" sz="2400" dirty="0">
                <a:solidFill>
                  <a:schemeClr val="bg2">
                    <a:lumMod val="10000"/>
                  </a:schemeClr>
                </a:solidFill>
              </a:rPr>
              <a:t> </a:t>
            </a:r>
            <a:r>
              <a:rPr lang="tr-TR" sz="2400" dirty="0" err="1">
                <a:solidFill>
                  <a:schemeClr val="bg2">
                    <a:lumMod val="10000"/>
                  </a:schemeClr>
                </a:solidFill>
              </a:rPr>
              <a:t>Agriculture</a:t>
            </a:r>
            <a:r>
              <a:rPr lang="tr-TR" sz="2400" dirty="0">
                <a:solidFill>
                  <a:schemeClr val="bg2">
                    <a:lumMod val="10000"/>
                  </a:schemeClr>
                </a:solidFill>
              </a:rPr>
              <a:t> </a:t>
            </a:r>
            <a:r>
              <a:rPr lang="tr-TR" sz="2400" dirty="0" err="1">
                <a:solidFill>
                  <a:schemeClr val="bg2">
                    <a:lumMod val="10000"/>
                  </a:schemeClr>
                </a:solidFill>
              </a:rPr>
              <a:t>Movement</a:t>
            </a:r>
            <a:r>
              <a:rPr lang="tr-TR" sz="2400" dirty="0">
                <a:solidFill>
                  <a:schemeClr val="bg2">
                    <a:lumMod val="10000"/>
                  </a:schemeClr>
                </a:solidFill>
              </a:rPr>
              <a:t>) kurulmasıyla uluslararası nitelik </a:t>
            </a:r>
            <a:r>
              <a:rPr lang="tr-TR" sz="2400" dirty="0" smtClean="0">
                <a:solidFill>
                  <a:schemeClr val="bg2">
                    <a:lumMod val="10000"/>
                  </a:schemeClr>
                </a:solidFill>
              </a:rPr>
              <a:t>kazanmıştır.</a:t>
            </a:r>
            <a:endParaRPr lang="tr-TR" sz="2400" dirty="0">
              <a:solidFill>
                <a:schemeClr val="bg2">
                  <a:lumMod val="10000"/>
                </a:schemeClr>
              </a:solidFill>
            </a:endParaRPr>
          </a:p>
        </p:txBody>
      </p:sp>
    </p:spTree>
    <p:extLst>
      <p:ext uri="{BB962C8B-B14F-4D97-AF65-F5344CB8AC3E}">
        <p14:creationId xmlns:p14="http://schemas.microsoft.com/office/powerpoint/2010/main" val="144297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857232"/>
            <a:ext cx="8229600" cy="4714909"/>
          </a:xfrm>
        </p:spPr>
        <p:txBody>
          <a:bodyPr/>
          <a:lstStyle/>
          <a:p>
            <a:r>
              <a:rPr lang="tr-TR" dirty="0"/>
              <a:t>3 kıtadan 5 kurucu organizasyon tarafından </a:t>
            </a:r>
            <a:r>
              <a:rPr lang="tr-TR" dirty="0" smtClean="0"/>
              <a:t>oluşturulan </a:t>
            </a:r>
            <a:r>
              <a:rPr lang="tr-TR" dirty="0"/>
              <a:t>IFOAM ,tüm dünyadaki ekolojik tarım hareketlerini bir çatı altında toplamayı,hareketin gelişimini sağlıklı bir şekilde yönlendirmeyi,gerekli standartlar ve yönetmelikler hazırlamayı,tüm gelişmeleri üyelerine ve tüm ilgili sektörlere aktarmayı amaçlamaktadır.</a:t>
            </a:r>
          </a:p>
        </p:txBody>
      </p:sp>
      <p:pic>
        <p:nvPicPr>
          <p:cNvPr id="4098" name="Picture 2" descr="C:\Users\Hicran\Desktop\images (2).jpg"/>
          <p:cNvPicPr>
            <a:picLocks noChangeAspect="1" noChangeArrowheads="1"/>
          </p:cNvPicPr>
          <p:nvPr/>
        </p:nvPicPr>
        <p:blipFill>
          <a:blip r:embed="rId2"/>
          <a:srcRect/>
          <a:stretch>
            <a:fillRect/>
          </a:stretch>
        </p:blipFill>
        <p:spPr bwMode="auto">
          <a:xfrm>
            <a:off x="4071934" y="4214818"/>
            <a:ext cx="3857652" cy="2643182"/>
          </a:xfrm>
          <a:prstGeom prst="rect">
            <a:avLst/>
          </a:prstGeom>
          <a:noFill/>
        </p:spPr>
      </p:pic>
    </p:spTree>
    <p:extLst>
      <p:ext uri="{BB962C8B-B14F-4D97-AF65-F5344CB8AC3E}">
        <p14:creationId xmlns:p14="http://schemas.microsoft.com/office/powerpoint/2010/main" val="4273646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Hicran\Desktop\ifoam_logo_0.png"/>
          <p:cNvPicPr>
            <a:picLocks noGrp="1" noChangeAspect="1" noChangeArrowheads="1"/>
          </p:cNvPicPr>
          <p:nvPr>
            <p:ph idx="1"/>
          </p:nvPr>
        </p:nvPicPr>
        <p:blipFill>
          <a:blip r:embed="rId2"/>
          <a:srcRect/>
          <a:stretch>
            <a:fillRect/>
          </a:stretch>
        </p:blipFill>
        <p:spPr bwMode="auto">
          <a:xfrm>
            <a:off x="285720" y="214290"/>
            <a:ext cx="8572560" cy="6643710"/>
          </a:xfrm>
          <a:prstGeom prst="rect">
            <a:avLst/>
          </a:prstGeom>
          <a:noFill/>
        </p:spPr>
      </p:pic>
    </p:spTree>
    <p:extLst>
      <p:ext uri="{BB962C8B-B14F-4D97-AF65-F5344CB8AC3E}">
        <p14:creationId xmlns:p14="http://schemas.microsoft.com/office/powerpoint/2010/main" val="322456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85794"/>
            <a:ext cx="8229600" cy="5340369"/>
          </a:xfrm>
        </p:spPr>
        <p:txBody>
          <a:bodyPr>
            <a:normAutofit/>
          </a:bodyPr>
          <a:lstStyle/>
          <a:p>
            <a:r>
              <a:rPr lang="tr-TR" dirty="0"/>
              <a:t>Uluslararası Ekolojik Tarım Hareketleri Federasyonu (IFOAM) 5 Kasım 1972'de Fransa'nın Versailles Kongre Sarayı'nda hayata geçirildiğinde dünya çapında ekolojik hareketleri birleştiren bir federasyon olma vizyonu taşıyordu. Aradan 28 yıl geçtikten sonra, bugün, IFOAM dünyanın 100 ülkesindeki 650 kadar dernek, enstitü, okul, kooperatif ve diğer yasal kurumların oluşturduğu bir federasyon haline geldi</a:t>
            </a:r>
          </a:p>
          <a:p>
            <a:endParaRPr lang="tr-TR" dirty="0"/>
          </a:p>
        </p:txBody>
      </p:sp>
    </p:spTree>
    <p:extLst>
      <p:ext uri="{BB962C8B-B14F-4D97-AF65-F5344CB8AC3E}">
        <p14:creationId xmlns:p14="http://schemas.microsoft.com/office/powerpoint/2010/main" val="1176906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idx="1"/>
          </p:nvPr>
        </p:nvSpPr>
        <p:spPr>
          <a:xfrm>
            <a:off x="457200" y="1214422"/>
            <a:ext cx="8229600" cy="4911741"/>
          </a:xfrm>
        </p:spPr>
        <p:txBody>
          <a:bodyPr/>
          <a:lstStyle/>
          <a:p>
            <a:r>
              <a:rPr lang="tr-TR" dirty="0" smtClean="0"/>
              <a:t>Organik tarım ilk kez Avrupa ve Amerika Birleşik Devletleri (ABD)’</a:t>
            </a:r>
            <a:r>
              <a:rPr lang="tr-TR" dirty="0" err="1" smtClean="0"/>
              <a:t>nde</a:t>
            </a:r>
            <a:r>
              <a:rPr lang="tr-TR" dirty="0" smtClean="0"/>
              <a:t> başlamış ve daha sonra diğer ülkelere yayılmıştır. Organik tarıma olan ilginin artması ise çevre ve sağlık ile ilgili endişelerin artması ve </a:t>
            </a:r>
            <a:r>
              <a:rPr lang="tr-TR" dirty="0" err="1" smtClean="0"/>
              <a:t>sosyo</a:t>
            </a:r>
            <a:r>
              <a:rPr lang="tr-TR" dirty="0" smtClean="0"/>
              <a:t>-ekonomik koşulların gelişmesi gibi faktörlerden kaynaklanmaktadır</a:t>
            </a:r>
            <a:endParaRPr lang="tr-TR" dirty="0"/>
          </a:p>
        </p:txBody>
      </p:sp>
    </p:spTree>
    <p:extLst>
      <p:ext uri="{BB962C8B-B14F-4D97-AF65-F5344CB8AC3E}">
        <p14:creationId xmlns:p14="http://schemas.microsoft.com/office/powerpoint/2010/main" val="32405524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icran\Desktop\fd42490a9f1a47494e8497cb78e298363610c896.jpg"/>
          <p:cNvPicPr>
            <a:picLocks noGrp="1" noChangeAspect="1" noChangeArrowheads="1"/>
          </p:cNvPicPr>
          <p:nvPr>
            <p:ph idx="1"/>
          </p:nvPr>
        </p:nvPicPr>
        <p:blipFill>
          <a:blip r:embed="rId2"/>
          <a:srcRect/>
          <a:stretch>
            <a:fillRect/>
          </a:stretch>
        </p:blipFill>
        <p:spPr bwMode="auto">
          <a:xfrm>
            <a:off x="571472" y="428604"/>
            <a:ext cx="7858180" cy="5929354"/>
          </a:xfrm>
          <a:prstGeom prst="rect">
            <a:avLst/>
          </a:prstGeom>
          <a:noFill/>
        </p:spPr>
      </p:pic>
    </p:spTree>
    <p:extLst>
      <p:ext uri="{BB962C8B-B14F-4D97-AF65-F5344CB8AC3E}">
        <p14:creationId xmlns:p14="http://schemas.microsoft.com/office/powerpoint/2010/main" val="1186037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1266" name="Picture 2" descr="C:\Users\Hicran\Desktop\Org_Kit_Bol_2_3_1.jpg"/>
          <p:cNvPicPr>
            <a:picLocks noGrp="1" noChangeAspect="1" noChangeArrowheads="1"/>
          </p:cNvPicPr>
          <p:nvPr>
            <p:ph idx="1"/>
          </p:nvPr>
        </p:nvPicPr>
        <p:blipFill>
          <a:blip r:embed="rId2"/>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25573644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is Teması">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146</TotalTime>
  <Words>353</Words>
  <Application>Microsoft Office PowerPoint</Application>
  <PresentationFormat>Ekran Gösterisi (4:3)</PresentationFormat>
  <Paragraphs>10</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16</vt:i4>
      </vt:variant>
    </vt:vector>
  </HeadingPairs>
  <TitlesOfParts>
    <vt:vector size="22" baseType="lpstr">
      <vt:lpstr>Arial</vt:lpstr>
      <vt:lpstr>Calibri</vt:lpstr>
      <vt:lpstr>Rockwell</vt:lpstr>
      <vt:lpstr>Wingdings 2</vt:lpstr>
      <vt:lpstr>Austin</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ORGANİK TARIMIN TARİHİ</dc:title>
  <dc:creator>melikeincetekin</dc:creator>
  <cp:lastModifiedBy>Dilek</cp:lastModifiedBy>
  <cp:revision>14</cp:revision>
  <dcterms:created xsi:type="dcterms:W3CDTF">2016-11-13T12:42:54Z</dcterms:created>
  <dcterms:modified xsi:type="dcterms:W3CDTF">2018-02-13T09:18:01Z</dcterms:modified>
</cp:coreProperties>
</file>