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sldIdLst>
    <p:sldId id="256" r:id="rId2"/>
    <p:sldId id="257" r:id="rId3"/>
    <p:sldId id="258" r:id="rId4"/>
    <p:sldId id="263" r:id="rId5"/>
    <p:sldId id="259" r:id="rId6"/>
    <p:sldId id="262" r:id="rId7"/>
    <p:sldId id="260" r:id="rId8"/>
    <p:sldId id="261"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A224C6-4E81-4528-A725-52B4A3B34BB6}" type="datetimeFigureOut">
              <a:rPr lang="tr-TR" smtClean="0"/>
              <a:t>7.3.2018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B7D38A-1E25-4A98-8D8C-F9BB7F12D07C}" type="slidenum">
              <a:rPr lang="tr-TR" smtClean="0"/>
              <a:t>‹#›</a:t>
            </a:fld>
            <a:endParaRPr lang="tr-TR"/>
          </a:p>
        </p:txBody>
      </p:sp>
    </p:spTree>
    <p:extLst>
      <p:ext uri="{BB962C8B-B14F-4D97-AF65-F5344CB8AC3E}">
        <p14:creationId xmlns:p14="http://schemas.microsoft.com/office/powerpoint/2010/main" val="2806713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5B7D38A-1E25-4A98-8D8C-F9BB7F12D07C}" type="slidenum">
              <a:rPr lang="tr-TR" smtClean="0"/>
              <a:t>2</a:t>
            </a:fld>
            <a:endParaRPr lang="tr-TR"/>
          </a:p>
        </p:txBody>
      </p:sp>
    </p:spTree>
    <p:extLst>
      <p:ext uri="{BB962C8B-B14F-4D97-AF65-F5344CB8AC3E}">
        <p14:creationId xmlns:p14="http://schemas.microsoft.com/office/powerpoint/2010/main" val="10772791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371600" y="3352800"/>
            <a:ext cx="6172200" cy="762000"/>
          </a:xfrm>
        </p:spPr>
        <p:txBody>
          <a:bodyPr/>
          <a:lstStyle>
            <a:lvl1pPr>
              <a:defRPr sz="4400"/>
            </a:lvl1pPr>
          </a:lstStyle>
          <a:p>
            <a:r>
              <a:rPr lang="tr-TR" smtClean="0"/>
              <a:t>Asıl başlık stili için tıklatın</a:t>
            </a:r>
            <a:endParaRPr lang="tr-TR"/>
          </a:p>
        </p:txBody>
      </p:sp>
      <p:sp>
        <p:nvSpPr>
          <p:cNvPr id="7171" name="Rectangle 3"/>
          <p:cNvSpPr>
            <a:spLocks noGrp="1" noChangeArrowheads="1"/>
          </p:cNvSpPr>
          <p:nvPr>
            <p:ph type="subTitle" idx="1"/>
          </p:nvPr>
        </p:nvSpPr>
        <p:spPr>
          <a:xfrm>
            <a:off x="1905000" y="4279900"/>
            <a:ext cx="5638800" cy="762000"/>
          </a:xfrm>
        </p:spPr>
        <p:txBody>
          <a:bodyPr/>
          <a:lstStyle>
            <a:lvl1pPr marL="0" indent="0">
              <a:buFontTx/>
              <a:buNone/>
              <a:defRPr b="0"/>
            </a:lvl1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p:txBody>
          <a:bodyPr/>
          <a:lstStyle>
            <a:lvl1pPr>
              <a:defRPr smtClean="0"/>
            </a:lvl1pPr>
          </a:lstStyle>
          <a:p>
            <a:fld id="{59203041-512B-4864-86EB-3E6F4C80E46B}" type="datetime1">
              <a:rPr lang="tr-TR" smtClean="0"/>
              <a:t>7.3.2018</a:t>
            </a:fld>
            <a:endParaRPr lang="tr-TR"/>
          </a:p>
        </p:txBody>
      </p:sp>
      <p:sp>
        <p:nvSpPr>
          <p:cNvPr id="5" name="Rectangle 5"/>
          <p:cNvSpPr>
            <a:spLocks noGrp="1" noChangeArrowheads="1"/>
          </p:cNvSpPr>
          <p:nvPr>
            <p:ph type="ftr" sz="quarter" idx="11"/>
          </p:nvPr>
        </p:nvSpPr>
        <p:spPr/>
        <p:txBody>
          <a:bodyPr/>
          <a:lstStyle>
            <a:lvl1pPr>
              <a:defRPr smtClean="0"/>
            </a:lvl1pPr>
          </a:lstStyle>
          <a:p>
            <a:r>
              <a:rPr lang="tr-TR" smtClean="0"/>
              <a:t>Dr. Burcu ÇABUK</a:t>
            </a:r>
            <a:endParaRPr lang="tr-TR"/>
          </a:p>
        </p:txBody>
      </p:sp>
      <p:sp>
        <p:nvSpPr>
          <p:cNvPr id="6" name="Rectangle 6"/>
          <p:cNvSpPr>
            <a:spLocks noGrp="1" noChangeArrowheads="1"/>
          </p:cNvSpPr>
          <p:nvPr>
            <p:ph type="sldNum" sz="quarter" idx="12"/>
          </p:nvPr>
        </p:nvSpPr>
        <p:spPr/>
        <p:txBody>
          <a:bodyPr/>
          <a:lstStyle>
            <a:lvl1pPr>
              <a:defRPr smtClean="0"/>
            </a:lvl1pPr>
          </a:lstStyle>
          <a:p>
            <a:fld id="{07258C63-A792-481E-8B74-9EA60F97167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fld id="{F6A79CE9-F5AF-4537-91C3-91BD2099C826}" type="datetime1">
              <a:rPr lang="tr-TR" smtClean="0"/>
              <a:t>7.3.2018</a:t>
            </a:fld>
            <a:endParaRPr lang="tr-TR"/>
          </a:p>
        </p:txBody>
      </p:sp>
      <p:sp>
        <p:nvSpPr>
          <p:cNvPr id="5"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6"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43700" y="0"/>
            <a:ext cx="2247900" cy="6248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0" y="0"/>
            <a:ext cx="6591300" cy="6248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fld id="{E8C82792-DF1F-42BA-82D9-ABEE1BBF3DD6}" type="datetime1">
              <a:rPr lang="tr-TR" smtClean="0"/>
              <a:t>7.3.2018</a:t>
            </a:fld>
            <a:endParaRPr lang="tr-TR"/>
          </a:p>
        </p:txBody>
      </p:sp>
      <p:sp>
        <p:nvSpPr>
          <p:cNvPr id="5"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6"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fld id="{08D84389-BEA4-46D3-9E82-E3F4AF8E880A}" type="datetime1">
              <a:rPr lang="tr-TR" smtClean="0"/>
              <a:t>7.3.2018</a:t>
            </a:fld>
            <a:endParaRPr lang="tr-TR"/>
          </a:p>
        </p:txBody>
      </p:sp>
      <p:sp>
        <p:nvSpPr>
          <p:cNvPr id="5"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6"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fld id="{7FD4C9C2-D8A6-4B8C-92CE-29E0EF67B571}" type="datetime1">
              <a:rPr lang="tr-TR" smtClean="0"/>
              <a:t>7.3.2018</a:t>
            </a:fld>
            <a:endParaRPr lang="tr-TR"/>
          </a:p>
        </p:txBody>
      </p:sp>
      <p:sp>
        <p:nvSpPr>
          <p:cNvPr id="5"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6"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752600" y="838200"/>
            <a:ext cx="3543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448300" y="838200"/>
            <a:ext cx="3543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fld id="{135CE7DA-E99F-4E7E-B945-FE29311EEFC2}" type="datetime1">
              <a:rPr lang="tr-TR" smtClean="0"/>
              <a:t>7.3.2018</a:t>
            </a:fld>
            <a:endParaRPr lang="tr-TR"/>
          </a:p>
        </p:txBody>
      </p:sp>
      <p:sp>
        <p:nvSpPr>
          <p:cNvPr id="6"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7"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fld id="{39F32304-976A-4952-8E8D-8B6F9F601BD5}" type="datetime1">
              <a:rPr lang="tr-TR" smtClean="0"/>
              <a:t>7.3.2018</a:t>
            </a:fld>
            <a:endParaRPr lang="tr-TR"/>
          </a:p>
        </p:txBody>
      </p:sp>
      <p:sp>
        <p:nvSpPr>
          <p:cNvPr id="8"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9"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fld id="{64119549-78AF-4802-8F92-747672B49EFD}" type="datetime1">
              <a:rPr lang="tr-TR" smtClean="0"/>
              <a:t>7.3.2018</a:t>
            </a:fld>
            <a:endParaRPr lang="tr-TR"/>
          </a:p>
        </p:txBody>
      </p:sp>
      <p:sp>
        <p:nvSpPr>
          <p:cNvPr id="4"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5"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A1419250-F90A-4283-8BB2-2A4A4505BFE2}" type="datetime1">
              <a:rPr lang="tr-TR" smtClean="0"/>
              <a:t>7.3.2018</a:t>
            </a:fld>
            <a:endParaRPr lang="tr-TR"/>
          </a:p>
        </p:txBody>
      </p:sp>
      <p:sp>
        <p:nvSpPr>
          <p:cNvPr id="3"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4"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fld id="{9089A38C-9123-42CE-A29F-285BBFD535D6}" type="datetime1">
              <a:rPr lang="tr-TR" smtClean="0"/>
              <a:t>7.3.2018</a:t>
            </a:fld>
            <a:endParaRPr lang="tr-TR"/>
          </a:p>
        </p:txBody>
      </p:sp>
      <p:sp>
        <p:nvSpPr>
          <p:cNvPr id="6"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7"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fld id="{7B7DFA10-6A12-40D5-883D-69A0BAA912ED}" type="datetime1">
              <a:rPr lang="tr-TR" smtClean="0"/>
              <a:t>7.3.2018</a:t>
            </a:fld>
            <a:endParaRPr lang="tr-TR"/>
          </a:p>
        </p:txBody>
      </p:sp>
      <p:sp>
        <p:nvSpPr>
          <p:cNvPr id="6" name="Rectangle 5"/>
          <p:cNvSpPr>
            <a:spLocks noGrp="1" noChangeArrowheads="1"/>
          </p:cNvSpPr>
          <p:nvPr>
            <p:ph type="ftr" sz="quarter" idx="11"/>
          </p:nvPr>
        </p:nvSpPr>
        <p:spPr>
          <a:ln/>
        </p:spPr>
        <p:txBody>
          <a:bodyPr/>
          <a:lstStyle>
            <a:lvl1pPr>
              <a:defRPr/>
            </a:lvl1pPr>
          </a:lstStyle>
          <a:p>
            <a:r>
              <a:rPr lang="tr-TR" smtClean="0"/>
              <a:t>Dr. Burcu ÇABUK</a:t>
            </a:r>
            <a:endParaRPr lang="tr-TR"/>
          </a:p>
        </p:txBody>
      </p:sp>
      <p:sp>
        <p:nvSpPr>
          <p:cNvPr id="7" name="Rectangle 6"/>
          <p:cNvSpPr>
            <a:spLocks noGrp="1" noChangeArrowheads="1"/>
          </p:cNvSpPr>
          <p:nvPr>
            <p:ph type="sldNum" sz="quarter" idx="12"/>
          </p:nvPr>
        </p:nvSpPr>
        <p:spPr>
          <a:ln/>
        </p:spPr>
        <p:txBody>
          <a:bodyPr/>
          <a:lstStyle>
            <a:lvl1pPr>
              <a:defRPr/>
            </a:lvl1pPr>
          </a:lstStyle>
          <a:p>
            <a:fld id="{07258C63-A792-481E-8B74-9EA60F97167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7467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1752600" y="838200"/>
            <a:ext cx="72390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atin typeface="Impact" pitchFamily="34" charset="0"/>
              </a:defRPr>
            </a:lvl1pPr>
          </a:lstStyle>
          <a:p>
            <a:fld id="{0315742C-4848-42DF-9098-40A5C882D2D5}" type="datetime1">
              <a:rPr lang="tr-TR" smtClean="0"/>
              <a:t>7.3.2018</a:t>
            </a:fld>
            <a:endParaRPr lang="tr-TR"/>
          </a:p>
        </p:txBody>
      </p:sp>
      <p:sp>
        <p:nvSpPr>
          <p:cNvPr id="1029" name="Rectangle 5"/>
          <p:cNvSpPr>
            <a:spLocks noGrp="1" noChangeArrowheads="1"/>
          </p:cNvSpPr>
          <p:nvPr>
            <p:ph type="ftr" sz="quarter" idx="3"/>
          </p:nvPr>
        </p:nvSpPr>
        <p:spPr bwMode="auto">
          <a:xfrm>
            <a:off x="3124200" y="65532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Impact" pitchFamily="34" charset="0"/>
              </a:defRPr>
            </a:lvl1pPr>
          </a:lstStyle>
          <a:p>
            <a:r>
              <a:rPr lang="tr-TR" smtClean="0"/>
              <a:t>Dr. Burcu ÇABUK</a:t>
            </a:r>
            <a:endParaRPr lang="tr-TR"/>
          </a:p>
        </p:txBody>
      </p:sp>
      <p:sp>
        <p:nvSpPr>
          <p:cNvPr id="1030" name="Rectangle 6"/>
          <p:cNvSpPr>
            <a:spLocks noGrp="1" noChangeArrowheads="1"/>
          </p:cNvSpPr>
          <p:nvPr>
            <p:ph type="sldNum" sz="quarter" idx="4"/>
          </p:nvPr>
        </p:nvSpPr>
        <p:spPr bwMode="auto">
          <a:xfrm>
            <a:off x="723900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Impact" pitchFamily="34" charset="0"/>
              </a:defRPr>
            </a:lvl1pPr>
          </a:lstStyle>
          <a:p>
            <a:fld id="{07258C63-A792-481E-8B74-9EA60F97167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Arial" charset="0"/>
        </a:defRPr>
      </a:lvl6pPr>
      <a:lvl7pPr marL="914400" algn="l" rtl="0" eaLnBrk="1" fontAlgn="base" hangingPunct="1">
        <a:spcBef>
          <a:spcPct val="0"/>
        </a:spcBef>
        <a:spcAft>
          <a:spcPct val="0"/>
        </a:spcAft>
        <a:defRPr sz="4000">
          <a:solidFill>
            <a:schemeClr val="tx2"/>
          </a:solidFill>
          <a:latin typeface="Arial" charset="0"/>
        </a:defRPr>
      </a:lvl7pPr>
      <a:lvl8pPr marL="1371600" algn="l" rtl="0" eaLnBrk="1" fontAlgn="base" hangingPunct="1">
        <a:spcBef>
          <a:spcPct val="0"/>
        </a:spcBef>
        <a:spcAft>
          <a:spcPct val="0"/>
        </a:spcAft>
        <a:defRPr sz="4000">
          <a:solidFill>
            <a:schemeClr val="tx2"/>
          </a:solidFill>
          <a:latin typeface="Arial" charset="0"/>
        </a:defRPr>
      </a:lvl8pPr>
      <a:lvl9pPr marL="1828800" algn="l" rtl="0" eaLnBrk="1" fontAlgn="base" hangingPunct="1">
        <a:spcBef>
          <a:spcPct val="0"/>
        </a:spcBef>
        <a:spcAft>
          <a:spcPct val="0"/>
        </a:spcAft>
        <a:defRPr sz="40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b="1">
          <a:solidFill>
            <a:schemeClr val="tx1"/>
          </a:solidFill>
          <a:latin typeface="+mn-lt"/>
        </a:defRPr>
      </a:lvl2pPr>
      <a:lvl3pPr marL="1143000" indent="-228600" algn="l" rtl="0" eaLnBrk="1" fontAlgn="base" hangingPunct="1">
        <a:spcBef>
          <a:spcPct val="20000"/>
        </a:spcBef>
        <a:spcAft>
          <a:spcPct val="0"/>
        </a:spcAft>
        <a:buChar char="•"/>
        <a:defRPr sz="2400" b="1">
          <a:solidFill>
            <a:schemeClr val="tx1"/>
          </a:solidFill>
          <a:latin typeface="+mn-lt"/>
        </a:defRPr>
      </a:lvl3pPr>
      <a:lvl4pPr marL="1600200" indent="-228600" algn="l" rtl="0" eaLnBrk="1" fontAlgn="base" hangingPunct="1">
        <a:spcBef>
          <a:spcPct val="20000"/>
        </a:spcBef>
        <a:spcAft>
          <a:spcPct val="0"/>
        </a:spcAft>
        <a:buChar char="–"/>
        <a:defRPr sz="2000" b="1">
          <a:solidFill>
            <a:schemeClr val="tx1"/>
          </a:solidFill>
          <a:latin typeface="+mn-lt"/>
        </a:defRPr>
      </a:lvl4pPr>
      <a:lvl5pPr marL="2057400" indent="-228600" algn="l" rtl="0" eaLnBrk="1" fontAlgn="base" hangingPunct="1">
        <a:spcBef>
          <a:spcPct val="20000"/>
        </a:spcBef>
        <a:spcAft>
          <a:spcPct val="0"/>
        </a:spcAft>
        <a:buChar char="»"/>
        <a:defRPr sz="2000" b="1">
          <a:solidFill>
            <a:schemeClr val="tx1"/>
          </a:solidFill>
          <a:latin typeface="+mn-lt"/>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Okul Öncesi Eğitim</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1268483"/>
            <a:ext cx="7239000" cy="5410200"/>
          </a:xfrm>
        </p:spPr>
        <p:txBody>
          <a:bodyPr/>
          <a:lstStyle/>
          <a:p>
            <a:pPr>
              <a:buNone/>
            </a:pPr>
            <a:r>
              <a:rPr lang="tr-TR" sz="2000" dirty="0" smtClean="0"/>
              <a:t>     » Aynı zamanda, okul öncesi eğitim kurumları, çocuklara Türkçe’nin doğru ve güzel kullanımını sağlar, onları ilkokula hazırlar ve toplum tabanlı aile ve çocuk eğitimi yapar.</a:t>
            </a:r>
            <a:br>
              <a:rPr lang="tr-TR" sz="2000" dirty="0" smtClean="0"/>
            </a:br>
            <a:endParaRPr lang="tr-TR" sz="2000" dirty="0" smtClean="0"/>
          </a:p>
          <a:p>
            <a:pPr>
              <a:buNone/>
            </a:pPr>
            <a:r>
              <a:rPr lang="tr-TR" sz="2000" dirty="0" smtClean="0"/>
              <a:t>     Bu nedenle, eğitim sistemimizin ilk basamağını oluşturan okul öncesi eğitim, çocuğun daha sonraki yıllarına yön veren bir süreçtir.</a:t>
            </a:r>
            <a:br>
              <a:rPr lang="tr-TR" sz="2000" dirty="0" smtClean="0"/>
            </a:br>
            <a:endParaRPr lang="tr-TR" sz="2000" dirty="0" smtClean="0"/>
          </a:p>
          <a:p>
            <a:pPr>
              <a:buNone/>
            </a:pPr>
            <a:r>
              <a:rPr lang="tr-TR" sz="2000" dirty="0" smtClean="0"/>
              <a:t>     * Okul Öncesi Eğitimi Genel Müdürlüğü 1992 yılında kurulmuştur.</a:t>
            </a:r>
            <a:br>
              <a:rPr lang="tr-TR" sz="2000" dirty="0" smtClean="0"/>
            </a:br>
            <a:endParaRPr lang="tr-TR" sz="2000" dirty="0" smtClean="0"/>
          </a:p>
          <a:p>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1628800"/>
            <a:ext cx="7239000" cy="5410200"/>
          </a:xfrm>
        </p:spPr>
        <p:txBody>
          <a:bodyPr/>
          <a:lstStyle/>
          <a:p>
            <a:pPr>
              <a:buNone/>
            </a:pPr>
            <a:r>
              <a:rPr lang="tr-TR" sz="2000" dirty="0" smtClean="0"/>
              <a:t>    » Zorunlu ilkokul çağına girmemiş çocukların eğitimine yönelik okul ve kurumlarının eğitim ve yönetimi ile ilgili bütün görev ve hizmetleri yürütmek.</a:t>
            </a:r>
            <a:br>
              <a:rPr lang="tr-TR" sz="2000" dirty="0" smtClean="0"/>
            </a:br>
            <a:endParaRPr lang="tr-TR" sz="2000" dirty="0" smtClean="0"/>
          </a:p>
          <a:p>
            <a:pPr>
              <a:buNone/>
            </a:pPr>
            <a:r>
              <a:rPr lang="tr-TR" sz="2000" dirty="0" smtClean="0"/>
              <a:t>    » Okul ile kurumların eğitim programlarını ve eğitim araç ve gereçlerini hazırlamak.</a:t>
            </a:r>
          </a:p>
          <a:p>
            <a:pPr>
              <a:buNone/>
            </a:pPr>
            <a:endParaRPr lang="tr-TR" sz="2000" dirty="0"/>
          </a:p>
          <a:p>
            <a:pPr>
              <a:buNone/>
            </a:pPr>
            <a:r>
              <a:rPr lang="tr-TR" sz="2000" dirty="0"/>
              <a:t> </a:t>
            </a:r>
            <a:r>
              <a:rPr lang="tr-TR" sz="2000" dirty="0" smtClean="0"/>
              <a:t>   * 2014 yılında İlköğretim Genel Müdürlüğü ile Okul Öncesi Eğitim Genel Müdürlüğü birleştirilerek Temel Eğitim Genel Müdürlüğü kurulmuştur.</a:t>
            </a: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11</a:t>
            </a:fld>
            <a:endParaRPr lang="tr-TR"/>
          </a:p>
        </p:txBody>
      </p:sp>
      <p:sp>
        <p:nvSpPr>
          <p:cNvPr id="2" name="Dikdörtgen 1"/>
          <p:cNvSpPr/>
          <p:nvPr/>
        </p:nvSpPr>
        <p:spPr>
          <a:xfrm>
            <a:off x="0" y="116632"/>
            <a:ext cx="7524328" cy="461665"/>
          </a:xfrm>
          <a:prstGeom prst="rect">
            <a:avLst/>
          </a:prstGeom>
        </p:spPr>
        <p:txBody>
          <a:bodyPr wrap="square">
            <a:spAutoFit/>
          </a:bodyPr>
          <a:lstStyle/>
          <a:p>
            <a:r>
              <a:rPr lang="tr-TR" sz="2400" dirty="0" smtClean="0">
                <a:solidFill>
                  <a:schemeClr val="tx2">
                    <a:lumMod val="75000"/>
                  </a:schemeClr>
                </a:solidFill>
              </a:rPr>
              <a:t>Okul Öncesi Eğitimi Genel Müdürlüğü’nün Görevleri</a:t>
            </a:r>
            <a:endParaRPr lang="tr-TR" sz="2400" dirty="0">
              <a:solidFill>
                <a:schemeClr val="tx2">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47664" y="1556792"/>
            <a:ext cx="7239000" cy="5410200"/>
          </a:xfrm>
        </p:spPr>
        <p:txBody>
          <a:bodyPr/>
          <a:lstStyle/>
          <a:p>
            <a:pPr>
              <a:buNone/>
            </a:pPr>
            <a:r>
              <a:rPr lang="tr-TR" sz="2000" dirty="0" smtClean="0"/>
              <a:t>     Okul öncesi eğitim kurumları; toplumun temel yapısını oluşturan</a:t>
            </a:r>
          </a:p>
          <a:p>
            <a:pPr>
              <a:buNone/>
            </a:pPr>
            <a:r>
              <a:rPr lang="tr-TR" sz="2000" dirty="0" smtClean="0"/>
              <a:t/>
            </a:r>
            <a:br>
              <a:rPr lang="tr-TR" sz="2000" dirty="0" smtClean="0"/>
            </a:br>
            <a:r>
              <a:rPr lang="tr-TR" sz="2000" dirty="0" smtClean="0"/>
              <a:t>» Saygı, sevgi,</a:t>
            </a:r>
            <a:br>
              <a:rPr lang="tr-TR" sz="2000" dirty="0" smtClean="0"/>
            </a:br>
            <a:r>
              <a:rPr lang="tr-TR" sz="2000" dirty="0" smtClean="0"/>
              <a:t>» Paylaşma, iş bölümü,</a:t>
            </a:r>
            <a:br>
              <a:rPr lang="tr-TR" sz="2000" dirty="0" smtClean="0"/>
            </a:br>
            <a:r>
              <a:rPr lang="tr-TR" sz="2000" dirty="0" smtClean="0"/>
              <a:t>» Sorumluluk,</a:t>
            </a:r>
            <a:br>
              <a:rPr lang="tr-TR" sz="2000" dirty="0" smtClean="0"/>
            </a:br>
            <a:r>
              <a:rPr lang="tr-TR" sz="2000" dirty="0" smtClean="0"/>
              <a:t>» Sosyal çevre oluşturma açısından çocuğu geleceğe hazırlayan güvenli bir ortamdır.</a:t>
            </a:r>
            <a:br>
              <a:rPr lang="tr-TR" sz="2000" dirty="0" smtClean="0"/>
            </a:br>
            <a:r>
              <a:rPr lang="tr-TR" sz="2000" dirty="0" smtClean="0"/>
              <a:t/>
            </a:r>
            <a:br>
              <a:rPr lang="tr-TR" sz="2000" dirty="0" smtClean="0"/>
            </a:b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12</a:t>
            </a:fld>
            <a:endParaRPr lang="tr-TR"/>
          </a:p>
        </p:txBody>
      </p:sp>
      <p:sp>
        <p:nvSpPr>
          <p:cNvPr id="2" name="Dikdörtgen 1"/>
          <p:cNvSpPr/>
          <p:nvPr/>
        </p:nvSpPr>
        <p:spPr>
          <a:xfrm>
            <a:off x="1979712" y="188640"/>
            <a:ext cx="4899098" cy="523220"/>
          </a:xfrm>
          <a:prstGeom prst="rect">
            <a:avLst/>
          </a:prstGeom>
        </p:spPr>
        <p:txBody>
          <a:bodyPr wrap="none">
            <a:spAutoFit/>
          </a:bodyPr>
          <a:lstStyle/>
          <a:p>
            <a:r>
              <a:rPr lang="tr-TR" sz="2800" dirty="0" smtClean="0">
                <a:solidFill>
                  <a:schemeClr val="tx2">
                    <a:lumMod val="75000"/>
                  </a:schemeClr>
                </a:solidFill>
              </a:rPr>
              <a:t>Okul Öncesi Eğitim Kurumları</a:t>
            </a:r>
            <a:endParaRPr lang="tr-TR" sz="2800" dirty="0">
              <a:solidFill>
                <a:schemeClr val="tx2">
                  <a:lumMod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05000" y="764704"/>
            <a:ext cx="7239000" cy="5410200"/>
          </a:xfrm>
        </p:spPr>
        <p:txBody>
          <a:bodyPr/>
          <a:lstStyle/>
          <a:p>
            <a:pPr>
              <a:buNone/>
            </a:pPr>
            <a:r>
              <a:rPr lang="tr-TR" sz="2000" dirty="0" smtClean="0"/>
              <a:t>     Bu kurumlar hizmet verdikleri yaş gruplarına uygun olarak;</a:t>
            </a:r>
          </a:p>
          <a:p>
            <a:pPr>
              <a:buNone/>
            </a:pPr>
            <a:r>
              <a:rPr lang="tr-TR" sz="2000" dirty="0" smtClean="0"/>
              <a:t/>
            </a:r>
            <a:br>
              <a:rPr lang="tr-TR" sz="2000" dirty="0" smtClean="0"/>
            </a:br>
            <a:r>
              <a:rPr lang="tr-TR" sz="2000" dirty="0" smtClean="0"/>
              <a:t>» 0-36 aylık çocuklara bakım ve eğitim vermek üzere KREŞLER,</a:t>
            </a:r>
          </a:p>
          <a:p>
            <a:pPr>
              <a:buNone/>
            </a:pPr>
            <a:r>
              <a:rPr lang="tr-TR" sz="2000" dirty="0" smtClean="0"/>
              <a:t/>
            </a:r>
            <a:br>
              <a:rPr lang="tr-TR" sz="2000" dirty="0" smtClean="0"/>
            </a:br>
            <a:r>
              <a:rPr lang="tr-TR" sz="2000" dirty="0" smtClean="0"/>
              <a:t>» 36-72 aylık çocukların eğitimini amaçlayan ANAOKULLARI,</a:t>
            </a:r>
          </a:p>
          <a:p>
            <a:pPr>
              <a:buNone/>
            </a:pPr>
            <a:r>
              <a:rPr lang="tr-TR" sz="2000" dirty="0" smtClean="0"/>
              <a:t/>
            </a:r>
            <a:br>
              <a:rPr lang="tr-TR" sz="2000" dirty="0" smtClean="0"/>
            </a:br>
            <a:r>
              <a:rPr lang="tr-TR" sz="2000" dirty="0" smtClean="0"/>
              <a:t>» 60-72 aylık çocuklarının eğitimini amaçlayan örgün eğitim kurumları bünyesinde açılan ANASINIFLARI ve</a:t>
            </a:r>
          </a:p>
          <a:p>
            <a:pPr>
              <a:buNone/>
            </a:pPr>
            <a:r>
              <a:rPr lang="tr-TR" sz="2000" dirty="0" smtClean="0"/>
              <a:t/>
            </a:r>
            <a:br>
              <a:rPr lang="tr-TR" sz="2000" dirty="0" smtClean="0"/>
            </a:br>
            <a:r>
              <a:rPr lang="tr-TR" sz="2000" dirty="0" smtClean="0"/>
              <a:t>» 36-72 aylık çocuklarının eğitimi amacıyla açılan Milli Eğitim Bakanlığına bağlı diğer öğretim kurumları bünyesindeki okul öncesi eğitim sınıfı, UYGULAMA </a:t>
            </a:r>
            <a:r>
              <a:rPr lang="tr-TR" sz="2000" dirty="0" err="1" smtClean="0"/>
              <a:t>SINIFLARI’dır</a:t>
            </a:r>
            <a:r>
              <a:rPr lang="tr-TR" sz="2000" dirty="0" smtClean="0"/>
              <a:t>.</a:t>
            </a:r>
            <a:r>
              <a:rPr lang="tr-TR" dirty="0" smtClean="0"/>
              <a:t/>
            </a:r>
            <a:br>
              <a:rPr lang="tr-TR" dirty="0" smtClean="0"/>
            </a:b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63688" y="2492896"/>
            <a:ext cx="7239000" cy="3970040"/>
          </a:xfrm>
        </p:spPr>
        <p:txBody>
          <a:bodyPr/>
          <a:lstStyle/>
          <a:p>
            <a:pPr>
              <a:buNone/>
            </a:pPr>
            <a:r>
              <a:rPr lang="tr-TR" sz="2000" dirty="0" smtClean="0"/>
              <a:t>     Okul öncesi eğitim hizmetlerinin %90′ı Milli Eğitim Bakanlığı’nca, %10′u </a:t>
            </a:r>
            <a:r>
              <a:rPr lang="tr-TR" sz="2000" dirty="0"/>
              <a:t>Aile ve Sosyal Politikalar Bakanlığı </a:t>
            </a:r>
            <a:r>
              <a:rPr lang="tr-TR" sz="2000" dirty="0" smtClean="0"/>
              <a:t>ve 657 Sayılı Devlet Memurları Kanunu’nun 191. maddesine göre açılan kurum ve kuruluşlarca verilmektedir. </a:t>
            </a:r>
          </a:p>
          <a:p>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Erken Çocukluk Eğitimi</a:t>
            </a:r>
            <a:endParaRPr lang="tr-TR" dirty="0"/>
          </a:p>
        </p:txBody>
      </p:sp>
      <p:sp>
        <p:nvSpPr>
          <p:cNvPr id="3" name="2 İçerik Yer Tutucusu"/>
          <p:cNvSpPr>
            <a:spLocks noGrp="1"/>
          </p:cNvSpPr>
          <p:nvPr>
            <p:ph idx="1"/>
          </p:nvPr>
        </p:nvSpPr>
        <p:spPr>
          <a:xfrm>
            <a:off x="1763688" y="876300"/>
            <a:ext cx="7239000" cy="5410200"/>
          </a:xfrm>
        </p:spPr>
        <p:txBody>
          <a:bodyPr/>
          <a:lstStyle/>
          <a:p>
            <a:pPr>
              <a:buNone/>
            </a:pPr>
            <a:r>
              <a:rPr lang="tr-TR" sz="1900" dirty="0" smtClean="0"/>
              <a:t>     EÇE; bazı yayınlara göre 0-8 bazı yayınlara göre ise 0-9 yaş dönemini kapsar. </a:t>
            </a:r>
          </a:p>
          <a:p>
            <a:pPr>
              <a:buNone/>
            </a:pPr>
            <a:endParaRPr lang="tr-TR" sz="1900" dirty="0"/>
          </a:p>
          <a:p>
            <a:pPr>
              <a:buNone/>
            </a:pPr>
            <a:r>
              <a:rPr lang="tr-TR" sz="1900" dirty="0" smtClean="0"/>
              <a:t>    “Yaşama”, “büyüme”, “gelişim” ve “bakım” gibi farklı süreçleri içermektedir. Dolayısıyla EÇE programlarının amacı çocukları yaşatmak, büyütmek, geliştirmek ve bakımlarını sağlamak olmalıdır. </a:t>
            </a:r>
          </a:p>
          <a:p>
            <a:pPr>
              <a:buNone/>
            </a:pPr>
            <a:endParaRPr lang="tr-TR" sz="1900" dirty="0" smtClean="0"/>
          </a:p>
          <a:p>
            <a:pPr>
              <a:buNone/>
            </a:pPr>
            <a:r>
              <a:rPr lang="tr-TR" sz="1900" dirty="0" smtClean="0"/>
              <a:t>     Ancak çocuk önce hayatta kalıp, sonra büyüyüp gelişmez. Bu süreçler ardışık ve eşzamanlı olarak zaman içinde meydana gelmektedir. Bu nedenle yukarıda belirtilen dört farklı sürecin EÇE programları tarafından gerçekleştirilmesi önemlidir. Bu da birleştirilmiş tanımların ve programların (“yaşama”, “büyüme”, “gelişim”, “bakım”) önemini ve gereğini yansıtmaktadır.</a:t>
            </a:r>
            <a:br>
              <a:rPr lang="tr-TR" sz="1900" dirty="0" smtClean="0"/>
            </a:br>
            <a:r>
              <a:rPr lang="tr-TR" sz="1900" dirty="0" smtClean="0"/>
              <a:t/>
            </a:r>
            <a:br>
              <a:rPr lang="tr-TR" sz="1900" dirty="0" smtClean="0"/>
            </a:br>
            <a:r>
              <a:rPr lang="tr-TR" sz="1900" dirty="0" smtClean="0"/>
              <a:t/>
            </a:r>
            <a:br>
              <a:rPr lang="tr-TR" sz="1900" dirty="0" smtClean="0"/>
            </a:br>
            <a:endParaRPr lang="tr-TR" sz="19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2600" y="838200"/>
            <a:ext cx="6923856" cy="5410200"/>
          </a:xfrm>
        </p:spPr>
        <p:txBody>
          <a:bodyPr/>
          <a:lstStyle/>
          <a:p>
            <a:pPr>
              <a:buNone/>
            </a:pPr>
            <a:r>
              <a:rPr lang="tr-TR" sz="2000" dirty="0" smtClean="0"/>
              <a:t/>
            </a:r>
            <a:br>
              <a:rPr lang="tr-TR" sz="2000" dirty="0" smtClean="0"/>
            </a:br>
            <a:r>
              <a:rPr lang="tr-TR" sz="2000" dirty="0" smtClean="0"/>
              <a:t/>
            </a:r>
            <a:br>
              <a:rPr lang="tr-TR" sz="2000" dirty="0" smtClean="0"/>
            </a:br>
            <a:r>
              <a:rPr lang="tr-TR" sz="2000" dirty="0" smtClean="0"/>
              <a:t>Yaşamanın tanımı, çocuğun ölmemesi demek değildir; yaşamak çocuğun doğumdan itibaren sağlıklı olmasıdır. Sağlıklı olmak fiziksel, ruhsal ve sosyal açıdan sağlıklı olmak demektir; hasta olmamak anlamına gelmemektedir. Sağlığın tanımında beslenme, sağlık ve </a:t>
            </a:r>
            <a:r>
              <a:rPr lang="tr-TR" sz="2000" dirty="0" err="1" smtClean="0"/>
              <a:t>psikososyal</a:t>
            </a:r>
            <a:r>
              <a:rPr lang="tr-TR" sz="2000" dirty="0" smtClean="0"/>
              <a:t> iyilik arasındaki karşılıklı ilişkiye dikkat çekilmektedir. Beslenme sağlığı, sağlık beslenmeyi etkilemekte her ikisi de </a:t>
            </a:r>
            <a:r>
              <a:rPr lang="tr-TR" sz="2000" dirty="0" err="1" smtClean="0"/>
              <a:t>psikososyal</a:t>
            </a:r>
            <a:r>
              <a:rPr lang="tr-TR" sz="2000" dirty="0" smtClean="0"/>
              <a:t> sağlığı etkilemekte, </a:t>
            </a:r>
            <a:r>
              <a:rPr lang="tr-TR" sz="2000" dirty="0" err="1" smtClean="0"/>
              <a:t>psikososyal</a:t>
            </a:r>
            <a:r>
              <a:rPr lang="tr-TR" sz="2000" dirty="0" smtClean="0"/>
              <a:t> sağlık da sağlık ve beslenmeyi etkilemektedir. </a:t>
            </a:r>
            <a:br>
              <a:rPr lang="tr-TR" sz="2000" dirty="0" smtClean="0"/>
            </a:br>
            <a:r>
              <a:rPr lang="tr-TR" sz="2000" dirty="0" smtClean="0"/>
              <a:t/>
            </a:r>
            <a:br>
              <a:rPr lang="tr-TR" sz="2000" dirty="0" smtClean="0"/>
            </a:br>
            <a:r>
              <a:rPr lang="tr-TR" sz="2000" dirty="0" smtClean="0"/>
              <a:t/>
            </a:r>
            <a:br>
              <a:rPr lang="tr-TR" sz="2000" dirty="0" smtClean="0"/>
            </a:b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19672" y="1294830"/>
            <a:ext cx="7239000" cy="5410200"/>
          </a:xfrm>
        </p:spPr>
        <p:txBody>
          <a:bodyPr/>
          <a:lstStyle/>
          <a:p>
            <a:pPr>
              <a:buNone/>
            </a:pPr>
            <a:r>
              <a:rPr lang="tr-TR" sz="2000" dirty="0" smtClean="0"/>
              <a:t>     </a:t>
            </a:r>
            <a:r>
              <a:rPr lang="tr-TR" sz="2000" dirty="0"/>
              <a:t>İ</a:t>
            </a:r>
            <a:r>
              <a:rPr lang="tr-TR" sz="2000" dirty="0" smtClean="0"/>
              <a:t>yi beslenen bir çocuk sağlıklı olacak, sağlıklı bir çocuk iyi beslenecektir. İyi beslenen ve sağlıklı bir çocuğun </a:t>
            </a:r>
            <a:r>
              <a:rPr lang="tr-TR" sz="2000" dirty="0" err="1" smtClean="0"/>
              <a:t>psikososyal</a:t>
            </a:r>
            <a:r>
              <a:rPr lang="tr-TR" sz="2000" dirty="0" smtClean="0"/>
              <a:t> sağlığı daha iyi olacak, </a:t>
            </a:r>
            <a:r>
              <a:rPr lang="tr-TR" sz="2000" dirty="0" err="1" smtClean="0"/>
              <a:t>psikososyal</a:t>
            </a:r>
            <a:r>
              <a:rPr lang="tr-TR" sz="2000" dirty="0" smtClean="0"/>
              <a:t> sağlığı iyi olan bir çocuk daha iyi beslenecek ve daha sağlıklı olacaktır.</a:t>
            </a:r>
            <a:br>
              <a:rPr lang="tr-TR" sz="2000" dirty="0" smtClean="0"/>
            </a:br>
            <a:r>
              <a:rPr lang="tr-TR" sz="2000" dirty="0" smtClean="0"/>
              <a:t/>
            </a:r>
            <a:br>
              <a:rPr lang="tr-TR" sz="2000" dirty="0" smtClean="0"/>
            </a:br>
            <a:r>
              <a:rPr lang="tr-TR" sz="2000" dirty="0" err="1" smtClean="0"/>
              <a:t>Psikososyal</a:t>
            </a:r>
            <a:r>
              <a:rPr lang="tr-TR" sz="2000" dirty="0" smtClean="0"/>
              <a:t> iyilik hali sosyal ve psikolojik olarak çocuğun ne ölçüde geliştiği ve hem kendisinin hem de kendine bakan kişinin stresten ne kadar uzak olduğu ile ilgilidir. Burada çocuğun içinde bulunduğu durum kadar anne ya da ona bakan temel kişinin ruh hali de önem kazanmaktadır. Dolayısıyla </a:t>
            </a:r>
            <a:r>
              <a:rPr lang="tr-TR" sz="2000" dirty="0" err="1" smtClean="0"/>
              <a:t>EÇE’de</a:t>
            </a:r>
            <a:r>
              <a:rPr lang="tr-TR" sz="2000" dirty="0" smtClean="0"/>
              <a:t> sağlık, beslenme ve </a:t>
            </a:r>
            <a:r>
              <a:rPr lang="tr-TR" sz="2000" dirty="0" err="1" smtClean="0"/>
              <a:t>psikososyal</a:t>
            </a:r>
            <a:r>
              <a:rPr lang="tr-TR" sz="2000" dirty="0" smtClean="0"/>
              <a:t> iyiliği sağlamak önemlidir.</a:t>
            </a:r>
            <a:br>
              <a:rPr lang="tr-TR" sz="2000" dirty="0" smtClean="0"/>
            </a:br>
            <a:r>
              <a:rPr lang="tr-TR" sz="2000" dirty="0" smtClean="0"/>
              <a:t/>
            </a:r>
            <a:br>
              <a:rPr lang="tr-TR" sz="2000" dirty="0" smtClean="0"/>
            </a:b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17</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OKUL ÖNCESİ EĞİTİM </a:t>
            </a:r>
            <a:endParaRPr lang="tr-TR" dirty="0"/>
          </a:p>
        </p:txBody>
      </p:sp>
      <p:sp>
        <p:nvSpPr>
          <p:cNvPr id="3" name="2 İçerik Yer Tutucusu"/>
          <p:cNvSpPr>
            <a:spLocks noGrp="1"/>
          </p:cNvSpPr>
          <p:nvPr>
            <p:ph idx="1"/>
          </p:nvPr>
        </p:nvSpPr>
        <p:spPr>
          <a:xfrm>
            <a:off x="1860104" y="1988840"/>
            <a:ext cx="6888360" cy="4403576"/>
          </a:xfrm>
        </p:spPr>
        <p:txBody>
          <a:bodyPr/>
          <a:lstStyle/>
          <a:p>
            <a:pPr>
              <a:buNone/>
            </a:pPr>
            <a:r>
              <a:rPr lang="tr-TR" dirty="0" smtClean="0"/>
              <a:t>   </a:t>
            </a:r>
            <a:r>
              <a:rPr lang="tr-TR" sz="2000" dirty="0" smtClean="0"/>
              <a:t>Okul öncesi eğitim, doğumdan, zorunlu eğitim yaşına kadar, çocukların gelişim özellikleri, bireysel farklılıkları ve yetenekleri göz önüne alınarak, çocukların sağlıklı bir biçimde fiziksel, duygusal, sosyal ve zihinsel yönden gelişimlerini sağlayıcı, olumlu kişilik temellerinin atıldığı, yaratıcı yönlerinin ortaya çıkarıldığı, çocukların kendilerine güven duymalarının sağlandığı, ebeveyn ve eğitimcilerin etkin olduğu sistemli bir eğitimdir. </a:t>
            </a:r>
            <a:r>
              <a:rPr lang="tr-TR" dirty="0" smtClean="0"/>
              <a:t/>
            </a:r>
            <a:br>
              <a:rPr lang="tr-TR" dirty="0" smtClean="0"/>
            </a:br>
            <a:r>
              <a:rPr lang="tr-TR" dirty="0" smtClean="0"/>
              <a:t/>
            </a:r>
            <a:br>
              <a:rPr lang="tr-TR" dirty="0" smtClean="0"/>
            </a:br>
            <a:r>
              <a:rPr lang="tr-TR" dirty="0" smtClean="0"/>
              <a:t/>
            </a:r>
            <a:br>
              <a:rPr lang="tr-TR" dirty="0" smtClean="0"/>
            </a:b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Okul Öncesi Eğitimin Önemi </a:t>
            </a:r>
            <a:endParaRPr lang="tr-TR" dirty="0"/>
          </a:p>
        </p:txBody>
      </p:sp>
      <p:sp>
        <p:nvSpPr>
          <p:cNvPr id="3" name="2 İçerik Yer Tutucusu"/>
          <p:cNvSpPr>
            <a:spLocks noGrp="1"/>
          </p:cNvSpPr>
          <p:nvPr>
            <p:ph idx="1"/>
          </p:nvPr>
        </p:nvSpPr>
        <p:spPr>
          <a:xfrm>
            <a:off x="1763688" y="2120852"/>
            <a:ext cx="7200800" cy="4581128"/>
          </a:xfrm>
        </p:spPr>
        <p:txBody>
          <a:bodyPr/>
          <a:lstStyle/>
          <a:p>
            <a:pPr>
              <a:buNone/>
            </a:pPr>
            <a:r>
              <a:rPr lang="tr-TR" sz="2000" dirty="0" smtClean="0"/>
              <a:t>17 yaşına kadar olan zihinsel gelişimin </a:t>
            </a:r>
          </a:p>
          <a:p>
            <a:r>
              <a:rPr lang="tr-TR" sz="2000" dirty="0" smtClean="0"/>
              <a:t>yüzde 50'sinin 4 yaşına kadar, </a:t>
            </a:r>
          </a:p>
          <a:p>
            <a:r>
              <a:rPr lang="tr-TR" sz="2000" dirty="0" smtClean="0"/>
              <a:t>yüzde 30'unun 4 yaşından 8 yaşına kadar, </a:t>
            </a:r>
          </a:p>
          <a:p>
            <a:r>
              <a:rPr lang="tr-TR" sz="2000" dirty="0" smtClean="0"/>
              <a:t>yüzde 20'sinin ise 8-17 yaşlarında elde edildiğini düşünürsek, </a:t>
            </a:r>
          </a:p>
          <a:p>
            <a:pPr marL="0" indent="0">
              <a:buNone/>
            </a:pPr>
            <a:r>
              <a:rPr lang="tr-TR" sz="2000" dirty="0"/>
              <a:t>o</a:t>
            </a:r>
            <a:r>
              <a:rPr lang="tr-TR" sz="2000" dirty="0" smtClean="0"/>
              <a:t>kul öncesi yılların, çocuğun gelişiminin hızla yönlendiği yıllar diyebiliriz. Bu yıllarda temeli atılan beden sağlığının ve kişilik yapısının ileri yaşlarda aynı yönde gelişme şansı çok yüksektir. </a:t>
            </a:r>
            <a:r>
              <a:rPr lang="tr-TR" dirty="0" smtClean="0"/>
              <a:t/>
            </a:r>
            <a:br>
              <a:rPr lang="tr-TR" dirty="0" smtClean="0"/>
            </a:br>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2564904"/>
            <a:ext cx="7239000" cy="2088232"/>
          </a:xfrm>
        </p:spPr>
        <p:txBody>
          <a:bodyPr/>
          <a:lstStyle/>
          <a:p>
            <a:pPr>
              <a:buNone/>
            </a:pPr>
            <a:r>
              <a:rPr lang="tr-TR" sz="2000" dirty="0" smtClean="0"/>
              <a:t>     Bu yüzden çocuğun sağlıklı bir birey olması açısından okul öncesi eğitime önem verilmelidir. Ayrıca çocuğun okul öncesi yıllarda aldığı eğitim ve kazandığı deneyimlerin, ileriki yaşlarındaki öğrenme yeteneği ve akademik başarısıyla ilişkisi olduğu gözlenmiştir. </a:t>
            </a:r>
            <a:br>
              <a:rPr lang="tr-TR" sz="2000" dirty="0" smtClean="0"/>
            </a:b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Okul Öncesi Eğitim Kurumları </a:t>
            </a:r>
            <a:endParaRPr lang="tr-TR" dirty="0"/>
          </a:p>
        </p:txBody>
      </p:sp>
      <p:sp>
        <p:nvSpPr>
          <p:cNvPr id="3" name="2 İçerik Yer Tutucusu"/>
          <p:cNvSpPr>
            <a:spLocks noGrp="1"/>
          </p:cNvSpPr>
          <p:nvPr>
            <p:ph idx="1"/>
          </p:nvPr>
        </p:nvSpPr>
        <p:spPr>
          <a:xfrm>
            <a:off x="1905000" y="1988840"/>
            <a:ext cx="7239000" cy="4546104"/>
          </a:xfrm>
        </p:spPr>
        <p:txBody>
          <a:bodyPr/>
          <a:lstStyle/>
          <a:p>
            <a:pPr>
              <a:buNone/>
            </a:pPr>
            <a:r>
              <a:rPr lang="tr-TR" dirty="0" smtClean="0"/>
              <a:t>   </a:t>
            </a:r>
            <a:r>
              <a:rPr lang="tr-TR" sz="2000" dirty="0" smtClean="0"/>
              <a:t>Günümüzde özellikle büyük kentlerde annenin çalışması, oyun bahçelerinin azlığı gibi nedenlerle küçük çocuğun bakımı, beslenmesi, eğitimi bilgisi yeterli olmayan kişilerle ya da anneanne ve babaanne tarafından apartman dairelerinde yürütülmeye çalışılmaktadır. </a:t>
            </a: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2204864"/>
            <a:ext cx="6912768" cy="4474096"/>
          </a:xfrm>
        </p:spPr>
        <p:txBody>
          <a:bodyPr/>
          <a:lstStyle/>
          <a:p>
            <a:pPr>
              <a:buNone/>
            </a:pPr>
            <a:r>
              <a:rPr lang="tr-TR" dirty="0" smtClean="0"/>
              <a:t>   </a:t>
            </a:r>
            <a:r>
              <a:rPr lang="tr-TR" sz="2000" dirty="0" smtClean="0"/>
              <a:t>Çocuklar evde bu kişiler tarafından ne kadar iyi bakılırsa bakılsın, ne kadar çok sevilirse sevilsin; sosyal gelişimini gerçekleştirebileceği arkadaşlara ve oyun ortamına, evde kendisine sağlanamayan eğitim imkanlarına ulaşmaya ve düzenli bir eğitim programına katılabilmesi için ailenin dışında eğitimcilere ihtiyacı vardır.</a:t>
            </a:r>
            <a:r>
              <a:rPr lang="tr-TR" dirty="0" smtClean="0"/>
              <a:t/>
            </a:r>
            <a:br>
              <a:rPr lang="tr-TR" dirty="0" smtClean="0"/>
            </a:br>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smtClean="0"/>
              <a:t>Okul Öncesi Eğitim Kurumlarının İlkeleri </a:t>
            </a:r>
            <a:endParaRPr lang="tr-TR" sz="3200" dirty="0"/>
          </a:p>
        </p:txBody>
      </p:sp>
      <p:sp>
        <p:nvSpPr>
          <p:cNvPr id="3" name="2 İçerik Yer Tutucusu"/>
          <p:cNvSpPr>
            <a:spLocks noGrp="1"/>
          </p:cNvSpPr>
          <p:nvPr>
            <p:ph idx="1"/>
          </p:nvPr>
        </p:nvSpPr>
        <p:spPr>
          <a:xfrm>
            <a:off x="1691680" y="2348880"/>
            <a:ext cx="7239000" cy="4509120"/>
          </a:xfrm>
        </p:spPr>
        <p:txBody>
          <a:bodyPr/>
          <a:lstStyle/>
          <a:p>
            <a:r>
              <a:rPr lang="tr-TR" sz="2000" dirty="0" smtClean="0"/>
              <a:t>Çocukların fiziksel, zihinsel, duygusal, sosyal ve dil yönünden yeteneklerine göre gelişmelerini sağlayacak eğitim ortamını sağlamak, </a:t>
            </a:r>
            <a:endParaRPr lang="tr-TR" sz="2000" dirty="0"/>
          </a:p>
          <a:p>
            <a:endParaRPr lang="tr-TR" sz="2000" dirty="0" smtClean="0"/>
          </a:p>
          <a:p>
            <a:r>
              <a:rPr lang="tr-TR" sz="2000" dirty="0" smtClean="0"/>
              <a:t>Dilin gelişmesine ve doğru kullanılmasına imkanlar sağlamak, </a:t>
            </a:r>
            <a:endParaRPr lang="tr-TR" sz="2000" dirty="0"/>
          </a:p>
          <a:p>
            <a:endParaRPr lang="tr-TR" sz="2000" dirty="0" smtClean="0"/>
          </a:p>
          <a:p>
            <a:r>
              <a:rPr lang="tr-TR" sz="2000" dirty="0" err="1" smtClean="0"/>
              <a:t>Özbakım</a:t>
            </a:r>
            <a:r>
              <a:rPr lang="tr-TR" sz="2000" dirty="0" smtClean="0"/>
              <a:t> becerileri (temizlik, giyinme vb.) kazandırmak, </a:t>
            </a:r>
            <a:br>
              <a:rPr lang="tr-TR" sz="2000" dirty="0" smtClean="0"/>
            </a:br>
            <a:r>
              <a:rPr lang="tr-TR" sz="2000" dirty="0" smtClean="0"/>
              <a:t/>
            </a:r>
            <a:br>
              <a:rPr lang="tr-TR" sz="2000" dirty="0" smtClean="0"/>
            </a:b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sz="2000" dirty="0" smtClean="0"/>
              <a:t>     </a:t>
            </a:r>
          </a:p>
          <a:p>
            <a:r>
              <a:rPr lang="tr-TR" sz="2000" dirty="0" smtClean="0"/>
              <a:t>Bedensel becerilerini geliştirmek, </a:t>
            </a:r>
          </a:p>
          <a:p>
            <a:endParaRPr lang="tr-TR" sz="2000" dirty="0" smtClean="0"/>
          </a:p>
          <a:p>
            <a:r>
              <a:rPr lang="tr-TR" sz="2000" dirty="0" smtClean="0"/>
              <a:t>Kendi ayaklarının üzerinde durabilen, bağımsız bir birey olabilmesi için destek olmak,</a:t>
            </a:r>
          </a:p>
          <a:p>
            <a:endParaRPr lang="tr-TR" sz="2000" dirty="0"/>
          </a:p>
          <a:p>
            <a:r>
              <a:rPr lang="tr-TR" sz="2000" dirty="0" smtClean="0"/>
              <a:t>Yaratıcı yönlerini ve ilgi alanlarını ortaya çıkarmak,</a:t>
            </a:r>
            <a:endParaRPr lang="tr-TR" sz="2000" dirty="0"/>
          </a:p>
          <a:p>
            <a:endParaRPr lang="tr-TR" sz="2000" dirty="0" smtClean="0"/>
          </a:p>
          <a:p>
            <a:r>
              <a:rPr lang="tr-TR" sz="2000" dirty="0" smtClean="0"/>
              <a:t>Oyun oynama ve arkadaşlık ihtiyacını gidermek,</a:t>
            </a:r>
            <a:endParaRPr lang="tr-TR" sz="2000" dirty="0"/>
          </a:p>
          <a:p>
            <a:endParaRPr lang="tr-TR" sz="2000" dirty="0" smtClean="0"/>
          </a:p>
          <a:p>
            <a:r>
              <a:rPr lang="tr-TR" sz="2000" dirty="0" smtClean="0"/>
              <a:t>Zorunlu eğitime hazırlamak. </a:t>
            </a:r>
          </a:p>
          <a:p>
            <a:pPr marL="0" indent="0">
              <a:buNone/>
            </a:pPr>
            <a:r>
              <a:rPr lang="tr-TR" sz="2000" dirty="0"/>
              <a:t> </a:t>
            </a:r>
            <a:r>
              <a:rPr lang="tr-TR" sz="2000" dirty="0" smtClean="0"/>
              <a:t>    (Bu ilke kesinlikle okuma-yazma öğretimini </a:t>
            </a:r>
          </a:p>
          <a:p>
            <a:pPr marL="0" indent="0">
              <a:buNone/>
            </a:pPr>
            <a:r>
              <a:rPr lang="tr-TR" sz="2000" dirty="0"/>
              <a:t> </a:t>
            </a:r>
            <a:r>
              <a:rPr lang="tr-TR" sz="2000" dirty="0" smtClean="0"/>
              <a:t>    kapsamamalıdır.)</a:t>
            </a:r>
            <a:endParaRPr lang="tr-TR" sz="2000"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8</a:t>
            </a:fld>
            <a:endParaRPr lang="tr-TR"/>
          </a:p>
        </p:txBody>
      </p:sp>
      <p:sp>
        <p:nvSpPr>
          <p:cNvPr id="6" name="1 Başlık"/>
          <p:cNvSpPr>
            <a:spLocks noGrp="1"/>
          </p:cNvSpPr>
          <p:nvPr>
            <p:ph type="title"/>
          </p:nvPr>
        </p:nvSpPr>
        <p:spPr>
          <a:xfrm>
            <a:off x="0" y="76200"/>
            <a:ext cx="7467600" cy="609600"/>
          </a:xfrm>
        </p:spPr>
        <p:txBody>
          <a:bodyPr/>
          <a:lstStyle/>
          <a:p>
            <a:r>
              <a:rPr lang="tr-TR" sz="2400" dirty="0" smtClean="0"/>
              <a:t>Okul Öncesi Eğitim Kurumlarının İlkeleri (devamı) </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836712"/>
            <a:ext cx="7239000" cy="5410200"/>
          </a:xfrm>
        </p:spPr>
        <p:txBody>
          <a:bodyPr/>
          <a:lstStyle/>
          <a:p>
            <a:pPr>
              <a:buNone/>
            </a:pPr>
            <a:r>
              <a:rPr lang="tr-TR" sz="2000" dirty="0" smtClean="0"/>
              <a:t>     Okul Öncesi Eğitim, çocuğun bireysel özelliklerine uygun olarak;</a:t>
            </a:r>
          </a:p>
          <a:p>
            <a:pPr>
              <a:buNone/>
            </a:pPr>
            <a:r>
              <a:rPr lang="tr-TR" sz="2000" dirty="0" smtClean="0"/>
              <a:t/>
            </a:r>
            <a:br>
              <a:rPr lang="tr-TR" sz="2000" dirty="0" smtClean="0"/>
            </a:br>
            <a:r>
              <a:rPr lang="tr-TR" sz="2000" dirty="0" smtClean="0"/>
              <a:t>» Tüm gelişimlerini, toplumun kültürel değerleri doğrultusunda yönlendiren,</a:t>
            </a:r>
            <a:br>
              <a:rPr lang="tr-TR" sz="2000" dirty="0" smtClean="0"/>
            </a:br>
            <a:endParaRPr lang="tr-TR" sz="2000" dirty="0" smtClean="0"/>
          </a:p>
          <a:p>
            <a:pPr>
              <a:buNone/>
            </a:pPr>
            <a:r>
              <a:rPr lang="tr-TR" sz="2000" dirty="0" smtClean="0"/>
              <a:t>     » Duygularının gelişimini ve algılama gücünü artırarak akıl yürütme sürecinde ona yardımcı olan ve yaratıcılığını pekiştiren,</a:t>
            </a:r>
            <a:br>
              <a:rPr lang="tr-TR" sz="2000" dirty="0" smtClean="0"/>
            </a:br>
            <a:endParaRPr lang="tr-TR" sz="2000" dirty="0" smtClean="0"/>
          </a:p>
          <a:p>
            <a:pPr>
              <a:buNone/>
            </a:pPr>
            <a:r>
              <a:rPr lang="tr-TR" sz="2000" dirty="0" smtClean="0"/>
              <a:t>     » Onların; milli, manevi, ahlaki, kültürel ve insani değerlere bağlılığını geliştiren,</a:t>
            </a:r>
            <a:br>
              <a:rPr lang="tr-TR" sz="2000" dirty="0" smtClean="0"/>
            </a:br>
            <a:endParaRPr lang="tr-TR" sz="2000" dirty="0" smtClean="0"/>
          </a:p>
          <a:p>
            <a:pPr>
              <a:buNone/>
            </a:pPr>
            <a:r>
              <a:rPr lang="tr-TR" sz="2000" dirty="0" smtClean="0"/>
              <a:t>     » Kendini ifade etmesine, öz denetimlerini sağlayabilmesine ve bağımsızlığını kazanmasına olanak sağlayan sistemli bir eğitim sürecidir.</a:t>
            </a:r>
            <a:br>
              <a:rPr lang="tr-TR" sz="2000" dirty="0" smtClean="0"/>
            </a:br>
            <a:endParaRPr lang="tr-TR" dirty="0"/>
          </a:p>
        </p:txBody>
      </p:sp>
      <p:sp>
        <p:nvSpPr>
          <p:cNvPr id="4" name="Altbilgi Yer Tutucusu 3"/>
          <p:cNvSpPr>
            <a:spLocks noGrp="1"/>
          </p:cNvSpPr>
          <p:nvPr>
            <p:ph type="ftr" sz="quarter" idx="11"/>
          </p:nvPr>
        </p:nvSpPr>
        <p:spPr/>
        <p:txBody>
          <a:bodyPr/>
          <a:lstStyle/>
          <a:p>
            <a:r>
              <a:rPr lang="tr-TR" smtClean="0"/>
              <a:t>Dr. Burcu ÇABUK</a:t>
            </a:r>
            <a:endParaRPr lang="tr-TR"/>
          </a:p>
        </p:txBody>
      </p:sp>
      <p:sp>
        <p:nvSpPr>
          <p:cNvPr id="5" name="Slayt Numarası Yer Tutucusu 4"/>
          <p:cNvSpPr>
            <a:spLocks noGrp="1"/>
          </p:cNvSpPr>
          <p:nvPr>
            <p:ph type="sldNum" sz="quarter" idx="12"/>
          </p:nvPr>
        </p:nvSpPr>
        <p:spPr/>
        <p:txBody>
          <a:bodyPr/>
          <a:lstStyle/>
          <a:p>
            <a:fld id="{07258C63-A792-481E-8B74-9EA60F97167F}" type="slidenum">
              <a:rPr lang="tr-TR" smtClean="0"/>
              <a:pPr/>
              <a:t>9</a:t>
            </a:fld>
            <a:endParaRPr lang="tr-TR"/>
          </a:p>
        </p:txBody>
      </p:sp>
      <p:sp>
        <p:nvSpPr>
          <p:cNvPr id="6" name="1 Başlık"/>
          <p:cNvSpPr>
            <a:spLocks noGrp="1"/>
          </p:cNvSpPr>
          <p:nvPr>
            <p:ph type="title"/>
          </p:nvPr>
        </p:nvSpPr>
        <p:spPr>
          <a:xfrm>
            <a:off x="0" y="76200"/>
            <a:ext cx="7467600" cy="609600"/>
          </a:xfrm>
        </p:spPr>
        <p:txBody>
          <a:bodyPr/>
          <a:lstStyle/>
          <a:p>
            <a:pPr algn="ctr"/>
            <a:r>
              <a:rPr lang="tr-TR" sz="3600" dirty="0" smtClean="0"/>
              <a:t>Okul Öncesi Eğitim</a:t>
            </a:r>
            <a:endParaRPr lang="tr-TR" sz="3600" dirty="0"/>
          </a:p>
        </p:txBody>
      </p:sp>
    </p:spTree>
  </p:cSld>
  <p:clrMapOvr>
    <a:masterClrMapping/>
  </p:clrMapOvr>
</p:sld>
</file>

<file path=ppt/theme/theme1.xml><?xml version="1.0" encoding="utf-8"?>
<a:theme xmlns:a="http://schemas.openxmlformats.org/drawingml/2006/main" name="Botanical extract design template">
  <a:themeElements>
    <a:clrScheme name="Ofis Teması 7">
      <a:dk1>
        <a:srgbClr val="82979A"/>
      </a:dk1>
      <a:lt1>
        <a:srgbClr val="FFFFFF"/>
      </a:lt1>
      <a:dk2>
        <a:srgbClr val="FF5BAD"/>
      </a:dk2>
      <a:lt2>
        <a:srgbClr val="808080"/>
      </a:lt2>
      <a:accent1>
        <a:srgbClr val="3399FF"/>
      </a:accent1>
      <a:accent2>
        <a:srgbClr val="99FFCC"/>
      </a:accent2>
      <a:accent3>
        <a:srgbClr val="FFFFFF"/>
      </a:accent3>
      <a:accent4>
        <a:srgbClr val="6E8083"/>
      </a:accent4>
      <a:accent5>
        <a:srgbClr val="ADCAFF"/>
      </a:accent5>
      <a:accent6>
        <a:srgbClr val="8AE7B9"/>
      </a:accent6>
      <a:hlink>
        <a:srgbClr val="CC00CC"/>
      </a:hlink>
      <a:folHlink>
        <a:srgbClr val="B2B2B2"/>
      </a:folHlink>
    </a:clrScheme>
    <a:fontScheme name="Ofis Teması">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is Teması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is Teması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is Teması 7">
        <a:dk1>
          <a:srgbClr val="82979A"/>
        </a:dk1>
        <a:lt1>
          <a:srgbClr val="FFFFFF"/>
        </a:lt1>
        <a:dk2>
          <a:srgbClr val="FF5BAD"/>
        </a:dk2>
        <a:lt2>
          <a:srgbClr val="808080"/>
        </a:lt2>
        <a:accent1>
          <a:srgbClr val="3399FF"/>
        </a:accent1>
        <a:accent2>
          <a:srgbClr val="99FFCC"/>
        </a:accent2>
        <a:accent3>
          <a:srgbClr val="FFFFFF"/>
        </a:accent3>
        <a:accent4>
          <a:srgbClr val="6E8083"/>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Botanical extract design template</Template>
  <TotalTime>45</TotalTime>
  <Words>713</Words>
  <Application>Microsoft Office PowerPoint</Application>
  <PresentationFormat>Ekran Gösterisi (4:3)</PresentationFormat>
  <Paragraphs>96</Paragraphs>
  <Slides>17</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Impact</vt:lpstr>
      <vt:lpstr>Botanical extract design template</vt:lpstr>
      <vt:lpstr>Okul Öncesi Eğitim</vt:lpstr>
      <vt:lpstr>OKUL ÖNCESİ EĞİTİM </vt:lpstr>
      <vt:lpstr>Okul Öncesi Eğitimin Önemi </vt:lpstr>
      <vt:lpstr>PowerPoint Sunusu</vt:lpstr>
      <vt:lpstr>Okul Öncesi Eğitim Kurumları </vt:lpstr>
      <vt:lpstr>PowerPoint Sunusu</vt:lpstr>
      <vt:lpstr>Okul Öncesi Eğitim Kurumlarının İlkeleri </vt:lpstr>
      <vt:lpstr>Okul Öncesi Eğitim Kurumlarının İlkeleri (devamı) </vt:lpstr>
      <vt:lpstr>Okul Öncesi Eğitim</vt:lpstr>
      <vt:lpstr>PowerPoint Sunusu</vt:lpstr>
      <vt:lpstr>PowerPoint Sunusu</vt:lpstr>
      <vt:lpstr>PowerPoint Sunusu</vt:lpstr>
      <vt:lpstr>PowerPoint Sunusu</vt:lpstr>
      <vt:lpstr>PowerPoint Sunusu</vt:lpstr>
      <vt:lpstr>Erken Çocukluk Eğitimi</vt:lpstr>
      <vt:lpstr>PowerPoint Sunusu</vt:lpstr>
      <vt:lpstr>PowerPoint Sunusu</vt:lpstr>
    </vt:vector>
  </TitlesOfParts>
  <Company>aü</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dc:title>
  <dc:creator>Burcu Çabuk</dc:creator>
  <cp:lastModifiedBy>PC</cp:lastModifiedBy>
  <cp:revision>12</cp:revision>
  <dcterms:created xsi:type="dcterms:W3CDTF">2012-10-01T06:06:15Z</dcterms:created>
  <dcterms:modified xsi:type="dcterms:W3CDTF">2018-03-07T10:50:47Z</dcterms:modified>
</cp:coreProperties>
</file>