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35"/>
  </p:notesMasterIdLst>
  <p:sldIdLst>
    <p:sldId id="256" r:id="rId2"/>
    <p:sldId id="257" r:id="rId3"/>
    <p:sldId id="260" r:id="rId4"/>
    <p:sldId id="261" r:id="rId5"/>
    <p:sldId id="263" r:id="rId6"/>
    <p:sldId id="262" r:id="rId7"/>
    <p:sldId id="264" r:id="rId8"/>
    <p:sldId id="267" r:id="rId9"/>
    <p:sldId id="266"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6" r:id="rId28"/>
    <p:sldId id="287" r:id="rId29"/>
    <p:sldId id="288" r:id="rId30"/>
    <p:sldId id="285" r:id="rId31"/>
    <p:sldId id="289" r:id="rId32"/>
    <p:sldId id="290" r:id="rId33"/>
    <p:sldId id="258"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60" d="100"/>
          <a:sy n="60" d="100"/>
        </p:scale>
        <p:origin x="1020" y="192"/>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A4B63D-86E6-4298-A61B-24534E8C12A8}" type="datetimeFigureOut">
              <a:rPr lang="tr-TR" smtClean="0"/>
              <a:t>15.11.2017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B27AFC-D5DB-46C7-AE65-2CDDD288DFC4}" type="slidenum">
              <a:rPr lang="tr-TR" smtClean="0"/>
              <a:t>‹#›</a:t>
            </a:fld>
            <a:endParaRPr lang="tr-TR"/>
          </a:p>
        </p:txBody>
      </p:sp>
    </p:spTree>
    <p:extLst>
      <p:ext uri="{BB962C8B-B14F-4D97-AF65-F5344CB8AC3E}">
        <p14:creationId xmlns:p14="http://schemas.microsoft.com/office/powerpoint/2010/main" val="3589833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9B27AFC-D5DB-46C7-AE65-2CDDD288DFC4}" type="slidenum">
              <a:rPr lang="tr-TR" smtClean="0"/>
              <a:t>29</a:t>
            </a:fld>
            <a:endParaRPr lang="tr-TR"/>
          </a:p>
        </p:txBody>
      </p:sp>
    </p:spTree>
    <p:extLst>
      <p:ext uri="{BB962C8B-B14F-4D97-AF65-F5344CB8AC3E}">
        <p14:creationId xmlns:p14="http://schemas.microsoft.com/office/powerpoint/2010/main" val="13075190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15.11.2017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15.11.2017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15.11.2017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15.11.2017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15.11.2017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15.11.2017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15.11.2017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15.11.2017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smtClean="0"/>
              <a:t>Temel Kavramlar ve Program </a:t>
            </a:r>
            <a:r>
              <a:rPr lang="tr-TR" sz="3600" dirty="0"/>
              <a:t>Giriş Ayarları</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latin typeface="Times New Roman" panose="02020603050405020304" pitchFamily="18" charset="0"/>
                <a:cs typeface="Times New Roman" panose="02020603050405020304" pitchFamily="18" charset="0"/>
              </a:rPr>
              <a:t>NBP107 GRAFİK VE ANİMASYON I</a:t>
            </a:r>
          </a:p>
          <a:p>
            <a:r>
              <a:rPr lang="tr-TR" dirty="0" smtClean="0">
                <a:latin typeface="Times New Roman" panose="02020603050405020304" pitchFamily="18" charset="0"/>
                <a:cs typeface="Times New Roman" panose="02020603050405020304" pitchFamily="18" charset="0"/>
              </a:rPr>
              <a:t>ÖĞR.GÖR. SALİH ERDURUCAN</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r>
            <a:br>
              <a:rPr lang="tr-TR" dirty="0"/>
            </a:br>
            <a:r>
              <a:rPr lang="tr-TR" b="1" dirty="0" err="1" smtClean="0"/>
              <a:t>Adobe</a:t>
            </a:r>
            <a:r>
              <a:rPr lang="tr-TR" b="1" dirty="0" smtClean="0"/>
              <a:t> </a:t>
            </a:r>
            <a:r>
              <a:rPr lang="tr-TR" b="1" dirty="0" err="1"/>
              <a:t>Photoshop</a:t>
            </a:r>
            <a:r>
              <a:rPr lang="tr-TR" b="1" dirty="0"/>
              <a:t> </a:t>
            </a:r>
            <a:r>
              <a:rPr lang="tr-TR" b="1" dirty="0" err="1"/>
              <a:t>Lightroom</a:t>
            </a:r>
            <a:r>
              <a:rPr lang="tr-TR" b="1" dirty="0"/>
              <a:t> </a:t>
            </a:r>
            <a:endParaRPr lang="tr-TR" dirty="0"/>
          </a:p>
        </p:txBody>
      </p:sp>
      <p:sp>
        <p:nvSpPr>
          <p:cNvPr id="3" name="İçerik Yer Tutucusu 2"/>
          <p:cNvSpPr>
            <a:spLocks noGrp="1"/>
          </p:cNvSpPr>
          <p:nvPr>
            <p:ph idx="1"/>
          </p:nvPr>
        </p:nvSpPr>
        <p:spPr>
          <a:xfrm>
            <a:off x="1097280" y="1845732"/>
            <a:ext cx="10058400" cy="4467981"/>
          </a:xfrm>
        </p:spPr>
        <p:txBody>
          <a:bodyPr>
            <a:normAutofit lnSpcReduction="10000"/>
          </a:bodyPr>
          <a:lstStyle/>
          <a:p>
            <a:r>
              <a:rPr lang="tr-TR" dirty="0" smtClean="0"/>
              <a:t>9 </a:t>
            </a:r>
            <a:r>
              <a:rPr lang="tr-TR" dirty="0"/>
              <a:t>Ocak 2006'da beta sürümü yayınlanan programın 1.0 sürümü 19 Şubat 2007'de Amerika'da 299 Dolar, İngiltere'de 199 Euro'dan satışa sunuldu</a:t>
            </a:r>
            <a:r>
              <a:rPr lang="tr-TR" dirty="0" smtClean="0"/>
              <a:t>. </a:t>
            </a:r>
            <a:r>
              <a:rPr lang="tr-TR" dirty="0" err="1" smtClean="0"/>
              <a:t>Adobe</a:t>
            </a:r>
            <a:r>
              <a:rPr lang="tr-TR" dirty="0" smtClean="0"/>
              <a:t> </a:t>
            </a:r>
            <a:r>
              <a:rPr lang="tr-TR" dirty="0" err="1"/>
              <a:t>Photoshop</a:t>
            </a:r>
            <a:r>
              <a:rPr lang="tr-TR" dirty="0"/>
              <a:t> </a:t>
            </a:r>
            <a:r>
              <a:rPr lang="tr-TR" dirty="0" err="1"/>
              <a:t>Lightroom</a:t>
            </a:r>
            <a:r>
              <a:rPr lang="tr-TR" dirty="0"/>
              <a:t> </a:t>
            </a:r>
            <a:r>
              <a:rPr lang="tr-TR" dirty="0" smtClean="0"/>
              <a:t>içe </a:t>
            </a:r>
            <a:r>
              <a:rPr lang="tr-TR" dirty="0"/>
              <a:t>aktarma, seçme, </a:t>
            </a:r>
            <a:r>
              <a:rPr lang="tr-TR" dirty="0" smtClean="0"/>
              <a:t>geliştirmenin yanı sıra çok </a:t>
            </a:r>
            <a:r>
              <a:rPr lang="tr-TR" dirty="0"/>
              <a:t>sayıdaki dijital </a:t>
            </a:r>
            <a:r>
              <a:rPr lang="tr-TR" dirty="0" smtClean="0"/>
              <a:t>resimleri sıralama veya düzenleme için kullanılabilecek bir </a:t>
            </a:r>
            <a:r>
              <a:rPr lang="tr-TR" dirty="0"/>
              <a:t>fotoğraf düzenleme </a:t>
            </a:r>
            <a:r>
              <a:rPr lang="tr-TR" dirty="0" smtClean="0"/>
              <a:t>programıdır. </a:t>
            </a:r>
          </a:p>
          <a:p>
            <a:r>
              <a:rPr lang="tr-TR" dirty="0" smtClean="0"/>
              <a:t>Programın basit ve kolay </a:t>
            </a:r>
            <a:r>
              <a:rPr lang="tr-TR" dirty="0" err="1" smtClean="0"/>
              <a:t>arayüzü</a:t>
            </a:r>
            <a:r>
              <a:rPr lang="tr-TR" dirty="0" smtClean="0"/>
              <a:t>, resimleri hızlı bir şekilde görüntüleme, hızlı bir şekilde çalışabilme imkanının yanında sahip olduğunuz birçok fotoğrafı kolay bir şekilde işlemeye imkânı vermektedir. </a:t>
            </a:r>
          </a:p>
          <a:p>
            <a:r>
              <a:rPr lang="tr-TR" dirty="0" smtClean="0"/>
              <a:t>Fotoğrafçılar</a:t>
            </a:r>
            <a:r>
              <a:rPr lang="tr-TR" dirty="0"/>
              <a:t>, </a:t>
            </a:r>
            <a:r>
              <a:rPr lang="tr-TR" dirty="0" err="1"/>
              <a:t>Adobe</a:t>
            </a:r>
            <a:r>
              <a:rPr lang="tr-TR" dirty="0"/>
              <a:t> </a:t>
            </a:r>
            <a:r>
              <a:rPr lang="tr-TR" dirty="0" err="1"/>
              <a:t>Photoshop</a:t>
            </a:r>
            <a:r>
              <a:rPr lang="tr-TR" dirty="0"/>
              <a:t> </a:t>
            </a:r>
            <a:r>
              <a:rPr lang="tr-TR" dirty="0" err="1"/>
              <a:t>Lightroom'un</a:t>
            </a:r>
            <a:r>
              <a:rPr lang="tr-TR" dirty="0"/>
              <a:t> esnek araçları sayesinde, büyük yer kaplayan fotoğraflarını toplu olarak gruplayabilir, yeni isimler verebilir ve ihtiyaçlarına göre meta etiketleme yapılabilirler. Üzerinde değişiklik yapılan fotoğraflar, çok kolay bir şekilde </a:t>
            </a:r>
            <a:r>
              <a:rPr lang="tr-TR" dirty="0" err="1"/>
              <a:t>export</a:t>
            </a:r>
            <a:r>
              <a:rPr lang="tr-TR" dirty="0"/>
              <a:t> edilebiliyor ya da yüksek kalitede çıktı alınabiliyor. </a:t>
            </a:r>
          </a:p>
          <a:p>
            <a:r>
              <a:rPr lang="tr-TR" dirty="0"/>
              <a:t>Ayrıca, fotoğrafçılar, </a:t>
            </a:r>
            <a:r>
              <a:rPr lang="tr-TR" dirty="0" err="1"/>
              <a:t>Adobe</a:t>
            </a:r>
            <a:r>
              <a:rPr lang="tr-TR" dirty="0"/>
              <a:t> </a:t>
            </a:r>
            <a:r>
              <a:rPr lang="tr-TR" dirty="0" err="1"/>
              <a:t>Photoshop</a:t>
            </a:r>
            <a:r>
              <a:rPr lang="tr-TR" dirty="0"/>
              <a:t> </a:t>
            </a:r>
            <a:r>
              <a:rPr lang="tr-TR" dirty="0" err="1"/>
              <a:t>Lightroom</a:t>
            </a:r>
            <a:r>
              <a:rPr lang="tr-TR" dirty="0"/>
              <a:t> ile çevirim içi Web galerileri oluşturabilir, müşterileri için slayt sunumları hazırlayabilir, </a:t>
            </a:r>
            <a:r>
              <a:rPr lang="tr-TR" dirty="0" err="1"/>
              <a:t>History</a:t>
            </a:r>
            <a:r>
              <a:rPr lang="tr-TR" dirty="0"/>
              <a:t> paneli sayesinde fotoğraflar üzerinde yapılan değişiklikleri izleyebilirler. </a:t>
            </a:r>
            <a:r>
              <a:rPr lang="tr-TR" dirty="0" err="1"/>
              <a:t>Adobe</a:t>
            </a:r>
            <a:r>
              <a:rPr lang="tr-TR" dirty="0"/>
              <a:t> </a:t>
            </a:r>
            <a:r>
              <a:rPr lang="tr-TR" dirty="0" err="1"/>
              <a:t>Photoshop</a:t>
            </a:r>
            <a:r>
              <a:rPr lang="tr-TR" dirty="0"/>
              <a:t> </a:t>
            </a:r>
            <a:r>
              <a:rPr lang="tr-TR" dirty="0" err="1"/>
              <a:t>Lightroom</a:t>
            </a:r>
            <a:r>
              <a:rPr lang="tr-TR" dirty="0"/>
              <a:t> ile bu değişikliklerden farklı alternatifler elde etmek de </a:t>
            </a:r>
            <a:r>
              <a:rPr lang="tr-TR" dirty="0" smtClean="0"/>
              <a:t>mümkün [1]</a:t>
            </a:r>
            <a:endParaRPr lang="tr-TR" dirty="0"/>
          </a:p>
          <a:p>
            <a:endParaRPr lang="tr-TR" dirty="0"/>
          </a:p>
        </p:txBody>
      </p:sp>
    </p:spTree>
    <p:extLst>
      <p:ext uri="{BB962C8B-B14F-4D97-AF65-F5344CB8AC3E}">
        <p14:creationId xmlns:p14="http://schemas.microsoft.com/office/powerpoint/2010/main" val="428464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a:t>Paint.NET</a:t>
            </a:r>
            <a:endParaRPr lang="tr-TR" dirty="0"/>
          </a:p>
        </p:txBody>
      </p:sp>
      <p:sp>
        <p:nvSpPr>
          <p:cNvPr id="3" name="İçerik Yer Tutucusu 2"/>
          <p:cNvSpPr>
            <a:spLocks noGrp="1"/>
          </p:cNvSpPr>
          <p:nvPr>
            <p:ph idx="1"/>
          </p:nvPr>
        </p:nvSpPr>
        <p:spPr>
          <a:xfrm>
            <a:off x="1097280" y="1845732"/>
            <a:ext cx="10281920" cy="4467981"/>
          </a:xfrm>
        </p:spPr>
        <p:txBody>
          <a:bodyPr>
            <a:normAutofit/>
          </a:bodyPr>
          <a:lstStyle/>
          <a:p>
            <a:r>
              <a:rPr lang="tr-TR" dirty="0"/>
              <a:t>Paint.NET Windows XP ve 2000 için geliştirilmiş bedava bir resim işleme, düzenleme programıdır. Ücretli programlara ciddi bir rakip olan yazılım bedava oluşuyla da birçok kullanıcının ilgisini çekmektedir. Üstelik bedava olmasına rağmen gerçekten profesyonelce tasarlanmış ve diğer bedava programlara daha fazla özellik taşımaktadır. Program içerisinde resim iyileştirme için hazırlanmış çeşitli filtreleri ve birçok düzenleme işlemini barındırıyor. 2.70 sürümü ve sonrasındaki sürümlere yeni resim efektleri, </a:t>
            </a:r>
            <a:r>
              <a:rPr lang="tr-TR" dirty="0" err="1"/>
              <a:t>radyal</a:t>
            </a:r>
            <a:r>
              <a:rPr lang="tr-TR" dirty="0"/>
              <a:t> bulanıklık efekti eklendi. Programın çalışması için sisteminizde </a:t>
            </a:r>
            <a:r>
              <a:rPr lang="tr-TR" dirty="0" err="1"/>
              <a:t>MS.Net</a:t>
            </a:r>
            <a:r>
              <a:rPr lang="tr-TR" dirty="0"/>
              <a:t> Framework 2.0 yüklü olması </a:t>
            </a:r>
            <a:r>
              <a:rPr lang="tr-TR" dirty="0" smtClean="0"/>
              <a:t>gerekmektedir </a:t>
            </a:r>
            <a:r>
              <a:rPr lang="tr-TR" dirty="0"/>
              <a:t>[2</a:t>
            </a:r>
            <a:r>
              <a:rPr lang="tr-TR" dirty="0" smtClean="0"/>
              <a:t>].</a:t>
            </a:r>
            <a:endParaRPr lang="tr-TR" dirty="0"/>
          </a:p>
          <a:p>
            <a:endParaRPr lang="tr-TR" dirty="0"/>
          </a:p>
        </p:txBody>
      </p:sp>
    </p:spTree>
    <p:extLst>
      <p:ext uri="{BB962C8B-B14F-4D97-AF65-F5344CB8AC3E}">
        <p14:creationId xmlns:p14="http://schemas.microsoft.com/office/powerpoint/2010/main" val="13709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a:t/>
            </a:r>
            <a:br>
              <a:rPr lang="tr-TR" dirty="0"/>
            </a:br>
            <a:r>
              <a:rPr lang="tr-TR" b="1" dirty="0" err="1"/>
              <a:t>PhotoInstrument</a:t>
            </a:r>
            <a:r>
              <a:rPr lang="tr-TR" b="1" dirty="0"/>
              <a:t> </a:t>
            </a:r>
            <a:endParaRPr lang="tr-TR" dirty="0"/>
          </a:p>
        </p:txBody>
      </p:sp>
      <p:sp>
        <p:nvSpPr>
          <p:cNvPr id="3" name="İçerik Yer Tutucusu 2"/>
          <p:cNvSpPr>
            <a:spLocks noGrp="1"/>
          </p:cNvSpPr>
          <p:nvPr>
            <p:ph idx="1"/>
          </p:nvPr>
        </p:nvSpPr>
        <p:spPr>
          <a:xfrm>
            <a:off x="1097280" y="1845732"/>
            <a:ext cx="10281920" cy="4467981"/>
          </a:xfrm>
        </p:spPr>
        <p:txBody>
          <a:bodyPr>
            <a:normAutofit/>
          </a:bodyPr>
          <a:lstStyle/>
          <a:p>
            <a:r>
              <a:rPr lang="tr-TR" dirty="0" err="1"/>
              <a:t>PhotoInstrument</a:t>
            </a:r>
            <a:r>
              <a:rPr lang="tr-TR" dirty="0"/>
              <a:t> bir fotoğraf düzenleme programıdır. Sadece birkaç tıklamayla dijital fotoğraflar üzerindeki çeşitli kusurlar düzeltilebilir. Program sayesinde fotoğraf üzerinde düzenleme, rötuş, makyaj gibi çeşitli değişiklikler yapılabilir. </a:t>
            </a:r>
          </a:p>
          <a:p>
            <a:r>
              <a:rPr lang="tr-TR" dirty="0"/>
              <a:t>Program Türkçe dâhil çeşitli dilleri desteklemektedir. Programın dijital resimler üzerinde ayar yapmak için kullandığı fırça gibi araçlar yanında resmi bulanıklaştırma, kırmızı göz hatasını giderme, parlaklık, kontrast (karşıtlık), kir temizleme gibi çeşitli değişiklikler </a:t>
            </a:r>
            <a:r>
              <a:rPr lang="tr-TR" dirty="0" smtClean="0"/>
              <a:t>yapılabilir.</a:t>
            </a:r>
          </a:p>
          <a:p>
            <a:r>
              <a:rPr lang="tr-TR" dirty="0"/>
              <a:t>Program JPEG, BMP, GIF, MNG, PSD, RAS, TGA gibi çok sayıda dosya biçimini tanır. Kayıt olarak ise JPEG, BMP, TIFF gibi çeşitli dosya türlerine kaydedebilir. </a:t>
            </a:r>
          </a:p>
        </p:txBody>
      </p:sp>
    </p:spTree>
    <p:extLst>
      <p:ext uri="{BB962C8B-B14F-4D97-AF65-F5344CB8AC3E}">
        <p14:creationId xmlns:p14="http://schemas.microsoft.com/office/powerpoint/2010/main" val="2092893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dirty="0"/>
              <a:t/>
            </a:r>
            <a:br>
              <a:rPr lang="tr-TR" dirty="0"/>
            </a:br>
            <a:r>
              <a:rPr lang="tr-TR" b="1" dirty="0" err="1"/>
              <a:t>Adobe</a:t>
            </a:r>
            <a:r>
              <a:rPr lang="tr-TR" b="1" dirty="0"/>
              <a:t> </a:t>
            </a:r>
            <a:r>
              <a:rPr lang="tr-TR" b="1" dirty="0" err="1"/>
              <a:t>PhotoShop</a:t>
            </a:r>
            <a:r>
              <a:rPr lang="tr-TR" b="1" dirty="0"/>
              <a:t> </a:t>
            </a:r>
            <a:r>
              <a:rPr lang="tr-TR" b="1" dirty="0" smtClean="0"/>
              <a:t> </a:t>
            </a:r>
            <a:endParaRPr lang="tr-TR" dirty="0"/>
          </a:p>
        </p:txBody>
      </p:sp>
      <p:sp>
        <p:nvSpPr>
          <p:cNvPr id="3" name="İçerik Yer Tutucusu 2"/>
          <p:cNvSpPr>
            <a:spLocks noGrp="1"/>
          </p:cNvSpPr>
          <p:nvPr>
            <p:ph idx="1"/>
          </p:nvPr>
        </p:nvSpPr>
        <p:spPr>
          <a:xfrm>
            <a:off x="1097280" y="1845732"/>
            <a:ext cx="10281920" cy="4540554"/>
          </a:xfrm>
        </p:spPr>
        <p:txBody>
          <a:bodyPr>
            <a:normAutofit fontScale="92500" lnSpcReduction="20000"/>
          </a:bodyPr>
          <a:lstStyle/>
          <a:p>
            <a:r>
              <a:rPr lang="tr-TR" dirty="0" err="1"/>
              <a:t>Photoshop</a:t>
            </a:r>
            <a:r>
              <a:rPr lang="tr-TR" dirty="0"/>
              <a:t> oldukça fazla gelişmiş yetenekleri olan bir resim işleme ve düzenleme programıdır. İlk olarak 1987 yılında o zamanlar Michigan Üniversitesi doktora öğrencisi olan </a:t>
            </a:r>
            <a:r>
              <a:rPr lang="tr-TR" b="1" dirty="0"/>
              <a:t>Thomas </a:t>
            </a:r>
            <a:r>
              <a:rPr lang="tr-TR" b="1" dirty="0" err="1"/>
              <a:t>Knoll</a:t>
            </a:r>
            <a:r>
              <a:rPr lang="tr-TR" b="1" dirty="0"/>
              <a:t> </a:t>
            </a:r>
            <a:r>
              <a:rPr lang="tr-TR" dirty="0"/>
              <a:t>tarafından geliştirilmeye başlandı. Thomas aslında bu programı sadece bir okul ödevi olarak hazırladı. Ancak programın yeteneklerini görenler onu bu konuda yönlendirerek kurumsal şirketlerle görüşmesi gerektiğini vurguladılar. </a:t>
            </a:r>
            <a:endParaRPr lang="tr-TR" dirty="0" smtClean="0"/>
          </a:p>
          <a:p>
            <a:r>
              <a:rPr lang="tr-TR" dirty="0"/>
              <a:t>Programın ilk sürümü DISPLAY’ </a:t>
            </a:r>
            <a:r>
              <a:rPr lang="tr-TR" dirty="0" err="1"/>
              <a:t>dir</a:t>
            </a:r>
            <a:r>
              <a:rPr lang="tr-TR" dirty="0"/>
              <a:t>. Yazılım </a:t>
            </a:r>
            <a:r>
              <a:rPr lang="tr-TR" b="1" dirty="0"/>
              <a:t>Macintosh Plus </a:t>
            </a:r>
            <a:r>
              <a:rPr lang="tr-TR" dirty="0"/>
              <a:t>üzerinde </a:t>
            </a:r>
            <a:r>
              <a:rPr lang="tr-TR" b="1" dirty="0"/>
              <a:t>monokrom </a:t>
            </a:r>
            <a:r>
              <a:rPr lang="tr-TR" dirty="0"/>
              <a:t>ekranda </a:t>
            </a:r>
            <a:r>
              <a:rPr lang="tr-TR" b="1" dirty="0"/>
              <a:t>siyah-beyaz </a:t>
            </a:r>
            <a:r>
              <a:rPr lang="tr-TR" dirty="0"/>
              <a:t>resimleri düzenlemeye yarıyordu. Eylül 1988’de </a:t>
            </a:r>
            <a:r>
              <a:rPr lang="tr-TR" b="1" dirty="0" err="1"/>
              <a:t>Adobe</a:t>
            </a:r>
            <a:r>
              <a:rPr lang="tr-TR" b="1" dirty="0"/>
              <a:t> </a:t>
            </a:r>
            <a:r>
              <a:rPr lang="tr-TR" dirty="0"/>
              <a:t>yazılımın lisansını satın aldı. </a:t>
            </a:r>
            <a:endParaRPr lang="tr-TR" dirty="0" smtClean="0"/>
          </a:p>
          <a:p>
            <a:r>
              <a:rPr lang="tr-TR" dirty="0" err="1"/>
              <a:t>Photoshop</a:t>
            </a:r>
            <a:r>
              <a:rPr lang="tr-TR" dirty="0"/>
              <a:t> </a:t>
            </a:r>
            <a:r>
              <a:rPr lang="tr-TR" dirty="0" smtClean="0"/>
              <a:t>piksel </a:t>
            </a:r>
            <a:r>
              <a:rPr lang="tr-TR" dirty="0"/>
              <a:t>tabanlı bir resim işleme düzenleme programıdır, </a:t>
            </a:r>
            <a:r>
              <a:rPr lang="tr-TR" dirty="0" smtClean="0"/>
              <a:t>bu uygulamayla çalışmanızın </a:t>
            </a:r>
            <a:r>
              <a:rPr lang="tr-TR" dirty="0"/>
              <a:t>boyutunu küçültme, parlaklığını arttırma, istenmeyen bir cismi resmin içerisinden kaldırma, kontrastını arttırma, bulanıklığını giderme, resme </a:t>
            </a:r>
            <a:r>
              <a:rPr lang="tr-TR" dirty="0" err="1"/>
              <a:t>persfektif</a:t>
            </a:r>
            <a:r>
              <a:rPr lang="tr-TR" dirty="0"/>
              <a:t> kazandırma gibi daha birçok uygulama </a:t>
            </a:r>
            <a:r>
              <a:rPr lang="tr-TR" dirty="0" smtClean="0"/>
              <a:t>yapılabilmektedir. </a:t>
            </a:r>
          </a:p>
          <a:p>
            <a:r>
              <a:rPr lang="tr-TR" dirty="0"/>
              <a:t>Peki piksel tabanlı nedir? Piksel kelime anlamı olarak “</a:t>
            </a:r>
            <a:r>
              <a:rPr lang="tr-TR" dirty="0" err="1"/>
              <a:t>picture</a:t>
            </a:r>
            <a:r>
              <a:rPr lang="tr-TR" dirty="0"/>
              <a:t> element” kelimelerinin kısaltılmasından oluşmuştur. Yani resmin bir parçası anlamına gelir. Ancak teknik olarak piksel aslında renk bilgilerinin tutulduğu bölümlerdir. </a:t>
            </a:r>
            <a:r>
              <a:rPr lang="tr-TR" b="1" dirty="0"/>
              <a:t>RGB </a:t>
            </a:r>
            <a:r>
              <a:rPr lang="tr-TR" b="1" dirty="0" err="1"/>
              <a:t>modunda</a:t>
            </a:r>
            <a:r>
              <a:rPr lang="tr-TR" b="1" dirty="0"/>
              <a:t> </a:t>
            </a:r>
            <a:r>
              <a:rPr lang="tr-TR" dirty="0"/>
              <a:t>renkler Kırmızı Yeşil ve Mavi renklerin karışımıyla, </a:t>
            </a:r>
            <a:r>
              <a:rPr lang="tr-TR" b="1" dirty="0"/>
              <a:t>CMYK </a:t>
            </a:r>
            <a:r>
              <a:rPr lang="tr-TR" b="1" dirty="0" err="1"/>
              <a:t>modunda</a:t>
            </a:r>
            <a:r>
              <a:rPr lang="tr-TR" b="1" dirty="0"/>
              <a:t> </a:t>
            </a:r>
            <a:r>
              <a:rPr lang="tr-TR" dirty="0"/>
              <a:t>ise Cam Göbeği Mavisi, </a:t>
            </a:r>
            <a:r>
              <a:rPr lang="tr-TR" dirty="0" err="1"/>
              <a:t>Magenta</a:t>
            </a:r>
            <a:r>
              <a:rPr lang="tr-TR" dirty="0"/>
              <a:t> Pembe, Sarı ve Siyah renklerin karışımıyla meydana gelir. Bu anlamda piksel bu anlamda RGB </a:t>
            </a:r>
            <a:r>
              <a:rPr lang="tr-TR" dirty="0" err="1"/>
              <a:t>modu</a:t>
            </a:r>
            <a:r>
              <a:rPr lang="tr-TR" dirty="0"/>
              <a:t> için bu 3 rengin hangi oranda karışacağının bilgisinin tutulduğu alana verilen isimdir. İşte renk bilgileri bir araya gelerek dijital resimleri oluşturur. Resimler bu mantıkla piksellerin birleşiminden oluşan renk bilgileridir. </a:t>
            </a:r>
          </a:p>
        </p:txBody>
      </p:sp>
    </p:spTree>
    <p:extLst>
      <p:ext uri="{BB962C8B-B14F-4D97-AF65-F5344CB8AC3E}">
        <p14:creationId xmlns:p14="http://schemas.microsoft.com/office/powerpoint/2010/main" val="11985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b="1" dirty="0" err="1"/>
              <a:t>Adobe</a:t>
            </a:r>
            <a:r>
              <a:rPr lang="tr-TR" b="1" dirty="0"/>
              <a:t> </a:t>
            </a:r>
            <a:r>
              <a:rPr lang="tr-TR" b="1" dirty="0" err="1" smtClean="0"/>
              <a:t>PhotoShop</a:t>
            </a:r>
            <a:r>
              <a:rPr lang="tr-TR" b="1" dirty="0" smtClean="0"/>
              <a:t> Neler </a:t>
            </a:r>
            <a:r>
              <a:rPr lang="tr-TR" b="1" dirty="0"/>
              <a:t>Yapılabilir? </a:t>
            </a:r>
            <a:endParaRPr lang="tr-TR" dirty="0"/>
          </a:p>
        </p:txBody>
      </p:sp>
      <p:sp>
        <p:nvSpPr>
          <p:cNvPr id="4" name="İçerik Yer Tutucusu 3"/>
          <p:cNvSpPr>
            <a:spLocks noGrp="1"/>
          </p:cNvSpPr>
          <p:nvPr>
            <p:ph idx="1"/>
          </p:nvPr>
        </p:nvSpPr>
        <p:spPr/>
        <p:txBody>
          <a:bodyPr/>
          <a:lstStyle/>
          <a:p>
            <a:pPr marL="261938" indent="-261938">
              <a:buSzPct val="125000"/>
              <a:buFont typeface="Wingdings" panose="05000000000000000000" pitchFamily="2" charset="2"/>
              <a:buChar char="§"/>
            </a:pPr>
            <a:r>
              <a:rPr lang="tr-TR" dirty="0"/>
              <a:t>Renklerle ve Efektlerle çalışma </a:t>
            </a:r>
          </a:p>
          <a:p>
            <a:pPr marL="261938" indent="-261938">
              <a:buSzPct val="125000"/>
              <a:buFont typeface="Wingdings" panose="05000000000000000000" pitchFamily="2" charset="2"/>
              <a:buChar char="§"/>
            </a:pPr>
            <a:r>
              <a:rPr lang="tr-TR" dirty="0"/>
              <a:t>Fotomontaj </a:t>
            </a:r>
          </a:p>
          <a:p>
            <a:pPr marL="261938" indent="-261938">
              <a:buSzPct val="125000"/>
              <a:buFont typeface="Wingdings" panose="05000000000000000000" pitchFamily="2" charset="2"/>
              <a:buChar char="§"/>
            </a:pPr>
            <a:r>
              <a:rPr lang="tr-TR" dirty="0" smtClean="0"/>
              <a:t>Rötuş </a:t>
            </a:r>
            <a:endParaRPr lang="tr-TR" dirty="0"/>
          </a:p>
          <a:p>
            <a:pPr marL="261938" indent="-261938">
              <a:buSzPct val="125000"/>
              <a:buFont typeface="Wingdings" panose="05000000000000000000" pitchFamily="2" charset="2"/>
              <a:buChar char="§"/>
            </a:pPr>
            <a:r>
              <a:rPr lang="tr-TR" dirty="0"/>
              <a:t>Onarma </a:t>
            </a:r>
          </a:p>
          <a:p>
            <a:pPr marL="261938" indent="-261938">
              <a:buSzPct val="125000"/>
              <a:buFont typeface="Wingdings" panose="05000000000000000000" pitchFamily="2" charset="2"/>
              <a:buChar char="§"/>
            </a:pPr>
            <a:r>
              <a:rPr lang="tr-TR" dirty="0"/>
              <a:t>Kolaj </a:t>
            </a:r>
          </a:p>
          <a:p>
            <a:pPr marL="261938" indent="-261938">
              <a:buSzPct val="125000"/>
              <a:buFont typeface="Wingdings" panose="05000000000000000000" pitchFamily="2" charset="2"/>
              <a:buChar char="§"/>
            </a:pPr>
            <a:r>
              <a:rPr lang="tr-TR" dirty="0"/>
              <a:t> </a:t>
            </a:r>
            <a:r>
              <a:rPr lang="tr-TR" dirty="0" smtClean="0"/>
              <a:t>Fotoğraf </a:t>
            </a:r>
            <a:r>
              <a:rPr lang="tr-TR" dirty="0"/>
              <a:t>birleştirme </a:t>
            </a:r>
          </a:p>
          <a:p>
            <a:pPr marL="261938" indent="-261938">
              <a:buSzPct val="125000"/>
              <a:buFont typeface="Wingdings" panose="05000000000000000000" pitchFamily="2" charset="2"/>
              <a:buChar char="§"/>
            </a:pPr>
            <a:r>
              <a:rPr lang="tr-TR" dirty="0"/>
              <a:t>HDR ve </a:t>
            </a:r>
            <a:r>
              <a:rPr lang="tr-TR" dirty="0" smtClean="0"/>
              <a:t>Panoramik </a:t>
            </a:r>
            <a:r>
              <a:rPr lang="tr-TR" dirty="0"/>
              <a:t>Resimler oluşturma (CS6) </a:t>
            </a:r>
          </a:p>
          <a:p>
            <a:r>
              <a:rPr lang="tr-TR" dirty="0" smtClean="0"/>
              <a:t>(</a:t>
            </a:r>
            <a:r>
              <a:rPr lang="tr-TR" dirty="0"/>
              <a:t> </a:t>
            </a:r>
            <a:r>
              <a:rPr lang="tr-TR" b="1" dirty="0"/>
              <a:t>HDR</a:t>
            </a:r>
            <a:r>
              <a:rPr lang="tr-TR" dirty="0"/>
              <a:t> aslında “ High </a:t>
            </a:r>
            <a:r>
              <a:rPr lang="tr-TR" dirty="0" err="1" smtClean="0"/>
              <a:t>Dynamic</a:t>
            </a:r>
            <a:r>
              <a:rPr lang="tr-TR" dirty="0" smtClean="0"/>
              <a:t> </a:t>
            </a:r>
            <a:r>
              <a:rPr lang="tr-TR" dirty="0" err="1"/>
              <a:t>Range</a:t>
            </a:r>
            <a:r>
              <a:rPr lang="tr-TR" dirty="0"/>
              <a:t> ” açılımı ile nitelendirilen, tek bir fotoğraf çekmek yerine en az üç fotoğraf kullanılarak ve aydınlık noktaları yeniden değerlendirebilen bir özelliktir</a:t>
            </a:r>
            <a:r>
              <a:rPr lang="tr-TR" dirty="0" smtClean="0"/>
              <a:t>)</a:t>
            </a:r>
            <a:endParaRPr lang="tr-TR" dirty="0"/>
          </a:p>
        </p:txBody>
      </p:sp>
    </p:spTree>
    <p:extLst>
      <p:ext uri="{BB962C8B-B14F-4D97-AF65-F5344CB8AC3E}">
        <p14:creationId xmlns:p14="http://schemas.microsoft.com/office/powerpoint/2010/main" val="3827738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b="1" dirty="0" err="1"/>
              <a:t>Adobe</a:t>
            </a:r>
            <a:r>
              <a:rPr lang="tr-TR" b="1" dirty="0"/>
              <a:t> </a:t>
            </a:r>
            <a:r>
              <a:rPr lang="tr-TR" b="1" dirty="0" err="1" smtClean="0"/>
              <a:t>PhotoShop</a:t>
            </a:r>
            <a:r>
              <a:rPr lang="tr-TR" b="1" dirty="0" smtClean="0"/>
              <a:t> Neler </a:t>
            </a:r>
            <a:r>
              <a:rPr lang="tr-TR" b="1" dirty="0"/>
              <a:t>Yapılabilir? </a:t>
            </a:r>
            <a:endParaRPr lang="tr-TR" dirty="0"/>
          </a:p>
        </p:txBody>
      </p:sp>
      <p:sp>
        <p:nvSpPr>
          <p:cNvPr id="4" name="İçerik Yer Tutucusu 3"/>
          <p:cNvSpPr>
            <a:spLocks noGrp="1"/>
          </p:cNvSpPr>
          <p:nvPr>
            <p:ph idx="1"/>
          </p:nvPr>
        </p:nvSpPr>
        <p:spPr/>
        <p:txBody>
          <a:bodyPr/>
          <a:lstStyle/>
          <a:p>
            <a:r>
              <a:rPr lang="tr-TR" dirty="0"/>
              <a:t>Son sürümlerde eklenenlerle birlikte </a:t>
            </a:r>
            <a:r>
              <a:rPr lang="tr-TR" dirty="0" err="1"/>
              <a:t>Photoshop</a:t>
            </a:r>
            <a:r>
              <a:rPr lang="tr-TR" dirty="0"/>
              <a:t> kullanarak etkili, görsel anlamda kaliteli Web Siteleri tasarlayabilir, 3D animasyonlar oluşturabilir, RAW (Resmin </a:t>
            </a:r>
            <a:r>
              <a:rPr lang="tr-TR" dirty="0" smtClean="0"/>
              <a:t>Dijital </a:t>
            </a:r>
            <a:r>
              <a:rPr lang="tr-TR" dirty="0"/>
              <a:t>Negatifi) formatlı resimleri </a:t>
            </a:r>
            <a:r>
              <a:rPr lang="tr-TR" dirty="0" err="1" smtClean="0"/>
              <a:t>Photoshopta</a:t>
            </a:r>
            <a:r>
              <a:rPr lang="tr-TR" dirty="0" smtClean="0"/>
              <a:t> </a:t>
            </a:r>
            <a:r>
              <a:rPr lang="tr-TR" dirty="0"/>
              <a:t>işleyerek kullanabilirsiniz. (CS5 ile birlikte gelen </a:t>
            </a:r>
            <a:r>
              <a:rPr lang="tr-TR" dirty="0" err="1"/>
              <a:t>Camera</a:t>
            </a:r>
            <a:r>
              <a:rPr lang="tr-TR" dirty="0"/>
              <a:t> RAW 6.0 yazılımı birçok </a:t>
            </a:r>
            <a:r>
              <a:rPr lang="tr-TR" dirty="0" err="1"/>
              <a:t>fotograf</a:t>
            </a:r>
            <a:r>
              <a:rPr lang="tr-TR" dirty="0"/>
              <a:t> makinesini desteklemektedir.) </a:t>
            </a:r>
          </a:p>
          <a:p>
            <a:r>
              <a:rPr lang="tr-TR" dirty="0" err="1"/>
              <a:t>Photoshop</a:t>
            </a:r>
            <a:r>
              <a:rPr lang="tr-TR" dirty="0"/>
              <a:t> CS2 sürümünden itibaren, “Smart Object” yani Akıllı Nesne adında geliştirilmiş, </a:t>
            </a:r>
            <a:r>
              <a:rPr lang="tr-TR" dirty="0" err="1"/>
              <a:t>vektörel</a:t>
            </a:r>
            <a:r>
              <a:rPr lang="tr-TR" dirty="0"/>
              <a:t> verilerin kalitesi bozulmadan </a:t>
            </a:r>
            <a:r>
              <a:rPr lang="tr-TR" dirty="0" err="1"/>
              <a:t>Photoshop</a:t>
            </a:r>
            <a:r>
              <a:rPr lang="tr-TR" dirty="0"/>
              <a:t> ortamına aktarılmasını sağlayan bir sistem ile kullanıcılara büyük bir kolaylık sağlanmıştır. </a:t>
            </a:r>
          </a:p>
          <a:p>
            <a:r>
              <a:rPr lang="tr-TR" dirty="0" err="1"/>
              <a:t>Adobe</a:t>
            </a:r>
            <a:r>
              <a:rPr lang="tr-TR" dirty="0"/>
              <a:t> </a:t>
            </a:r>
            <a:r>
              <a:rPr lang="tr-TR" dirty="0" err="1"/>
              <a:t>Photoshop</a:t>
            </a:r>
            <a:r>
              <a:rPr lang="tr-TR" dirty="0"/>
              <a:t>, fotoğraf stüdyoları, reklam ajansları, web tasarım stüdyoları ve film sektörü gibi pek çok sektörde mesleki amaçlarla kullanılmaktadır. Kısacası dijital dünyanın vazgeçilmezi olmayı başarmış ve o anlamda liderliğini sürdüren hatta her yeni sürümündeki yenilikleri sayesinde bu liderliğini daha da kanıtlayan yapısıyla kullanıcılarının gönlüne taht kurmuştur. </a:t>
            </a:r>
          </a:p>
        </p:txBody>
      </p:sp>
    </p:spTree>
    <p:extLst>
      <p:ext uri="{BB962C8B-B14F-4D97-AF65-F5344CB8AC3E}">
        <p14:creationId xmlns:p14="http://schemas.microsoft.com/office/powerpoint/2010/main" val="3557203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79" y="286603"/>
            <a:ext cx="10528663" cy="1450757"/>
          </a:xfrm>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b="1" dirty="0" err="1"/>
              <a:t>Photoshop</a:t>
            </a:r>
            <a:r>
              <a:rPr lang="tr-TR" b="1" dirty="0"/>
              <a:t> </a:t>
            </a:r>
            <a:r>
              <a:rPr lang="tr-TR" b="1" dirty="0" smtClean="0"/>
              <a:t>Kurulumunda Dikkat Edilmesi Gereken </a:t>
            </a:r>
            <a:r>
              <a:rPr lang="tr-TR" b="1" dirty="0"/>
              <a:t>Noktalar</a:t>
            </a:r>
            <a:endParaRPr lang="tr-TR" dirty="0"/>
          </a:p>
        </p:txBody>
      </p:sp>
      <p:sp>
        <p:nvSpPr>
          <p:cNvPr id="4" name="İçerik Yer Tutucusu 3"/>
          <p:cNvSpPr>
            <a:spLocks noGrp="1"/>
          </p:cNvSpPr>
          <p:nvPr>
            <p:ph idx="1"/>
          </p:nvPr>
        </p:nvSpPr>
        <p:spPr/>
        <p:txBody>
          <a:bodyPr>
            <a:normAutofit/>
          </a:bodyPr>
          <a:lstStyle/>
          <a:p>
            <a:r>
              <a:rPr lang="tr-TR" dirty="0"/>
              <a:t>Programı kurmadan önce İngilizce ise program sözleşmesini okuyup “I </a:t>
            </a:r>
            <a:r>
              <a:rPr lang="tr-TR" dirty="0" err="1"/>
              <a:t>Accept</a:t>
            </a:r>
            <a:r>
              <a:rPr lang="tr-TR" dirty="0"/>
              <a:t>” </a:t>
            </a:r>
            <a:r>
              <a:rPr lang="tr-TR" dirty="0" smtClean="0"/>
              <a:t>seçeneğini</a:t>
            </a:r>
            <a:r>
              <a:rPr lang="tr-TR" dirty="0"/>
              <a:t>, Türkçe ise “Kabul Ediyorum” seçeneğini onaylayıp sözleşmeyi okuduğunuzu </a:t>
            </a:r>
            <a:r>
              <a:rPr lang="tr-TR" dirty="0" smtClean="0"/>
              <a:t>teyit </a:t>
            </a:r>
            <a:r>
              <a:rPr lang="tr-TR" dirty="0"/>
              <a:t>edersiniz. Sonrasında NEXT (ileri) butonuna bastığınızda bir sonraki kuruluma geçer. </a:t>
            </a:r>
            <a:r>
              <a:rPr lang="tr-TR" dirty="0" smtClean="0"/>
              <a:t> Kurulumda </a:t>
            </a:r>
            <a:r>
              <a:rPr lang="tr-TR" dirty="0"/>
              <a:t>yönergeye göre hareket ederek yükleme işlemine devam edilir. Kurulumda </a:t>
            </a:r>
            <a:r>
              <a:rPr lang="tr-TR" dirty="0" smtClean="0"/>
              <a:t> programın </a:t>
            </a:r>
            <a:r>
              <a:rPr lang="tr-TR" dirty="0"/>
              <a:t>“programlar” klasörüne yüklendiğine dikkat edilmelidir. Kurulum sırasında </a:t>
            </a:r>
            <a:r>
              <a:rPr lang="tr-TR" dirty="0" smtClean="0"/>
              <a:t> “</a:t>
            </a:r>
            <a:r>
              <a:rPr lang="tr-TR" dirty="0" err="1"/>
              <a:t>Custom</a:t>
            </a:r>
            <a:r>
              <a:rPr lang="tr-TR" dirty="0"/>
              <a:t>” ve “</a:t>
            </a:r>
            <a:r>
              <a:rPr lang="tr-TR" dirty="0" err="1"/>
              <a:t>Default</a:t>
            </a:r>
            <a:r>
              <a:rPr lang="tr-TR" dirty="0"/>
              <a:t>” seçeneklerinden özel bir yükleme yapmayacaksanız “</a:t>
            </a:r>
            <a:r>
              <a:rPr lang="tr-TR" dirty="0" err="1"/>
              <a:t>Default</a:t>
            </a:r>
            <a:r>
              <a:rPr lang="tr-TR" dirty="0"/>
              <a:t>” </a:t>
            </a:r>
            <a:r>
              <a:rPr lang="tr-TR" dirty="0" smtClean="0"/>
              <a:t>(</a:t>
            </a:r>
            <a:r>
              <a:rPr lang="tr-TR" dirty="0"/>
              <a:t>varsayılanı) tercih etmelisiniz. Yüklenecek program eklerini kendinize göre seçmek </a:t>
            </a:r>
            <a:r>
              <a:rPr lang="tr-TR" dirty="0" smtClean="0"/>
              <a:t>istiyorsanız </a:t>
            </a:r>
            <a:r>
              <a:rPr lang="tr-TR" dirty="0"/>
              <a:t>“</a:t>
            </a:r>
            <a:r>
              <a:rPr lang="tr-TR" dirty="0" err="1"/>
              <a:t>Custom</a:t>
            </a:r>
            <a:r>
              <a:rPr lang="tr-TR" dirty="0"/>
              <a:t>” (özel) seçeneğini seçerek yükleme işlemine devam edebilirsiniz. </a:t>
            </a:r>
            <a:endParaRPr lang="tr-TR" dirty="0" smtClean="0"/>
          </a:p>
          <a:p>
            <a:r>
              <a:rPr lang="tr-TR" dirty="0" smtClean="0"/>
              <a:t>Bazı </a:t>
            </a:r>
            <a:r>
              <a:rPr lang="tr-TR" dirty="0"/>
              <a:t>programlar yükleme tamamlandıktan sonra sistemin kapatılıp yeniden </a:t>
            </a:r>
            <a:r>
              <a:rPr lang="tr-TR" dirty="0" smtClean="0"/>
              <a:t>başlatılmasını </a:t>
            </a:r>
            <a:r>
              <a:rPr lang="tr-TR" dirty="0"/>
              <a:t>(</a:t>
            </a:r>
            <a:r>
              <a:rPr lang="tr-TR" dirty="0" err="1"/>
              <a:t>restart</a:t>
            </a:r>
            <a:r>
              <a:rPr lang="tr-TR" dirty="0"/>
              <a:t>) ister. Programın tüm özelliklerinin aktif olabilmesi için bilgisayarı </a:t>
            </a:r>
            <a:r>
              <a:rPr lang="tr-TR" dirty="0" smtClean="0"/>
              <a:t>yeniden </a:t>
            </a:r>
            <a:r>
              <a:rPr lang="tr-TR" dirty="0"/>
              <a:t>başlatmak gerekir. </a:t>
            </a:r>
          </a:p>
        </p:txBody>
      </p:sp>
    </p:spTree>
    <p:extLst>
      <p:ext uri="{BB962C8B-B14F-4D97-AF65-F5344CB8AC3E}">
        <p14:creationId xmlns:p14="http://schemas.microsoft.com/office/powerpoint/2010/main" val="3439019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79" y="286603"/>
            <a:ext cx="10528663" cy="1450757"/>
          </a:xfrm>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b="1" dirty="0" err="1"/>
              <a:t>Photoshop</a:t>
            </a:r>
            <a:r>
              <a:rPr lang="tr-TR" b="1" dirty="0"/>
              <a:t> </a:t>
            </a:r>
            <a:r>
              <a:rPr lang="tr-TR" b="1" dirty="0" smtClean="0"/>
              <a:t>Kurulumu</a:t>
            </a:r>
            <a:endParaRPr lang="tr-TR" dirty="0"/>
          </a:p>
        </p:txBody>
      </p:sp>
      <p:pic>
        <p:nvPicPr>
          <p:cNvPr id="3" name="Resim 2"/>
          <p:cNvPicPr>
            <a:picLocks noChangeAspect="1"/>
          </p:cNvPicPr>
          <p:nvPr/>
        </p:nvPicPr>
        <p:blipFill>
          <a:blip r:embed="rId2"/>
          <a:stretch>
            <a:fillRect/>
          </a:stretch>
        </p:blipFill>
        <p:spPr>
          <a:xfrm>
            <a:off x="1209903" y="1870862"/>
            <a:ext cx="7251926" cy="4171263"/>
          </a:xfrm>
          <a:prstGeom prst="rect">
            <a:avLst/>
          </a:prstGeom>
          <a:ln w="9525">
            <a:solidFill>
              <a:schemeClr val="tx1"/>
            </a:solidFill>
          </a:ln>
        </p:spPr>
      </p:pic>
      <p:sp>
        <p:nvSpPr>
          <p:cNvPr id="5" name="Metin kutusu 4"/>
          <p:cNvSpPr txBox="1"/>
          <p:nvPr/>
        </p:nvSpPr>
        <p:spPr>
          <a:xfrm>
            <a:off x="8592458" y="3956493"/>
            <a:ext cx="2467428" cy="923330"/>
          </a:xfrm>
          <a:prstGeom prst="rect">
            <a:avLst/>
          </a:prstGeom>
          <a:noFill/>
        </p:spPr>
        <p:txBody>
          <a:bodyPr wrap="square" rtlCol="0">
            <a:spAutoFit/>
          </a:bodyPr>
          <a:lstStyle/>
          <a:p>
            <a:r>
              <a:rPr lang="tr-TR" b="1" dirty="0"/>
              <a:t>Programı çalıştırmak için </a:t>
            </a:r>
            <a:r>
              <a:rPr lang="tr-TR" b="1" dirty="0" smtClean="0"/>
              <a:t>Set-up.exe dosyasına çift tıklanır </a:t>
            </a:r>
            <a:endParaRPr lang="tr-TR" dirty="0"/>
          </a:p>
        </p:txBody>
      </p:sp>
    </p:spTree>
    <p:extLst>
      <p:ext uri="{BB962C8B-B14F-4D97-AF65-F5344CB8AC3E}">
        <p14:creationId xmlns:p14="http://schemas.microsoft.com/office/powerpoint/2010/main" val="1661319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79" y="286603"/>
            <a:ext cx="10528663" cy="1450757"/>
          </a:xfrm>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b="1" dirty="0" err="1"/>
              <a:t>Photoshop</a:t>
            </a:r>
            <a:r>
              <a:rPr lang="tr-TR" b="1" dirty="0"/>
              <a:t> </a:t>
            </a:r>
            <a:r>
              <a:rPr lang="tr-TR" b="1" dirty="0" smtClean="0"/>
              <a:t>Kurulumu</a:t>
            </a:r>
            <a:endParaRPr lang="tr-TR" dirty="0"/>
          </a:p>
        </p:txBody>
      </p:sp>
      <p:sp>
        <p:nvSpPr>
          <p:cNvPr id="5" name="Metin kutusu 4"/>
          <p:cNvSpPr txBox="1"/>
          <p:nvPr/>
        </p:nvSpPr>
        <p:spPr>
          <a:xfrm>
            <a:off x="8694059" y="3695236"/>
            <a:ext cx="2467428" cy="1200329"/>
          </a:xfrm>
          <a:prstGeom prst="rect">
            <a:avLst/>
          </a:prstGeom>
          <a:noFill/>
        </p:spPr>
        <p:txBody>
          <a:bodyPr wrap="square" rtlCol="0">
            <a:spAutoFit/>
          </a:bodyPr>
          <a:lstStyle/>
          <a:p>
            <a:r>
              <a:rPr lang="tr-TR" b="1" dirty="0" smtClean="0"/>
              <a:t>Yükleyici çalışmaya başlar ve kurulum için gerekli dosyaları hazırlar.</a:t>
            </a:r>
            <a:endParaRPr lang="tr-TR" dirty="0"/>
          </a:p>
        </p:txBody>
      </p:sp>
      <p:pic>
        <p:nvPicPr>
          <p:cNvPr id="4" name="Resim 3"/>
          <p:cNvPicPr>
            <a:picLocks noChangeAspect="1"/>
          </p:cNvPicPr>
          <p:nvPr/>
        </p:nvPicPr>
        <p:blipFill rotWithShape="1">
          <a:blip r:embed="rId2"/>
          <a:srcRect t="19414" r="18843" b="21121"/>
          <a:stretch/>
        </p:blipFill>
        <p:spPr>
          <a:xfrm>
            <a:off x="1097279" y="1982138"/>
            <a:ext cx="7449112" cy="3426196"/>
          </a:xfrm>
          <a:prstGeom prst="rect">
            <a:avLst/>
          </a:prstGeom>
          <a:ln w="9525">
            <a:solidFill>
              <a:schemeClr val="tx1"/>
            </a:solidFill>
          </a:ln>
        </p:spPr>
      </p:pic>
    </p:spTree>
    <p:extLst>
      <p:ext uri="{BB962C8B-B14F-4D97-AF65-F5344CB8AC3E}">
        <p14:creationId xmlns:p14="http://schemas.microsoft.com/office/powerpoint/2010/main" val="2861813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79" y="286603"/>
            <a:ext cx="10528663" cy="1450757"/>
          </a:xfrm>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b="1" dirty="0" err="1"/>
              <a:t>Photoshop</a:t>
            </a:r>
            <a:r>
              <a:rPr lang="tr-TR" b="1" dirty="0"/>
              <a:t> </a:t>
            </a:r>
            <a:r>
              <a:rPr lang="tr-TR" b="1" dirty="0" smtClean="0"/>
              <a:t>Kurulumu</a:t>
            </a:r>
            <a:endParaRPr lang="tr-TR" dirty="0"/>
          </a:p>
        </p:txBody>
      </p:sp>
      <p:sp>
        <p:nvSpPr>
          <p:cNvPr id="5" name="Metin kutusu 4"/>
          <p:cNvSpPr txBox="1"/>
          <p:nvPr/>
        </p:nvSpPr>
        <p:spPr>
          <a:xfrm>
            <a:off x="6361610" y="3576914"/>
            <a:ext cx="4122055" cy="1477328"/>
          </a:xfrm>
          <a:prstGeom prst="rect">
            <a:avLst/>
          </a:prstGeom>
          <a:noFill/>
        </p:spPr>
        <p:txBody>
          <a:bodyPr wrap="square" rtlCol="0">
            <a:spAutoFit/>
          </a:bodyPr>
          <a:lstStyle/>
          <a:p>
            <a:r>
              <a:rPr lang="tr-TR" b="1" dirty="0" smtClean="0"/>
              <a:t>Lisans anahtarınız bulunuyorsa </a:t>
            </a:r>
            <a:r>
              <a:rPr lang="tr-TR" b="1" dirty="0" err="1" smtClean="0"/>
              <a:t>Install</a:t>
            </a:r>
            <a:r>
              <a:rPr lang="tr-TR" b="1" dirty="0" smtClean="0"/>
              <a:t> seçeneğini yoksa </a:t>
            </a:r>
            <a:r>
              <a:rPr lang="tr-TR" b="1" dirty="0" err="1" smtClean="0"/>
              <a:t>Try</a:t>
            </a:r>
            <a:r>
              <a:rPr lang="tr-TR" b="1" dirty="0" smtClean="0"/>
              <a:t> seçeneğine basılarak 30 günlük deneme sürümü kurulumu başlatılır. Bu anlatım deneme sürümü kurulumu ekranları ile devam edecektir.</a:t>
            </a:r>
            <a:endParaRPr lang="tr-TR" dirty="0"/>
          </a:p>
        </p:txBody>
      </p:sp>
      <p:pic>
        <p:nvPicPr>
          <p:cNvPr id="3" name="Resim 2"/>
          <p:cNvPicPr>
            <a:picLocks noChangeAspect="1"/>
          </p:cNvPicPr>
          <p:nvPr/>
        </p:nvPicPr>
        <p:blipFill>
          <a:blip r:embed="rId2"/>
          <a:stretch>
            <a:fillRect/>
          </a:stretch>
        </p:blipFill>
        <p:spPr>
          <a:xfrm>
            <a:off x="1097278" y="1876140"/>
            <a:ext cx="4911635" cy="3992278"/>
          </a:xfrm>
          <a:prstGeom prst="rect">
            <a:avLst/>
          </a:prstGeom>
        </p:spPr>
      </p:pic>
    </p:spTree>
    <p:extLst>
      <p:ext uri="{BB962C8B-B14F-4D97-AF65-F5344CB8AC3E}">
        <p14:creationId xmlns:p14="http://schemas.microsoft.com/office/powerpoint/2010/main" val="897015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1.1 Temel </a:t>
            </a:r>
            <a:r>
              <a:rPr lang="tr-TR" dirty="0"/>
              <a:t>Kavramlar</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r>
              <a:rPr lang="tr-TR" b="1" dirty="0" smtClean="0"/>
              <a:t>1.1.1 Piksel </a:t>
            </a:r>
            <a:endParaRPr lang="tr-TR" dirty="0"/>
          </a:p>
          <a:p>
            <a:r>
              <a:rPr lang="tr-TR" dirty="0" smtClean="0"/>
              <a:t>Ekrana çok yakından bakıldığında görüntülerin küçük noktalardan oluştuğu görülür. Noktalar kare şeklindedir</a:t>
            </a:r>
            <a:r>
              <a:rPr lang="tr-TR" dirty="0"/>
              <a:t>. Çok yakından bakıldığı veya resim büyütüldüğü zaman bu noktalar fark edilebilir. Ekranda kontrol edilebilen en küçük noktalara piksel denir. Bir piksel kırmızı, </a:t>
            </a:r>
            <a:r>
              <a:rPr lang="tr-TR" dirty="0" smtClean="0"/>
              <a:t>yeşil </a:t>
            </a:r>
            <a:r>
              <a:rPr lang="tr-TR" dirty="0"/>
              <a:t>ve mavi renklerin karışımından </a:t>
            </a:r>
            <a:r>
              <a:rPr lang="tr-TR" dirty="0" smtClean="0"/>
              <a:t>oluşur</a:t>
            </a:r>
            <a:r>
              <a:rPr lang="tr-TR" dirty="0"/>
              <a:t> </a:t>
            </a:r>
            <a:r>
              <a:rPr lang="tr-TR" dirty="0" smtClean="0"/>
              <a:t>[1]</a:t>
            </a:r>
            <a:endParaRPr lang="tr-TR" dirty="0"/>
          </a:p>
          <a:p>
            <a:r>
              <a:rPr lang="tr-TR" dirty="0"/>
              <a:t>Bitmap (piksel tabanlı) resim </a:t>
            </a:r>
            <a:r>
              <a:rPr lang="tr-TR" dirty="0" smtClean="0"/>
              <a:t>programlarında </a:t>
            </a:r>
            <a:r>
              <a:rPr lang="tr-TR" dirty="0"/>
              <a:t>ölçü birimi olarak </a:t>
            </a:r>
            <a:r>
              <a:rPr lang="tr-TR" b="1" dirty="0"/>
              <a:t>piksel </a:t>
            </a:r>
            <a:r>
              <a:rPr lang="tr-TR" dirty="0" smtClean="0"/>
              <a:t>kullanılmaktadır. </a:t>
            </a:r>
            <a:endParaRPr lang="tr-TR" dirty="0"/>
          </a:p>
          <a:p>
            <a:r>
              <a:rPr lang="tr-TR" dirty="0"/>
              <a:t>Piksel yoğunluğu arttırılırsa görüntü netleşir. Ancak çok fazla arttırıldığında </a:t>
            </a:r>
            <a:r>
              <a:rPr lang="tr-TR" dirty="0" smtClean="0"/>
              <a:t>dosya boyutunun (kapasitesinin) artmasına neden olur. </a:t>
            </a:r>
          </a:p>
          <a:p>
            <a:r>
              <a:rPr lang="tr-TR" dirty="0" smtClean="0"/>
              <a:t> </a:t>
            </a:r>
            <a:r>
              <a:rPr lang="tr-TR" b="1" dirty="0"/>
              <a:t>1.1.2. Nokta ve Nokta Aralığı (</a:t>
            </a:r>
            <a:r>
              <a:rPr lang="tr-TR" b="1" dirty="0" err="1"/>
              <a:t>dot</a:t>
            </a:r>
            <a:r>
              <a:rPr lang="tr-TR" b="1" dirty="0"/>
              <a:t> ve </a:t>
            </a:r>
            <a:r>
              <a:rPr lang="tr-TR" b="1" dirty="0" err="1"/>
              <a:t>dot</a:t>
            </a:r>
            <a:r>
              <a:rPr lang="tr-TR" b="1" dirty="0"/>
              <a:t> </a:t>
            </a:r>
            <a:r>
              <a:rPr lang="tr-TR" b="1" dirty="0" err="1"/>
              <a:t>pitch</a:t>
            </a:r>
            <a:r>
              <a:rPr lang="tr-TR" b="1" dirty="0"/>
              <a:t>) </a:t>
            </a:r>
            <a:endParaRPr lang="tr-TR" dirty="0"/>
          </a:p>
          <a:p>
            <a:r>
              <a:rPr lang="tr-TR" dirty="0"/>
              <a:t>Pikseli oluşturan kırmızı, mavi veya yeşil renklerinden her birine nokta (</a:t>
            </a:r>
            <a:r>
              <a:rPr lang="tr-TR" dirty="0" err="1"/>
              <a:t>dot</a:t>
            </a:r>
            <a:r>
              <a:rPr lang="tr-TR" dirty="0"/>
              <a:t>) denir. Bir pikseldeki renklerin birbirine olan mesafesine nokta aralığı (</a:t>
            </a:r>
            <a:r>
              <a:rPr lang="tr-TR" dirty="0" err="1"/>
              <a:t>dot</a:t>
            </a:r>
            <a:r>
              <a:rPr lang="tr-TR" dirty="0"/>
              <a:t> </a:t>
            </a:r>
            <a:r>
              <a:rPr lang="tr-TR" dirty="0" err="1"/>
              <a:t>pitch</a:t>
            </a:r>
            <a:r>
              <a:rPr lang="tr-TR" dirty="0"/>
              <a:t>) </a:t>
            </a:r>
            <a:r>
              <a:rPr lang="tr-TR" dirty="0" smtClean="0"/>
              <a:t>denir</a:t>
            </a:r>
            <a:r>
              <a:rPr lang="tr-TR" dirty="0"/>
              <a:t> </a:t>
            </a:r>
            <a:r>
              <a:rPr lang="tr-TR" dirty="0" smtClean="0"/>
              <a:t>[1]</a:t>
            </a:r>
            <a:endParaRPr lang="tr-TR" dirty="0"/>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79" y="286603"/>
            <a:ext cx="10528663" cy="1450757"/>
          </a:xfrm>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b="1" dirty="0" err="1"/>
              <a:t>Photoshop</a:t>
            </a:r>
            <a:r>
              <a:rPr lang="tr-TR" b="1" dirty="0"/>
              <a:t> </a:t>
            </a:r>
            <a:r>
              <a:rPr lang="tr-TR" b="1" dirty="0" smtClean="0"/>
              <a:t>Kurulumu</a:t>
            </a:r>
            <a:endParaRPr lang="tr-TR" dirty="0"/>
          </a:p>
        </p:txBody>
      </p:sp>
      <p:sp>
        <p:nvSpPr>
          <p:cNvPr id="5" name="Metin kutusu 4"/>
          <p:cNvSpPr txBox="1"/>
          <p:nvPr/>
        </p:nvSpPr>
        <p:spPr>
          <a:xfrm>
            <a:off x="6361610" y="3576914"/>
            <a:ext cx="4122055" cy="1477328"/>
          </a:xfrm>
          <a:prstGeom prst="rect">
            <a:avLst/>
          </a:prstGeom>
          <a:noFill/>
        </p:spPr>
        <p:txBody>
          <a:bodyPr wrap="square" rtlCol="0">
            <a:spAutoFit/>
          </a:bodyPr>
          <a:lstStyle/>
          <a:p>
            <a:r>
              <a:rPr lang="tr-TR" b="1" dirty="0" smtClean="0"/>
              <a:t>Lisans sözleşmesi baştan sona okunarak kabul edilmediğinde kurulumdan çıkılabilir, kabul edildiğinde ise </a:t>
            </a:r>
            <a:r>
              <a:rPr lang="tr-TR" b="1" dirty="0" err="1" smtClean="0"/>
              <a:t>Accept</a:t>
            </a:r>
            <a:r>
              <a:rPr lang="tr-TR" b="1" dirty="0" smtClean="0"/>
              <a:t> butonu kullanılarak kuruluma devam edilir.</a:t>
            </a:r>
            <a:endParaRPr lang="tr-TR" dirty="0"/>
          </a:p>
        </p:txBody>
      </p:sp>
      <p:pic>
        <p:nvPicPr>
          <p:cNvPr id="4" name="Resim 3"/>
          <p:cNvPicPr>
            <a:picLocks noChangeAspect="1"/>
          </p:cNvPicPr>
          <p:nvPr/>
        </p:nvPicPr>
        <p:blipFill>
          <a:blip r:embed="rId2"/>
          <a:stretch>
            <a:fillRect/>
          </a:stretch>
        </p:blipFill>
        <p:spPr>
          <a:xfrm>
            <a:off x="1097279" y="1861457"/>
            <a:ext cx="5182905" cy="4263572"/>
          </a:xfrm>
          <a:prstGeom prst="rect">
            <a:avLst/>
          </a:prstGeom>
        </p:spPr>
      </p:pic>
    </p:spTree>
    <p:extLst>
      <p:ext uri="{BB962C8B-B14F-4D97-AF65-F5344CB8AC3E}">
        <p14:creationId xmlns:p14="http://schemas.microsoft.com/office/powerpoint/2010/main" val="974126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79" y="286603"/>
            <a:ext cx="10528663" cy="1450757"/>
          </a:xfrm>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b="1" dirty="0" err="1"/>
              <a:t>Photoshop</a:t>
            </a:r>
            <a:r>
              <a:rPr lang="tr-TR" b="1" dirty="0"/>
              <a:t> </a:t>
            </a:r>
            <a:r>
              <a:rPr lang="tr-TR" b="1" dirty="0" smtClean="0"/>
              <a:t>Kurulumu</a:t>
            </a:r>
            <a:endParaRPr lang="tr-TR" dirty="0"/>
          </a:p>
        </p:txBody>
      </p:sp>
      <p:sp>
        <p:nvSpPr>
          <p:cNvPr id="5" name="Metin kutusu 4"/>
          <p:cNvSpPr txBox="1"/>
          <p:nvPr/>
        </p:nvSpPr>
        <p:spPr>
          <a:xfrm>
            <a:off x="6361610" y="3373714"/>
            <a:ext cx="4122055" cy="2031325"/>
          </a:xfrm>
          <a:prstGeom prst="rect">
            <a:avLst/>
          </a:prstGeom>
          <a:noFill/>
        </p:spPr>
        <p:txBody>
          <a:bodyPr wrap="square" rtlCol="0">
            <a:spAutoFit/>
          </a:bodyPr>
          <a:lstStyle/>
          <a:p>
            <a:r>
              <a:rPr lang="tr-TR" b="1" dirty="0" err="1" smtClean="0"/>
              <a:t>Photoshop</a:t>
            </a:r>
            <a:r>
              <a:rPr lang="tr-TR" b="1" dirty="0" smtClean="0"/>
              <a:t> uygulamasının 64 bit sürümü de kurulmak isteniyorsa </a:t>
            </a:r>
            <a:r>
              <a:rPr lang="tr-TR" b="1" dirty="0" smtClean="0">
                <a:solidFill>
                  <a:srgbClr val="FF0000"/>
                </a:solidFill>
              </a:rPr>
              <a:t>(64 bit)</a:t>
            </a:r>
            <a:r>
              <a:rPr lang="tr-TR" b="1" dirty="0" smtClean="0"/>
              <a:t> yazılı seçenek işaretlenir. Bu ekranda 64 bit yazılı olmayan uygulama 32 bitlik sürümüdür. İstenirse her iki uygulama türü de işletim sisteminize bağlı olarak kurulup çalıştırılabilir.</a:t>
            </a:r>
            <a:endParaRPr lang="tr-TR" dirty="0"/>
          </a:p>
        </p:txBody>
      </p:sp>
      <p:pic>
        <p:nvPicPr>
          <p:cNvPr id="3" name="Resim 2"/>
          <p:cNvPicPr>
            <a:picLocks noChangeAspect="1"/>
          </p:cNvPicPr>
          <p:nvPr/>
        </p:nvPicPr>
        <p:blipFill>
          <a:blip r:embed="rId2"/>
          <a:stretch>
            <a:fillRect/>
          </a:stretch>
        </p:blipFill>
        <p:spPr>
          <a:xfrm>
            <a:off x="1097279" y="1895022"/>
            <a:ext cx="5162643" cy="4215492"/>
          </a:xfrm>
          <a:prstGeom prst="rect">
            <a:avLst/>
          </a:prstGeom>
        </p:spPr>
      </p:pic>
    </p:spTree>
    <p:extLst>
      <p:ext uri="{BB962C8B-B14F-4D97-AF65-F5344CB8AC3E}">
        <p14:creationId xmlns:p14="http://schemas.microsoft.com/office/powerpoint/2010/main" val="491052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79" y="286603"/>
            <a:ext cx="10528663" cy="1450757"/>
          </a:xfrm>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b="1" dirty="0" err="1"/>
              <a:t>Photoshop</a:t>
            </a:r>
            <a:r>
              <a:rPr lang="tr-TR" b="1" dirty="0"/>
              <a:t> </a:t>
            </a:r>
            <a:r>
              <a:rPr lang="tr-TR" b="1" dirty="0" smtClean="0"/>
              <a:t>Kurulumu</a:t>
            </a:r>
            <a:endParaRPr lang="tr-TR" dirty="0"/>
          </a:p>
        </p:txBody>
      </p:sp>
      <p:sp>
        <p:nvSpPr>
          <p:cNvPr id="5" name="Metin kutusu 4"/>
          <p:cNvSpPr txBox="1"/>
          <p:nvPr/>
        </p:nvSpPr>
        <p:spPr>
          <a:xfrm>
            <a:off x="6361610" y="3199543"/>
            <a:ext cx="4122055" cy="646331"/>
          </a:xfrm>
          <a:prstGeom prst="rect">
            <a:avLst/>
          </a:prstGeom>
          <a:noFill/>
        </p:spPr>
        <p:txBody>
          <a:bodyPr wrap="square" rtlCol="0">
            <a:spAutoFit/>
          </a:bodyPr>
          <a:lstStyle/>
          <a:p>
            <a:r>
              <a:rPr lang="tr-TR" b="1" dirty="0" smtClean="0"/>
              <a:t>Kurulum gerekli hazırlıkları yaparak kurulumu tamamlar.</a:t>
            </a:r>
            <a:endParaRPr lang="tr-TR" dirty="0"/>
          </a:p>
        </p:txBody>
      </p:sp>
      <p:pic>
        <p:nvPicPr>
          <p:cNvPr id="4" name="Resim 3"/>
          <p:cNvPicPr>
            <a:picLocks noChangeAspect="1"/>
          </p:cNvPicPr>
          <p:nvPr/>
        </p:nvPicPr>
        <p:blipFill>
          <a:blip r:embed="rId2"/>
          <a:stretch>
            <a:fillRect/>
          </a:stretch>
        </p:blipFill>
        <p:spPr>
          <a:xfrm>
            <a:off x="1097278" y="1864001"/>
            <a:ext cx="5082465" cy="4173942"/>
          </a:xfrm>
          <a:prstGeom prst="rect">
            <a:avLst/>
          </a:prstGeom>
        </p:spPr>
      </p:pic>
    </p:spTree>
    <p:extLst>
      <p:ext uri="{BB962C8B-B14F-4D97-AF65-F5344CB8AC3E}">
        <p14:creationId xmlns:p14="http://schemas.microsoft.com/office/powerpoint/2010/main" val="1278608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79" y="286603"/>
            <a:ext cx="10528663" cy="1450757"/>
          </a:xfrm>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b="1" dirty="0" err="1"/>
              <a:t>Photoshop</a:t>
            </a:r>
            <a:r>
              <a:rPr lang="tr-TR" b="1" dirty="0"/>
              <a:t> </a:t>
            </a:r>
            <a:r>
              <a:rPr lang="tr-TR" b="1" dirty="0" smtClean="0"/>
              <a:t>Kurulumu</a:t>
            </a:r>
            <a:endParaRPr lang="tr-TR" dirty="0"/>
          </a:p>
        </p:txBody>
      </p:sp>
      <p:sp>
        <p:nvSpPr>
          <p:cNvPr id="5" name="Metin kutusu 4"/>
          <p:cNvSpPr txBox="1"/>
          <p:nvPr/>
        </p:nvSpPr>
        <p:spPr>
          <a:xfrm>
            <a:off x="6361610" y="3199543"/>
            <a:ext cx="4122055" cy="1477328"/>
          </a:xfrm>
          <a:prstGeom prst="rect">
            <a:avLst/>
          </a:prstGeom>
          <a:noFill/>
        </p:spPr>
        <p:txBody>
          <a:bodyPr wrap="square" rtlCol="0">
            <a:spAutoFit/>
          </a:bodyPr>
          <a:lstStyle/>
          <a:p>
            <a:r>
              <a:rPr lang="tr-TR" b="1" dirty="0" smtClean="0"/>
              <a:t>Kurulum başarı ile sonuçlanırsa yanda görüldüğü gibi bir açıklama ile sona erer. Söz konusu ekran Close butonu aracılığı ile kapatılır ve uygulama bilgisayarınızda ki Programlar menüsünden çalıştırılır.</a:t>
            </a:r>
            <a:endParaRPr lang="tr-TR" dirty="0"/>
          </a:p>
        </p:txBody>
      </p:sp>
      <p:pic>
        <p:nvPicPr>
          <p:cNvPr id="3" name="Resim 2"/>
          <p:cNvPicPr>
            <a:picLocks noChangeAspect="1"/>
          </p:cNvPicPr>
          <p:nvPr/>
        </p:nvPicPr>
        <p:blipFill rotWithShape="1">
          <a:blip r:embed="rId2"/>
          <a:srcRect r="906"/>
          <a:stretch/>
        </p:blipFill>
        <p:spPr>
          <a:xfrm>
            <a:off x="1097278" y="2032045"/>
            <a:ext cx="5027751" cy="4092984"/>
          </a:xfrm>
          <a:prstGeom prst="rect">
            <a:avLst/>
          </a:prstGeom>
        </p:spPr>
      </p:pic>
    </p:spTree>
    <p:extLst>
      <p:ext uri="{BB962C8B-B14F-4D97-AF65-F5344CB8AC3E}">
        <p14:creationId xmlns:p14="http://schemas.microsoft.com/office/powerpoint/2010/main" val="1509733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79" y="286603"/>
            <a:ext cx="10528663" cy="810677"/>
          </a:xfrm>
        </p:spPr>
        <p:txBody>
          <a:bodyPr>
            <a:normAutofit fontScale="90000"/>
          </a:bodyPr>
          <a:lstStyle/>
          <a:p>
            <a:r>
              <a:rPr lang="tr-TR" dirty="0" smtClean="0"/>
              <a:t/>
            </a:r>
            <a:br>
              <a:rPr lang="tr-TR" dirty="0" smtClean="0"/>
            </a:br>
            <a:r>
              <a:rPr lang="tr-TR" dirty="0"/>
              <a:t/>
            </a:r>
            <a:br>
              <a:rPr lang="tr-TR" dirty="0"/>
            </a:br>
            <a:r>
              <a:rPr lang="tr-TR" dirty="0"/>
              <a:t/>
            </a:r>
            <a:br>
              <a:rPr lang="tr-TR" dirty="0"/>
            </a:br>
            <a:r>
              <a:rPr lang="tr-TR" b="1" dirty="0" err="1"/>
              <a:t>Photoshop</a:t>
            </a:r>
            <a:r>
              <a:rPr lang="tr-TR" b="1" dirty="0"/>
              <a:t> </a:t>
            </a:r>
            <a:r>
              <a:rPr lang="tr-TR" b="1" dirty="0" err="1" smtClean="0"/>
              <a:t>Arayüzü</a:t>
            </a:r>
            <a:endParaRPr lang="tr-TR" dirty="0"/>
          </a:p>
        </p:txBody>
      </p:sp>
      <p:sp>
        <p:nvSpPr>
          <p:cNvPr id="5" name="Metin kutusu 4"/>
          <p:cNvSpPr txBox="1"/>
          <p:nvPr/>
        </p:nvSpPr>
        <p:spPr>
          <a:xfrm>
            <a:off x="7667363" y="2512582"/>
            <a:ext cx="3037836" cy="2554545"/>
          </a:xfrm>
          <a:prstGeom prst="rect">
            <a:avLst/>
          </a:prstGeom>
          <a:noFill/>
        </p:spPr>
        <p:txBody>
          <a:bodyPr wrap="square" rtlCol="0">
            <a:spAutoFit/>
          </a:bodyPr>
          <a:lstStyle/>
          <a:p>
            <a:r>
              <a:rPr lang="tr-TR" sz="2000" b="1" dirty="0"/>
              <a:t>A </a:t>
            </a:r>
            <a:r>
              <a:rPr lang="tr-TR" sz="2000" dirty="0"/>
              <a:t>Menü Çubuğu </a:t>
            </a:r>
          </a:p>
          <a:p>
            <a:r>
              <a:rPr lang="tr-TR" sz="2000" b="1" dirty="0"/>
              <a:t>B </a:t>
            </a:r>
            <a:r>
              <a:rPr lang="tr-TR" sz="2000" dirty="0"/>
              <a:t>Seçenekler Çubuğu </a:t>
            </a:r>
          </a:p>
          <a:p>
            <a:r>
              <a:rPr lang="tr-TR" sz="2000" b="1" dirty="0"/>
              <a:t>C </a:t>
            </a:r>
            <a:r>
              <a:rPr lang="tr-TR" sz="2000" dirty="0"/>
              <a:t>Araçlar Paneli </a:t>
            </a:r>
          </a:p>
          <a:p>
            <a:r>
              <a:rPr lang="tr-TR" sz="2000" b="1" dirty="0"/>
              <a:t>D </a:t>
            </a:r>
            <a:r>
              <a:rPr lang="tr-TR" sz="2000" dirty="0"/>
              <a:t>Paneller </a:t>
            </a:r>
          </a:p>
          <a:p>
            <a:r>
              <a:rPr lang="tr-TR" sz="2000" b="1" dirty="0"/>
              <a:t>E </a:t>
            </a:r>
            <a:r>
              <a:rPr lang="tr-TR" sz="2000" dirty="0"/>
              <a:t>Sekme </a:t>
            </a:r>
          </a:p>
          <a:p>
            <a:r>
              <a:rPr lang="tr-TR" sz="2000" b="1" dirty="0"/>
              <a:t>F </a:t>
            </a:r>
            <a:r>
              <a:rPr lang="tr-TR" sz="2000" dirty="0"/>
              <a:t>Resim Dosyası </a:t>
            </a:r>
            <a:endParaRPr lang="tr-TR" sz="2000" dirty="0" smtClean="0"/>
          </a:p>
          <a:p>
            <a:r>
              <a:rPr lang="tr-TR" sz="2000" b="1" dirty="0" smtClean="0"/>
              <a:t>G </a:t>
            </a:r>
            <a:r>
              <a:rPr lang="tr-TR" sz="2000" dirty="0" smtClean="0"/>
              <a:t>Yakınlaştırma Değeri</a:t>
            </a:r>
            <a:endParaRPr lang="tr-TR" sz="2000" dirty="0"/>
          </a:p>
          <a:p>
            <a:endParaRPr lang="tr-TR" sz="2000" dirty="0"/>
          </a:p>
        </p:txBody>
      </p:sp>
      <p:pic>
        <p:nvPicPr>
          <p:cNvPr id="19" name="Resim 18"/>
          <p:cNvPicPr>
            <a:picLocks noChangeAspect="1"/>
          </p:cNvPicPr>
          <p:nvPr/>
        </p:nvPicPr>
        <p:blipFill>
          <a:blip r:embed="rId2"/>
          <a:stretch>
            <a:fillRect/>
          </a:stretch>
        </p:blipFill>
        <p:spPr>
          <a:xfrm>
            <a:off x="854392" y="1097280"/>
            <a:ext cx="6348887" cy="5138928"/>
          </a:xfrm>
          <a:prstGeom prst="rect">
            <a:avLst/>
          </a:prstGeom>
        </p:spPr>
      </p:pic>
    </p:spTree>
    <p:extLst>
      <p:ext uri="{BB962C8B-B14F-4D97-AF65-F5344CB8AC3E}">
        <p14:creationId xmlns:p14="http://schemas.microsoft.com/office/powerpoint/2010/main" val="3081837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Çalışma Alanı </a:t>
            </a:r>
            <a:endParaRPr lang="tr-TR" dirty="0"/>
          </a:p>
        </p:txBody>
      </p:sp>
      <p:sp>
        <p:nvSpPr>
          <p:cNvPr id="3" name="İçerik Yer Tutucusu 2"/>
          <p:cNvSpPr>
            <a:spLocks noGrp="1"/>
          </p:cNvSpPr>
          <p:nvPr>
            <p:ph idx="1"/>
          </p:nvPr>
        </p:nvSpPr>
        <p:spPr/>
        <p:txBody>
          <a:bodyPr>
            <a:normAutofit/>
          </a:bodyPr>
          <a:lstStyle/>
          <a:p>
            <a:r>
              <a:rPr lang="tr-TR" dirty="0" smtClean="0"/>
              <a:t>Resim </a:t>
            </a:r>
            <a:r>
              <a:rPr lang="tr-TR" dirty="0"/>
              <a:t>dosyalarının düzenlendiği </a:t>
            </a:r>
            <a:r>
              <a:rPr lang="tr-TR" dirty="0" smtClean="0"/>
              <a:t>ortama çalışma alanı denir. Çalışma </a:t>
            </a:r>
            <a:r>
              <a:rPr lang="tr-TR" dirty="0"/>
              <a:t>Alanında, Menü Çubuğu, </a:t>
            </a:r>
            <a:r>
              <a:rPr lang="tr-TR" dirty="0" smtClean="0"/>
              <a:t>Seçenekler </a:t>
            </a:r>
            <a:r>
              <a:rPr lang="tr-TR" dirty="0"/>
              <a:t>Çubuğu, Araçlar Paneli ve </a:t>
            </a:r>
            <a:r>
              <a:rPr lang="tr-TR" dirty="0" smtClean="0"/>
              <a:t>Paneller gibi çeşitli alanlar </a:t>
            </a:r>
            <a:r>
              <a:rPr lang="tr-TR" dirty="0"/>
              <a:t>bulunur. </a:t>
            </a:r>
            <a:r>
              <a:rPr lang="tr-TR" dirty="0" smtClean="0"/>
              <a:t>Bu alanlar aracılığı ile resim </a:t>
            </a:r>
            <a:r>
              <a:rPr lang="tr-TR" dirty="0"/>
              <a:t>dosyası üzerinde </a:t>
            </a:r>
            <a:r>
              <a:rPr lang="tr-TR" dirty="0" smtClean="0"/>
              <a:t>değişiklikler yapılabilir. Söz konusu </a:t>
            </a:r>
            <a:r>
              <a:rPr lang="tr-TR" dirty="0"/>
              <a:t>paneller birbirinden bağımsızdır. Panellerden her </a:t>
            </a:r>
            <a:r>
              <a:rPr lang="tr-TR" dirty="0" smtClean="0"/>
              <a:t>biri </a:t>
            </a:r>
            <a:r>
              <a:rPr lang="tr-TR" dirty="0"/>
              <a:t>ayrı ayrı açıp </a:t>
            </a:r>
            <a:r>
              <a:rPr lang="tr-TR" dirty="0" smtClean="0"/>
              <a:t>kapatılabilir ya da </a:t>
            </a:r>
            <a:r>
              <a:rPr lang="tr-TR" dirty="0"/>
              <a:t>grup </a:t>
            </a:r>
            <a:r>
              <a:rPr lang="tr-TR" dirty="0" smtClean="0"/>
              <a:t>oluşturulabilir. </a:t>
            </a:r>
            <a:endParaRPr lang="tr-TR" dirty="0"/>
          </a:p>
          <a:p>
            <a:r>
              <a:rPr lang="tr-TR" dirty="0"/>
              <a:t>Çalışma Alanında </a:t>
            </a:r>
            <a:r>
              <a:rPr lang="tr-TR" dirty="0" smtClean="0"/>
              <a:t>ortada, açılan </a:t>
            </a:r>
            <a:r>
              <a:rPr lang="tr-TR" dirty="0"/>
              <a:t>resim dosyasının etrafında görülen </a:t>
            </a:r>
            <a:r>
              <a:rPr lang="tr-TR" dirty="0" smtClean="0"/>
              <a:t>gri </a:t>
            </a:r>
            <a:r>
              <a:rPr lang="tr-TR" dirty="0"/>
              <a:t>alan bu resim dosyası </a:t>
            </a:r>
            <a:r>
              <a:rPr lang="tr-TR" dirty="0" smtClean="0"/>
              <a:t>kaydedildiğinde </a:t>
            </a:r>
            <a:r>
              <a:rPr lang="tr-TR" dirty="0"/>
              <a:t>görülmeyecek alandır. Bu boş gri alan sadece </a:t>
            </a:r>
            <a:r>
              <a:rPr lang="tr-TR" dirty="0" err="1"/>
              <a:t>Photoshop’ta</a:t>
            </a:r>
            <a:r>
              <a:rPr lang="tr-TR" dirty="0"/>
              <a:t> çalışırken görülebilir. </a:t>
            </a:r>
          </a:p>
          <a:p>
            <a:r>
              <a:rPr lang="tr-TR" dirty="0"/>
              <a:t>Çalışma Alanında birden fazla resim dosyası </a:t>
            </a:r>
            <a:r>
              <a:rPr lang="tr-TR" dirty="0" smtClean="0"/>
              <a:t>açılabilir ve üzerinde çalışılabilir. </a:t>
            </a:r>
            <a:r>
              <a:rPr lang="tr-TR" dirty="0"/>
              <a:t>Açılan resim dosyalarının isimleri resmin hemen üzerinde bulunan </a:t>
            </a:r>
            <a:r>
              <a:rPr lang="tr-TR" dirty="0" smtClean="0"/>
              <a:t>sekmede </a:t>
            </a:r>
            <a:r>
              <a:rPr lang="tr-TR" dirty="0"/>
              <a:t>görülür. </a:t>
            </a:r>
            <a:r>
              <a:rPr lang="tr-TR" dirty="0" smtClean="0"/>
              <a:t>Geçilmek istenen resmin adına tıklandığında uygulama içerisinde açık olan resimler arasında geçiş yapılabilir.</a:t>
            </a:r>
            <a:endParaRPr lang="tr-TR" dirty="0"/>
          </a:p>
        </p:txBody>
      </p:sp>
    </p:spTree>
    <p:extLst>
      <p:ext uri="{BB962C8B-B14F-4D97-AF65-F5344CB8AC3E}">
        <p14:creationId xmlns:p14="http://schemas.microsoft.com/office/powerpoint/2010/main" val="1870668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Çalışma Alanında Yeni Bir Dosya Açmak </a:t>
            </a:r>
            <a:endParaRPr lang="tr-TR" dirty="0"/>
          </a:p>
        </p:txBody>
      </p:sp>
      <p:pic>
        <p:nvPicPr>
          <p:cNvPr id="5" name="İçerik Yer Tutucusu 4"/>
          <p:cNvPicPr>
            <a:picLocks noGrp="1" noChangeAspect="1"/>
          </p:cNvPicPr>
          <p:nvPr>
            <p:ph idx="1"/>
          </p:nvPr>
        </p:nvPicPr>
        <p:blipFill>
          <a:blip r:embed="rId2"/>
          <a:stretch>
            <a:fillRect/>
          </a:stretch>
        </p:blipFill>
        <p:spPr>
          <a:xfrm>
            <a:off x="709696" y="1737360"/>
            <a:ext cx="6102999" cy="4470935"/>
          </a:xfrm>
          <a:prstGeom prst="rect">
            <a:avLst/>
          </a:prstGeom>
        </p:spPr>
      </p:pic>
      <p:sp>
        <p:nvSpPr>
          <p:cNvPr id="6" name="Metin kutusu 5"/>
          <p:cNvSpPr txBox="1"/>
          <p:nvPr/>
        </p:nvSpPr>
        <p:spPr>
          <a:xfrm>
            <a:off x="6812695" y="1807090"/>
            <a:ext cx="5202842" cy="4401205"/>
          </a:xfrm>
          <a:prstGeom prst="rect">
            <a:avLst/>
          </a:prstGeom>
          <a:noFill/>
        </p:spPr>
        <p:txBody>
          <a:bodyPr wrap="squar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Çalışma </a:t>
            </a:r>
            <a:r>
              <a:rPr lang="tr-TR" sz="2000" dirty="0">
                <a:solidFill>
                  <a:schemeClr val="bg2">
                    <a:lumMod val="25000"/>
                  </a:schemeClr>
                </a:solidFill>
                <a:latin typeface="Times New Roman" panose="02020603050405020304" pitchFamily="18" charset="0"/>
                <a:cs typeface="Times New Roman" panose="02020603050405020304" pitchFamily="18" charset="0"/>
              </a:rPr>
              <a:t>Alanında yeni bir dosya açmak için: </a:t>
            </a:r>
          </a:p>
          <a:p>
            <a:r>
              <a:rPr lang="tr-TR" sz="2000" dirty="0">
                <a:solidFill>
                  <a:schemeClr val="bg2">
                    <a:lumMod val="25000"/>
                  </a:schemeClr>
                </a:solidFill>
                <a:latin typeface="Times New Roman" panose="02020603050405020304" pitchFamily="18" charset="0"/>
                <a:cs typeface="Times New Roman" panose="02020603050405020304" pitchFamily="18" charset="0"/>
              </a:rPr>
              <a:t>▶ Fare ile Menü Çubuğunda bulunan Dosya başlığına ve açılan menüden Yeni seçeneğine </a:t>
            </a:r>
          </a:p>
          <a:p>
            <a:r>
              <a:rPr lang="tr-TR" sz="2000" dirty="0">
                <a:solidFill>
                  <a:schemeClr val="bg2">
                    <a:lumMod val="25000"/>
                  </a:schemeClr>
                </a:solidFill>
                <a:latin typeface="Times New Roman" panose="02020603050405020304" pitchFamily="18" charset="0"/>
                <a:cs typeface="Times New Roman" panose="02020603050405020304" pitchFamily="18" charset="0"/>
              </a:rPr>
              <a:t>tıklanabilir. </a:t>
            </a:r>
          </a:p>
          <a:p>
            <a:r>
              <a:rPr lang="tr-TR" sz="2000" dirty="0">
                <a:solidFill>
                  <a:schemeClr val="bg2">
                    <a:lumMod val="25000"/>
                  </a:schemeClr>
                </a:solidFill>
                <a:latin typeface="Times New Roman" panose="02020603050405020304" pitchFamily="18" charset="0"/>
                <a:cs typeface="Times New Roman" panose="02020603050405020304" pitchFamily="18" charset="0"/>
              </a:rPr>
              <a:t>▶ Klavyeden ALT tuşu basılı iken Dosya menüsünü açmak için D harfine ve açılan menüden Yeni seçeneğini seçmek için Y harfine basılabilir. </a:t>
            </a:r>
          </a:p>
          <a:p>
            <a:r>
              <a:rPr lang="tr-TR" sz="2000" dirty="0">
                <a:solidFill>
                  <a:schemeClr val="bg2">
                    <a:lumMod val="25000"/>
                  </a:schemeClr>
                </a:solidFill>
                <a:latin typeface="Times New Roman" panose="02020603050405020304" pitchFamily="18" charset="0"/>
                <a:cs typeface="Times New Roman" panose="02020603050405020304" pitchFamily="18" charset="0"/>
              </a:rPr>
              <a:t>▶ Klavyeden CTRL tuşu ile beraber aynı anda N tuşuna yani CTRL + N tuş kombinasyonuna </a:t>
            </a:r>
          </a:p>
          <a:p>
            <a:r>
              <a:rPr lang="tr-TR" sz="2000" dirty="0">
                <a:solidFill>
                  <a:schemeClr val="bg2">
                    <a:lumMod val="25000"/>
                  </a:schemeClr>
                </a:solidFill>
                <a:latin typeface="Times New Roman" panose="02020603050405020304" pitchFamily="18" charset="0"/>
                <a:cs typeface="Times New Roman" panose="02020603050405020304" pitchFamily="18" charset="0"/>
              </a:rPr>
              <a:t>basılabilir. </a:t>
            </a:r>
          </a:p>
          <a:p>
            <a:r>
              <a:rPr lang="tr-TR" sz="2000" dirty="0">
                <a:solidFill>
                  <a:schemeClr val="bg2">
                    <a:lumMod val="25000"/>
                  </a:schemeClr>
                </a:solidFill>
                <a:latin typeface="Times New Roman" panose="02020603050405020304" pitchFamily="18" charset="0"/>
                <a:cs typeface="Times New Roman" panose="02020603050405020304" pitchFamily="18" charset="0"/>
              </a:rPr>
              <a:t>Herhangi bir yöntemle yeni bir dosya oluşturulmak istenildiğinde ekrana yeni dosyanın özelliklerini belirlemeyi sağlayan pencere gelir. </a:t>
            </a:r>
          </a:p>
        </p:txBody>
      </p:sp>
    </p:spTree>
    <p:extLst>
      <p:ext uri="{BB962C8B-B14F-4D97-AF65-F5344CB8AC3E}">
        <p14:creationId xmlns:p14="http://schemas.microsoft.com/office/powerpoint/2010/main" val="2974228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Çalışma Alanında Yeni Bir Dosya Açmak </a:t>
            </a:r>
            <a:endParaRPr lang="tr-TR" dirty="0"/>
          </a:p>
        </p:txBody>
      </p:sp>
      <p:pic>
        <p:nvPicPr>
          <p:cNvPr id="5" name="İçerik Yer Tutucusu 4"/>
          <p:cNvPicPr>
            <a:picLocks noGrp="1" noChangeAspect="1"/>
          </p:cNvPicPr>
          <p:nvPr>
            <p:ph idx="1"/>
          </p:nvPr>
        </p:nvPicPr>
        <p:blipFill>
          <a:blip r:embed="rId2"/>
          <a:stretch>
            <a:fillRect/>
          </a:stretch>
        </p:blipFill>
        <p:spPr>
          <a:xfrm>
            <a:off x="212391" y="1737360"/>
            <a:ext cx="6102999" cy="4470935"/>
          </a:xfrm>
          <a:prstGeom prst="rect">
            <a:avLst/>
          </a:prstGeom>
        </p:spPr>
      </p:pic>
      <p:sp>
        <p:nvSpPr>
          <p:cNvPr id="6" name="Metin kutusu 5"/>
          <p:cNvSpPr txBox="1"/>
          <p:nvPr/>
        </p:nvSpPr>
        <p:spPr>
          <a:xfrm>
            <a:off x="6315390" y="1807090"/>
            <a:ext cx="5700147" cy="4401205"/>
          </a:xfrm>
          <a:prstGeom prst="rect">
            <a:avLst/>
          </a:prstGeom>
          <a:noFill/>
        </p:spPr>
        <p:txBody>
          <a:bodyPr wrap="square" rtlCol="0">
            <a:spAutoFit/>
          </a:bodyPr>
          <a:lstStyle/>
          <a:p>
            <a:r>
              <a:rPr lang="tr-TR" sz="2000" b="1" dirty="0">
                <a:solidFill>
                  <a:schemeClr val="bg2">
                    <a:lumMod val="25000"/>
                  </a:schemeClr>
                </a:solidFill>
                <a:latin typeface="Times New Roman" panose="02020603050405020304" pitchFamily="18" charset="0"/>
                <a:cs typeface="Times New Roman" panose="02020603050405020304" pitchFamily="18" charset="0"/>
              </a:rPr>
              <a:t>Name</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yazı kutusu, resim dosyasına verilmek istenen ismin yazıldığı kutudur. </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a:p>
            <a:r>
              <a:rPr lang="tr-TR" sz="2000" b="1" dirty="0" err="1">
                <a:solidFill>
                  <a:schemeClr val="bg2">
                    <a:lumMod val="25000"/>
                  </a:schemeClr>
                </a:solidFill>
                <a:latin typeface="Times New Roman" panose="02020603050405020304" pitchFamily="18" charset="0"/>
                <a:cs typeface="Times New Roman" panose="02020603050405020304" pitchFamily="18" charset="0"/>
              </a:rPr>
              <a:t>Preset</a:t>
            </a:r>
            <a:r>
              <a:rPr lang="tr-TR" sz="2000" dirty="0">
                <a:solidFill>
                  <a:schemeClr val="bg2">
                    <a:lumMod val="25000"/>
                  </a:schemeClr>
                </a:solidFill>
                <a:latin typeface="Times New Roman" panose="02020603050405020304" pitchFamily="18" charset="0"/>
                <a:cs typeface="Times New Roman" panose="02020603050405020304" pitchFamily="18" charset="0"/>
              </a:rPr>
              <a:t> açılır </a:t>
            </a:r>
            <a:r>
              <a:rPr lang="tr-TR" sz="2000" dirty="0">
                <a:solidFill>
                  <a:schemeClr val="bg2">
                    <a:lumMod val="25000"/>
                  </a:schemeClr>
                </a:solidFill>
                <a:latin typeface="Times New Roman" panose="02020603050405020304" pitchFamily="18" charset="0"/>
                <a:cs typeface="Times New Roman" panose="02020603050405020304" pitchFamily="18" charset="0"/>
              </a:rPr>
              <a:t>menüsü, önceden belirlenmiş ve kullanılmaya hazır olan dosya ayar seçeneklerini listeler. </a:t>
            </a:r>
          </a:p>
          <a:p>
            <a:r>
              <a:rPr lang="tr-TR" sz="2000" b="1" dirty="0">
                <a:solidFill>
                  <a:schemeClr val="bg2">
                    <a:lumMod val="25000"/>
                  </a:schemeClr>
                </a:solidFill>
                <a:latin typeface="Times New Roman" panose="02020603050405020304" pitchFamily="18" charset="0"/>
                <a:cs typeface="Times New Roman" panose="02020603050405020304" pitchFamily="18" charset="0"/>
              </a:rPr>
              <a:t>Size</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açılır menüsü, Hazır Ayar açılır menüsünden seçilen önceden belirlenmiş ve kullanılmaya hazır olan dosya ayar seçeneklerinin boyutlarını listeler. </a:t>
            </a:r>
          </a:p>
          <a:p>
            <a:r>
              <a:rPr lang="tr-TR" sz="2000" b="1" dirty="0" err="1">
                <a:solidFill>
                  <a:schemeClr val="bg2">
                    <a:lumMod val="25000"/>
                  </a:schemeClr>
                </a:solidFill>
                <a:latin typeface="Times New Roman" panose="02020603050405020304" pitchFamily="18" charset="0"/>
                <a:cs typeface="Times New Roman" panose="02020603050405020304" pitchFamily="18" charset="0"/>
              </a:rPr>
              <a:t>Width</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ve </a:t>
            </a:r>
            <a:r>
              <a:rPr lang="tr-TR" sz="2000" b="1" dirty="0" err="1">
                <a:solidFill>
                  <a:schemeClr val="bg2">
                    <a:lumMod val="25000"/>
                  </a:schemeClr>
                </a:solidFill>
                <a:latin typeface="Times New Roman" panose="02020603050405020304" pitchFamily="18" charset="0"/>
                <a:cs typeface="Times New Roman" panose="02020603050405020304" pitchFamily="18" charset="0"/>
              </a:rPr>
              <a:t>Height</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değer kutusu, resim dosyasının en ve boy değerlerinin ayarlandığı alandır, bu alanın yanında bulunan açılır menülerden genişlik ve yükseklik değerlerinin birimleri seçilir. </a:t>
            </a:r>
          </a:p>
          <a:p>
            <a:r>
              <a:rPr lang="tr-TR" sz="2000" b="1" dirty="0">
                <a:solidFill>
                  <a:schemeClr val="bg2">
                    <a:lumMod val="25000"/>
                  </a:schemeClr>
                </a:solidFill>
                <a:latin typeface="Times New Roman" panose="02020603050405020304" pitchFamily="18" charset="0"/>
                <a:cs typeface="Times New Roman" panose="02020603050405020304" pitchFamily="18" charset="0"/>
              </a:rPr>
              <a:t>Image Size </a:t>
            </a:r>
            <a:r>
              <a:rPr lang="tr-TR" sz="2000" dirty="0">
                <a:solidFill>
                  <a:schemeClr val="bg2">
                    <a:lumMod val="25000"/>
                  </a:schemeClr>
                </a:solidFill>
                <a:latin typeface="Times New Roman" panose="02020603050405020304" pitchFamily="18" charset="0"/>
                <a:cs typeface="Times New Roman" panose="02020603050405020304" pitchFamily="18" charset="0"/>
              </a:rPr>
              <a:t>alanı</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boş </a:t>
            </a:r>
            <a:r>
              <a:rPr lang="tr-TR" sz="2000" dirty="0">
                <a:solidFill>
                  <a:schemeClr val="bg2">
                    <a:lumMod val="25000"/>
                  </a:schemeClr>
                </a:solidFill>
                <a:latin typeface="Times New Roman" panose="02020603050405020304" pitchFamily="18" charset="0"/>
                <a:cs typeface="Times New Roman" panose="02020603050405020304" pitchFamily="18" charset="0"/>
              </a:rPr>
              <a:t>resmin disk üzerinde kaplayacağı dosya büyüklüğünü gösterir. </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7877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Çalışma Alanında Yeni Bir Dosya Açmak </a:t>
            </a:r>
            <a:endParaRPr lang="tr-TR" dirty="0"/>
          </a:p>
        </p:txBody>
      </p:sp>
      <p:pic>
        <p:nvPicPr>
          <p:cNvPr id="5" name="İçerik Yer Tutucusu 4"/>
          <p:cNvPicPr>
            <a:picLocks noGrp="1" noChangeAspect="1"/>
          </p:cNvPicPr>
          <p:nvPr>
            <p:ph idx="1"/>
          </p:nvPr>
        </p:nvPicPr>
        <p:blipFill rotWithShape="1">
          <a:blip r:embed="rId2"/>
          <a:srcRect r="25938"/>
          <a:stretch/>
        </p:blipFill>
        <p:spPr>
          <a:xfrm>
            <a:off x="212392" y="1737360"/>
            <a:ext cx="4102934" cy="4470935"/>
          </a:xfrm>
          <a:prstGeom prst="rect">
            <a:avLst/>
          </a:prstGeom>
        </p:spPr>
      </p:pic>
      <p:sp>
        <p:nvSpPr>
          <p:cNvPr id="6" name="Metin kutusu 5"/>
          <p:cNvSpPr txBox="1"/>
          <p:nvPr/>
        </p:nvSpPr>
        <p:spPr>
          <a:xfrm>
            <a:off x="4315326" y="1807090"/>
            <a:ext cx="7700211" cy="4708981"/>
          </a:xfrm>
          <a:prstGeom prst="rect">
            <a:avLst/>
          </a:prstGeom>
          <a:noFill/>
        </p:spPr>
        <p:txBody>
          <a:bodyPr wrap="square" rtlCol="0">
            <a:spAutoFit/>
          </a:bodyPr>
          <a:lstStyle/>
          <a:p>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Resolution</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değer kutusu,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birim </a:t>
            </a:r>
            <a:r>
              <a:rPr lang="tr-TR" sz="2000" dirty="0">
                <a:solidFill>
                  <a:schemeClr val="bg2">
                    <a:lumMod val="25000"/>
                  </a:schemeClr>
                </a:solidFill>
                <a:latin typeface="Times New Roman" panose="02020603050405020304" pitchFamily="18" charset="0"/>
                <a:cs typeface="Times New Roman" panose="02020603050405020304" pitchFamily="18" charset="0"/>
              </a:rPr>
              <a:t>uzunluğa düşen piksel sayısını ifade eder. </a:t>
            </a:r>
          </a:p>
          <a:p>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Color</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Mode</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açılır </a:t>
            </a:r>
            <a:r>
              <a:rPr lang="tr-TR" sz="2000" dirty="0">
                <a:solidFill>
                  <a:schemeClr val="bg2">
                    <a:lumMod val="25000"/>
                  </a:schemeClr>
                </a:solidFill>
                <a:latin typeface="Times New Roman" panose="02020603050405020304" pitchFamily="18" charset="0"/>
                <a:cs typeface="Times New Roman" panose="02020603050405020304" pitchFamily="18" charset="0"/>
              </a:rPr>
              <a:t>menüsü, resmin renk derinliğini seçmeyi sağlar. </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Bitmap, </a:t>
            </a:r>
            <a:r>
              <a:rPr lang="tr-TR" sz="2000" dirty="0">
                <a:solidFill>
                  <a:schemeClr val="bg2">
                    <a:lumMod val="25000"/>
                  </a:schemeClr>
                </a:solidFill>
                <a:latin typeface="Times New Roman" panose="02020603050405020304" pitchFamily="18" charset="0"/>
                <a:cs typeface="Times New Roman" panose="02020603050405020304" pitchFamily="18" charset="0"/>
              </a:rPr>
              <a:t>1 bit derinliğe sahip olduğu için sadece Siyah ve Beyaz rengi içeren çalışma yapmayı sağlar. </a:t>
            </a:r>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Grayscale</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resim dosyasında sadece gri rengin tonlarını kullanmayı sağlar. </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RGB</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Kırmızı (R), Yeşil (G), Mavi (B) renklerinin sırasıyla 0 ile 255 değerleri arasında aldığı değerlere göre renklerin gösterilmesini sağlar. Tüm renkler bu değerlerin karışımı ile oluşur. </a:t>
            </a:r>
            <a:r>
              <a:rPr lang="tr-TR" sz="2000" u="sng" dirty="0" smtClean="0">
                <a:solidFill>
                  <a:schemeClr val="bg2">
                    <a:lumMod val="25000"/>
                  </a:schemeClr>
                </a:solidFill>
                <a:latin typeface="Times New Roman" panose="02020603050405020304" pitchFamily="18" charset="0"/>
                <a:cs typeface="Times New Roman" panose="02020603050405020304" pitchFamily="18" charset="0"/>
              </a:rPr>
              <a:t>RGB </a:t>
            </a:r>
            <a:r>
              <a:rPr lang="tr-TR" sz="2000" u="sng" dirty="0">
                <a:solidFill>
                  <a:schemeClr val="bg2">
                    <a:lumMod val="25000"/>
                  </a:schemeClr>
                </a:solidFill>
                <a:latin typeface="Times New Roman" panose="02020603050405020304" pitchFamily="18" charset="0"/>
                <a:cs typeface="Times New Roman" panose="02020603050405020304" pitchFamily="18" charset="0"/>
              </a:rPr>
              <a:t>renk </a:t>
            </a:r>
            <a:r>
              <a:rPr lang="tr-TR" sz="2000" u="sng" dirty="0" err="1">
                <a:solidFill>
                  <a:schemeClr val="bg2">
                    <a:lumMod val="25000"/>
                  </a:schemeClr>
                </a:solidFill>
                <a:latin typeface="Times New Roman" panose="02020603050405020304" pitchFamily="18" charset="0"/>
                <a:cs typeface="Times New Roman" panose="02020603050405020304" pitchFamily="18" charset="0"/>
              </a:rPr>
              <a:t>modu</a:t>
            </a:r>
            <a:r>
              <a:rPr lang="tr-TR" sz="2000" u="sng" dirty="0">
                <a:solidFill>
                  <a:schemeClr val="bg2">
                    <a:lumMod val="25000"/>
                  </a:schemeClr>
                </a:solidFill>
                <a:latin typeface="Times New Roman" panose="02020603050405020304" pitchFamily="18" charset="0"/>
                <a:cs typeface="Times New Roman" panose="02020603050405020304" pitchFamily="18" charset="0"/>
              </a:rPr>
              <a:t> web tasarımı ve dijital içeriklerin oluşturulmasında kullanılır. Bilgisayar ekranları renkleri RGB </a:t>
            </a:r>
            <a:r>
              <a:rPr lang="tr-TR" sz="2000" u="sng" dirty="0" err="1">
                <a:solidFill>
                  <a:schemeClr val="bg2">
                    <a:lumMod val="25000"/>
                  </a:schemeClr>
                </a:solidFill>
                <a:latin typeface="Times New Roman" panose="02020603050405020304" pitchFamily="18" charset="0"/>
                <a:cs typeface="Times New Roman" panose="02020603050405020304" pitchFamily="18" charset="0"/>
              </a:rPr>
              <a:t>modu</a:t>
            </a:r>
            <a:r>
              <a:rPr lang="tr-TR" sz="2000" u="sng" dirty="0">
                <a:solidFill>
                  <a:schemeClr val="bg2">
                    <a:lumMod val="25000"/>
                  </a:schemeClr>
                </a:solidFill>
                <a:latin typeface="Times New Roman" panose="02020603050405020304" pitchFamily="18" charset="0"/>
                <a:cs typeface="Times New Roman" panose="02020603050405020304" pitchFamily="18" charset="0"/>
              </a:rPr>
              <a:t> ile gösterirler. </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CMYK</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Siyan (C), </a:t>
            </a:r>
            <a:r>
              <a:rPr lang="tr-TR" sz="2000" dirty="0" err="1">
                <a:solidFill>
                  <a:schemeClr val="bg2">
                    <a:lumMod val="25000"/>
                  </a:schemeClr>
                </a:solidFill>
                <a:latin typeface="Times New Roman" panose="02020603050405020304" pitchFamily="18" charset="0"/>
                <a:cs typeface="Times New Roman" panose="02020603050405020304" pitchFamily="18" charset="0"/>
              </a:rPr>
              <a:t>Macenta</a:t>
            </a:r>
            <a:r>
              <a:rPr lang="tr-TR" sz="2000" dirty="0">
                <a:solidFill>
                  <a:schemeClr val="bg2">
                    <a:lumMod val="25000"/>
                  </a:schemeClr>
                </a:solidFill>
                <a:latin typeface="Times New Roman" panose="02020603050405020304" pitchFamily="18" charset="0"/>
                <a:cs typeface="Times New Roman" panose="02020603050405020304" pitchFamily="18" charset="0"/>
              </a:rPr>
              <a:t> (M), Sarı (Y) ve Siyah (K) renklerinden oluşan çalışmalar için kullanılır. Tüm renkler bu değerlerin karışımı ile oluşur. CMYK renk </a:t>
            </a:r>
            <a:r>
              <a:rPr lang="tr-TR" sz="2000" dirty="0" err="1">
                <a:solidFill>
                  <a:schemeClr val="bg2">
                    <a:lumMod val="25000"/>
                  </a:schemeClr>
                </a:solidFill>
                <a:latin typeface="Times New Roman" panose="02020603050405020304" pitchFamily="18" charset="0"/>
                <a:cs typeface="Times New Roman" panose="02020603050405020304" pitchFamily="18" charset="0"/>
              </a:rPr>
              <a:t>modu</a:t>
            </a:r>
            <a:r>
              <a:rPr lang="tr-TR" sz="2000" dirty="0">
                <a:solidFill>
                  <a:schemeClr val="bg2">
                    <a:lumMod val="25000"/>
                  </a:schemeClr>
                </a:solidFill>
                <a:latin typeface="Times New Roman" panose="02020603050405020304" pitchFamily="18" charset="0"/>
                <a:cs typeface="Times New Roman" panose="02020603050405020304" pitchFamily="18" charset="0"/>
              </a:rPr>
              <a:t> masaüstü yayıncılıkta ve matbaaya gönderilecek çalışmalarda kullanılır. </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LAB</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cihazlardan bağımsız renklerin parlaklıklarına göre ayrıldıkları renk </a:t>
            </a:r>
            <a:r>
              <a:rPr lang="tr-TR" sz="2000" dirty="0" err="1">
                <a:solidFill>
                  <a:schemeClr val="bg2">
                    <a:lumMod val="25000"/>
                  </a:schemeClr>
                </a:solidFill>
                <a:latin typeface="Times New Roman" panose="02020603050405020304" pitchFamily="18" charset="0"/>
                <a:cs typeface="Times New Roman" panose="02020603050405020304" pitchFamily="18" charset="0"/>
              </a:rPr>
              <a:t>modudur</a:t>
            </a:r>
            <a:r>
              <a:rPr lang="tr-TR" sz="2000" dirty="0">
                <a:solidFill>
                  <a:schemeClr val="bg2">
                    <a:lumMod val="25000"/>
                  </a:schemeClr>
                </a:solidFill>
                <a:latin typeface="Times New Roman" panose="02020603050405020304" pitchFamily="18" charset="0"/>
                <a:cs typeface="Times New Roman" panose="02020603050405020304" pitchFamily="18" charset="0"/>
              </a:rPr>
              <a:t>. </a:t>
            </a:r>
          </a:p>
          <a:p>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1994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Çalışma Alanında Yeni Bir Dosya Açmak </a:t>
            </a:r>
            <a:endParaRPr lang="tr-TR" dirty="0"/>
          </a:p>
        </p:txBody>
      </p:sp>
      <p:sp>
        <p:nvSpPr>
          <p:cNvPr id="6" name="Metin kutusu 5"/>
          <p:cNvSpPr txBox="1"/>
          <p:nvPr/>
        </p:nvSpPr>
        <p:spPr>
          <a:xfrm>
            <a:off x="4315326" y="1807090"/>
            <a:ext cx="7700211" cy="1938992"/>
          </a:xfrm>
          <a:prstGeom prst="rect">
            <a:avLst/>
          </a:prstGeom>
          <a:noFill/>
        </p:spPr>
        <p:txBody>
          <a:bodyPr wrap="square" rtlCol="0">
            <a:spAutoFit/>
          </a:bodyPr>
          <a:lstStyle/>
          <a:p>
            <a:r>
              <a:rPr lang="tr-TR" sz="2000" b="1" dirty="0" smtClean="0">
                <a:solidFill>
                  <a:schemeClr val="bg2">
                    <a:lumMod val="25000"/>
                  </a:schemeClr>
                </a:solidFill>
                <a:latin typeface="Times New Roman" panose="02020603050405020304" pitchFamily="18" charset="0"/>
                <a:cs typeface="Times New Roman" panose="02020603050405020304" pitchFamily="18" charset="0"/>
              </a:rPr>
              <a:t>Background </a:t>
            </a:r>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Contents</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açılır </a:t>
            </a:r>
            <a:r>
              <a:rPr lang="tr-TR" sz="2000" dirty="0">
                <a:solidFill>
                  <a:schemeClr val="bg2">
                    <a:lumMod val="25000"/>
                  </a:schemeClr>
                </a:solidFill>
                <a:latin typeface="Times New Roman" panose="02020603050405020304" pitchFamily="18" charset="0"/>
                <a:cs typeface="Times New Roman" panose="02020603050405020304" pitchFamily="18" charset="0"/>
              </a:rPr>
              <a:t>menüsü, yeni resim dosyasının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arka planını </a:t>
            </a:r>
            <a:r>
              <a:rPr lang="tr-TR" sz="2000" dirty="0">
                <a:solidFill>
                  <a:schemeClr val="bg2">
                    <a:lumMod val="25000"/>
                  </a:schemeClr>
                </a:solidFill>
                <a:latin typeface="Times New Roman" panose="02020603050405020304" pitchFamily="18" charset="0"/>
                <a:cs typeface="Times New Roman" panose="02020603050405020304" pitchFamily="18" charset="0"/>
              </a:rPr>
              <a:t>seçmeyi sağlar. </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White</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arka planı beyaz olarak seçmeyi sağlar. </a:t>
            </a:r>
          </a:p>
          <a:p>
            <a:r>
              <a:rPr lang="tr-TR" sz="2000" b="1" dirty="0" smtClean="0">
                <a:solidFill>
                  <a:schemeClr val="bg2">
                    <a:lumMod val="25000"/>
                  </a:schemeClr>
                </a:solidFill>
                <a:latin typeface="Times New Roman" panose="02020603050405020304" pitchFamily="18" charset="0"/>
                <a:cs typeface="Times New Roman" panose="02020603050405020304" pitchFamily="18" charset="0"/>
              </a:rPr>
              <a:t>Background </a:t>
            </a:r>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Color</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Araç Kutusundaki Arka Plan renginde bulunan renk ya da varsayılan Arka Plan rengi olan siyah renk olarak ayarlamayı sağlar.  </a:t>
            </a:r>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Transparent</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açılan dosyanın arka planını şeffaf olarak ayarlamayı sağlar. </a:t>
            </a:r>
          </a:p>
        </p:txBody>
      </p:sp>
      <p:pic>
        <p:nvPicPr>
          <p:cNvPr id="7" name="İçerik Yer Tutucusu 6"/>
          <p:cNvPicPr>
            <a:picLocks noGrp="1" noChangeAspect="1"/>
          </p:cNvPicPr>
          <p:nvPr>
            <p:ph idx="1"/>
          </p:nvPr>
        </p:nvPicPr>
        <p:blipFill>
          <a:blip r:embed="rId3"/>
          <a:stretch>
            <a:fillRect/>
          </a:stretch>
        </p:blipFill>
        <p:spPr>
          <a:xfrm>
            <a:off x="385010" y="2191385"/>
            <a:ext cx="3818021" cy="1042490"/>
          </a:xfrm>
          <a:prstGeom prst="rect">
            <a:avLst/>
          </a:prstGeom>
        </p:spPr>
      </p:pic>
      <p:sp>
        <p:nvSpPr>
          <p:cNvPr id="8" name="Metin kutusu 7"/>
          <p:cNvSpPr txBox="1"/>
          <p:nvPr/>
        </p:nvSpPr>
        <p:spPr>
          <a:xfrm>
            <a:off x="497305" y="3687901"/>
            <a:ext cx="11165305" cy="2554545"/>
          </a:xfrm>
          <a:prstGeom prst="rect">
            <a:avLst/>
          </a:prstGeom>
          <a:noFill/>
        </p:spPr>
        <p:txBody>
          <a:bodyPr wrap="squar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Açılacak olan yeni resim dosyasının tüm seçenekleri ayarlandıktan sonra bu ayarlar kaydedilip daha sonra tekrar kullanılabilir. Seçilen bu ayarları kaydetmek için sağ tarafta bulunan </a:t>
            </a:r>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Save</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Preset</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butonuna </a:t>
            </a:r>
            <a:r>
              <a:rPr lang="tr-TR" sz="2000" dirty="0">
                <a:solidFill>
                  <a:schemeClr val="bg2">
                    <a:lumMod val="25000"/>
                  </a:schemeClr>
                </a:solidFill>
                <a:latin typeface="Times New Roman" panose="02020603050405020304" pitchFamily="18" charset="0"/>
                <a:cs typeface="Times New Roman" panose="02020603050405020304" pitchFamily="18" charset="0"/>
              </a:rPr>
              <a:t>tıklanır ve bu hazır ayara bir isim verilir. </a:t>
            </a:r>
          </a:p>
          <a:p>
            <a:r>
              <a:rPr lang="tr-TR" sz="2000" dirty="0">
                <a:solidFill>
                  <a:schemeClr val="bg2">
                    <a:lumMod val="25000"/>
                  </a:schemeClr>
                </a:solidFill>
                <a:latin typeface="Times New Roman" panose="02020603050405020304" pitchFamily="18" charset="0"/>
                <a:cs typeface="Times New Roman" panose="02020603050405020304" pitchFamily="18" charset="0"/>
              </a:rPr>
              <a:t>Önceden kaydedilmiş olan hazır ayarlara aynı pencerede bulunan </a:t>
            </a:r>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Preset</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açılır </a:t>
            </a:r>
            <a:r>
              <a:rPr lang="tr-TR" sz="2000" dirty="0">
                <a:solidFill>
                  <a:schemeClr val="bg2">
                    <a:lumMod val="25000"/>
                  </a:schemeClr>
                </a:solidFill>
                <a:latin typeface="Times New Roman" panose="02020603050405020304" pitchFamily="18" charset="0"/>
                <a:cs typeface="Times New Roman" panose="02020603050405020304" pitchFamily="18" charset="0"/>
              </a:rPr>
              <a:t>menüsünden ulaşılabilir. </a:t>
            </a:r>
          </a:p>
          <a:p>
            <a:r>
              <a:rPr lang="tr-TR" sz="2000" dirty="0">
                <a:solidFill>
                  <a:schemeClr val="bg2">
                    <a:lumMod val="25000"/>
                  </a:schemeClr>
                </a:solidFill>
                <a:latin typeface="Times New Roman" panose="02020603050405020304" pitchFamily="18" charset="0"/>
                <a:cs typeface="Times New Roman" panose="02020603050405020304" pitchFamily="18" charset="0"/>
              </a:rPr>
              <a:t>Önceden kaydedilmiş bir hazır ayarı silmek için </a:t>
            </a:r>
            <a:r>
              <a:rPr lang="tr-TR" sz="2000" b="1" dirty="0" err="1">
                <a:solidFill>
                  <a:schemeClr val="bg2">
                    <a:lumMod val="25000"/>
                  </a:schemeClr>
                </a:solidFill>
                <a:latin typeface="Times New Roman" panose="02020603050405020304" pitchFamily="18" charset="0"/>
                <a:cs typeface="Times New Roman" panose="02020603050405020304" pitchFamily="18" charset="0"/>
              </a:rPr>
              <a:t>Preset</a:t>
            </a:r>
            <a:r>
              <a:rPr lang="tr-TR" sz="2000" b="1"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açılır </a:t>
            </a:r>
            <a:r>
              <a:rPr lang="tr-TR" sz="2000" dirty="0">
                <a:solidFill>
                  <a:schemeClr val="bg2">
                    <a:lumMod val="25000"/>
                  </a:schemeClr>
                </a:solidFill>
                <a:latin typeface="Times New Roman" panose="02020603050405020304" pitchFamily="18" charset="0"/>
                <a:cs typeface="Times New Roman" panose="02020603050405020304" pitchFamily="18" charset="0"/>
              </a:rPr>
              <a:t>menüsünden hazır ayar ismi seçilir ve sağ tarafta bulunan </a:t>
            </a:r>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Delete</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b="1" dirty="0" err="1" smtClean="0">
                <a:solidFill>
                  <a:schemeClr val="bg2">
                    <a:lumMod val="25000"/>
                  </a:schemeClr>
                </a:solidFill>
                <a:latin typeface="Times New Roman" panose="02020603050405020304" pitchFamily="18" charset="0"/>
                <a:cs typeface="Times New Roman" panose="02020603050405020304" pitchFamily="18" charset="0"/>
              </a:rPr>
              <a:t>Preset</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butonuna </a:t>
            </a:r>
            <a:r>
              <a:rPr lang="tr-TR" sz="2000" dirty="0">
                <a:solidFill>
                  <a:schemeClr val="bg2">
                    <a:lumMod val="25000"/>
                  </a:schemeClr>
                </a:solidFill>
                <a:latin typeface="Times New Roman" panose="02020603050405020304" pitchFamily="18" charset="0"/>
                <a:cs typeface="Times New Roman" panose="02020603050405020304" pitchFamily="18" charset="0"/>
              </a:rPr>
              <a:t>tıklanır. </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Çalışma </a:t>
            </a:r>
            <a:r>
              <a:rPr lang="tr-TR" sz="2000" dirty="0">
                <a:solidFill>
                  <a:schemeClr val="bg2">
                    <a:lumMod val="25000"/>
                  </a:schemeClr>
                </a:solidFill>
                <a:latin typeface="Times New Roman" panose="02020603050405020304" pitchFamily="18" charset="0"/>
                <a:cs typeface="Times New Roman" panose="02020603050405020304" pitchFamily="18" charset="0"/>
              </a:rPr>
              <a:t>Alanında yeni dosya açmak için tüm ayarlamalar yapıldıktan sonra </a:t>
            </a:r>
            <a:r>
              <a:rPr lang="tr-TR" sz="2000" b="1" dirty="0" smtClean="0">
                <a:solidFill>
                  <a:schemeClr val="bg2">
                    <a:lumMod val="25000"/>
                  </a:schemeClr>
                </a:solidFill>
                <a:latin typeface="Times New Roman" panose="02020603050405020304" pitchFamily="18" charset="0"/>
                <a:cs typeface="Times New Roman" panose="02020603050405020304" pitchFamily="18" charset="0"/>
              </a:rPr>
              <a:t>OK</a:t>
            </a:r>
            <a:r>
              <a:rPr lang="tr-TR" sz="2000" dirty="0" smtClean="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chemeClr val="bg2">
                    <a:lumMod val="25000"/>
                  </a:schemeClr>
                </a:solidFill>
                <a:latin typeface="Times New Roman" panose="02020603050405020304" pitchFamily="18" charset="0"/>
                <a:cs typeface="Times New Roman" panose="02020603050405020304" pitchFamily="18" charset="0"/>
              </a:rPr>
              <a:t>butonuna tıklanır ve tüm değişiklikler onaylanır. </a:t>
            </a:r>
          </a:p>
          <a:p>
            <a:endParaRPr lang="tr-TR" sz="2000" dirty="0"/>
          </a:p>
        </p:txBody>
      </p:sp>
    </p:spTree>
    <p:extLst>
      <p:ext uri="{BB962C8B-B14F-4D97-AF65-F5344CB8AC3E}">
        <p14:creationId xmlns:p14="http://schemas.microsoft.com/office/powerpoint/2010/main" val="4218976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1.1 Temel </a:t>
            </a:r>
            <a:r>
              <a:rPr lang="tr-TR" dirty="0"/>
              <a:t>Kavramlar</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097280" y="1845734"/>
            <a:ext cx="10058400" cy="4351866"/>
          </a:xfrm>
        </p:spPr>
        <p:txBody>
          <a:bodyPr>
            <a:normAutofit fontScale="92500" lnSpcReduction="10000"/>
          </a:bodyPr>
          <a:lstStyle/>
          <a:p>
            <a:r>
              <a:rPr lang="tr-TR" dirty="0" smtClean="0"/>
              <a:t> </a:t>
            </a:r>
            <a:r>
              <a:rPr lang="tr-TR" b="1" dirty="0"/>
              <a:t>1.2.3. Çözünürlük </a:t>
            </a:r>
            <a:endParaRPr lang="tr-TR" dirty="0"/>
          </a:p>
          <a:p>
            <a:r>
              <a:rPr lang="tr-TR" dirty="0"/>
              <a:t>Bir defa da ekranda görüntülenebilen piksel sayısına çözünürlük denir. Örneğin 800 X 600 denildiğinde 800 sütun ve 600 satır kullanıldığı anlaşılır, bunların çarpımı olan 480.000 sonucu </a:t>
            </a:r>
            <a:r>
              <a:rPr lang="tr-TR" dirty="0" smtClean="0"/>
              <a:t>toplam piksel sayısını verir [1]</a:t>
            </a:r>
            <a:endParaRPr lang="tr-TR" dirty="0"/>
          </a:p>
          <a:p>
            <a:r>
              <a:rPr lang="tr-TR" dirty="0" smtClean="0"/>
              <a:t> </a:t>
            </a:r>
            <a:r>
              <a:rPr lang="tr-TR" b="1" dirty="0"/>
              <a:t>1.2.4. </a:t>
            </a:r>
            <a:r>
              <a:rPr lang="tr-TR" b="1" dirty="0" err="1"/>
              <a:t>Rezolasyon</a:t>
            </a:r>
            <a:r>
              <a:rPr lang="tr-TR" b="1" dirty="0"/>
              <a:t> </a:t>
            </a:r>
            <a:endParaRPr lang="tr-TR" dirty="0"/>
          </a:p>
          <a:p>
            <a:r>
              <a:rPr lang="tr-TR" dirty="0"/>
              <a:t>Bir resmin piksel yoğunluğu yani PPI (</a:t>
            </a:r>
            <a:r>
              <a:rPr lang="tr-TR" dirty="0" err="1"/>
              <a:t>Pixel</a:t>
            </a:r>
            <a:r>
              <a:rPr lang="tr-TR" dirty="0"/>
              <a:t> Per </a:t>
            </a:r>
            <a:r>
              <a:rPr lang="tr-TR" dirty="0" err="1"/>
              <a:t>Inches</a:t>
            </a:r>
            <a:r>
              <a:rPr lang="tr-TR" dirty="0"/>
              <a:t>) 1 inç karede (1 inç = 2.54 cm) bulunan piksel </a:t>
            </a:r>
            <a:r>
              <a:rPr lang="tr-TR" dirty="0" smtClean="0"/>
              <a:t>sayısıdır</a:t>
            </a:r>
            <a:r>
              <a:rPr lang="tr-TR" dirty="0"/>
              <a:t> </a:t>
            </a:r>
            <a:r>
              <a:rPr lang="tr-TR" dirty="0" smtClean="0"/>
              <a:t>[1]</a:t>
            </a:r>
            <a:endParaRPr lang="tr-TR" dirty="0"/>
          </a:p>
          <a:p>
            <a:r>
              <a:rPr lang="tr-TR" dirty="0" smtClean="0"/>
              <a:t> </a:t>
            </a:r>
            <a:r>
              <a:rPr lang="tr-TR" b="1" dirty="0"/>
              <a:t>1.2.5. LPI (</a:t>
            </a:r>
            <a:r>
              <a:rPr lang="tr-TR" b="1" dirty="0" err="1"/>
              <a:t>Line</a:t>
            </a:r>
            <a:r>
              <a:rPr lang="tr-TR" b="1" dirty="0"/>
              <a:t> Per </a:t>
            </a:r>
            <a:r>
              <a:rPr lang="tr-TR" b="1" dirty="0" err="1"/>
              <a:t>Inch</a:t>
            </a:r>
            <a:r>
              <a:rPr lang="tr-TR" b="1" dirty="0"/>
              <a:t>) </a:t>
            </a:r>
            <a:endParaRPr lang="tr-TR" dirty="0"/>
          </a:p>
          <a:p>
            <a:r>
              <a:rPr lang="tr-TR" dirty="0"/>
              <a:t>Film </a:t>
            </a:r>
            <a:r>
              <a:rPr lang="tr-TR" dirty="0" err="1"/>
              <a:t>pozlanırken</a:t>
            </a:r>
            <a:r>
              <a:rPr lang="tr-TR" dirty="0"/>
              <a:t> 1 inç yüksekliğindeki (2.54 cm) alana atılan satır sayısına LPI adı verilir. </a:t>
            </a:r>
          </a:p>
          <a:p>
            <a:r>
              <a:rPr lang="it-IT" b="1" dirty="0"/>
              <a:t>1.2.6. DPI (Dot Per Inc) </a:t>
            </a:r>
            <a:endParaRPr lang="it-IT" dirty="0"/>
          </a:p>
          <a:p>
            <a:r>
              <a:rPr lang="tr-TR" dirty="0"/>
              <a:t>Çıkış cihazlarında 1 </a:t>
            </a:r>
            <a:r>
              <a:rPr lang="tr-TR" dirty="0" err="1"/>
              <a:t>inç'te</a:t>
            </a:r>
            <a:r>
              <a:rPr lang="tr-TR" dirty="0"/>
              <a:t> (2.54 cm x 2.54 cm) noktalanan (yani basılan) ya da </a:t>
            </a:r>
            <a:r>
              <a:rPr lang="tr-TR" dirty="0" err="1"/>
              <a:t>pozlanan</a:t>
            </a:r>
            <a:r>
              <a:rPr lang="tr-TR" dirty="0"/>
              <a:t> piksel sayısına DPI adı verilir.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153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Çalışma Alanında Bir Dosya Kaydetmek</a:t>
            </a:r>
            <a:endParaRPr lang="tr-TR" dirty="0"/>
          </a:p>
        </p:txBody>
      </p:sp>
      <p:sp>
        <p:nvSpPr>
          <p:cNvPr id="3" name="İçerik Yer Tutucusu 2"/>
          <p:cNvSpPr>
            <a:spLocks noGrp="1"/>
          </p:cNvSpPr>
          <p:nvPr>
            <p:ph idx="1"/>
          </p:nvPr>
        </p:nvSpPr>
        <p:spPr>
          <a:xfrm>
            <a:off x="1097280" y="1845734"/>
            <a:ext cx="10058400" cy="4298392"/>
          </a:xfrm>
        </p:spPr>
        <p:txBody>
          <a:bodyPr>
            <a:normAutofit lnSpcReduction="10000"/>
          </a:bodyPr>
          <a:lstStyle/>
          <a:p>
            <a:r>
              <a:rPr lang="tr-TR" dirty="0"/>
              <a:t>Üzerinde çalışmalar yapılan resim dosyasını saklamak ve daha sonra tekrar kullanmak için </a:t>
            </a:r>
            <a:r>
              <a:rPr lang="tr-TR" dirty="0" smtClean="0"/>
              <a:t>kaydedilmesi gerekir. Çalışma alanındaki bir </a:t>
            </a:r>
            <a:r>
              <a:rPr lang="tr-TR" dirty="0"/>
              <a:t>dosya kaydetmek için: </a:t>
            </a:r>
          </a:p>
          <a:p>
            <a:r>
              <a:rPr lang="tr-TR" dirty="0"/>
              <a:t>▶ Fare ile Menü Çubuğunda bulunan </a:t>
            </a:r>
            <a:r>
              <a:rPr lang="tr-TR" b="1" dirty="0" smtClean="0"/>
              <a:t>File </a:t>
            </a:r>
            <a:r>
              <a:rPr lang="tr-TR" dirty="0"/>
              <a:t>başlığına ve açılan menüden </a:t>
            </a:r>
            <a:r>
              <a:rPr lang="tr-TR" b="1" dirty="0" err="1" smtClean="0"/>
              <a:t>Save</a:t>
            </a:r>
            <a:r>
              <a:rPr lang="tr-TR" b="1" dirty="0" smtClean="0"/>
              <a:t> </a:t>
            </a:r>
            <a:r>
              <a:rPr lang="tr-TR" dirty="0"/>
              <a:t>seçeneğine </a:t>
            </a:r>
          </a:p>
          <a:p>
            <a:r>
              <a:rPr lang="tr-TR" dirty="0"/>
              <a:t>tıklanabilir. </a:t>
            </a:r>
          </a:p>
          <a:p>
            <a:r>
              <a:rPr lang="tr-TR" dirty="0"/>
              <a:t>▶ Klavyeden </a:t>
            </a:r>
            <a:r>
              <a:rPr lang="tr-TR" b="1" dirty="0"/>
              <a:t>ALT </a:t>
            </a:r>
            <a:r>
              <a:rPr lang="tr-TR" dirty="0"/>
              <a:t>tuşu basılı iken </a:t>
            </a:r>
            <a:r>
              <a:rPr lang="tr-TR" b="1" dirty="0" smtClean="0"/>
              <a:t>File</a:t>
            </a:r>
            <a:r>
              <a:rPr lang="tr-TR" dirty="0" smtClean="0"/>
              <a:t> </a:t>
            </a:r>
            <a:r>
              <a:rPr lang="tr-TR" dirty="0"/>
              <a:t>menüsünü açmak için </a:t>
            </a:r>
            <a:r>
              <a:rPr lang="tr-TR" b="1" dirty="0" smtClean="0"/>
              <a:t>F </a:t>
            </a:r>
            <a:r>
              <a:rPr lang="tr-TR" dirty="0"/>
              <a:t>harfine ve açılan menüden </a:t>
            </a:r>
          </a:p>
          <a:p>
            <a:r>
              <a:rPr lang="tr-TR" dirty="0" err="1" smtClean="0"/>
              <a:t>Save</a:t>
            </a:r>
            <a:r>
              <a:rPr lang="tr-TR" dirty="0" smtClean="0"/>
              <a:t> </a:t>
            </a:r>
            <a:r>
              <a:rPr lang="tr-TR" dirty="0"/>
              <a:t>seçeneğini seçmek için </a:t>
            </a:r>
            <a:r>
              <a:rPr lang="tr-TR" b="1" dirty="0" smtClean="0"/>
              <a:t>S </a:t>
            </a:r>
            <a:r>
              <a:rPr lang="tr-TR" dirty="0"/>
              <a:t>harfine basılabilir. </a:t>
            </a:r>
          </a:p>
          <a:p>
            <a:r>
              <a:rPr lang="tr-TR" dirty="0"/>
              <a:t>▶ Klavyeden CTRL tuşu ile beraber aynı anda S tuşuna yani </a:t>
            </a:r>
            <a:r>
              <a:rPr lang="tr-TR" b="1" dirty="0"/>
              <a:t>CTRL + S </a:t>
            </a:r>
            <a:r>
              <a:rPr lang="tr-TR" dirty="0"/>
              <a:t>tuş kombinasyonuna </a:t>
            </a:r>
            <a:r>
              <a:rPr lang="tr-TR" dirty="0" smtClean="0"/>
              <a:t>da</a:t>
            </a:r>
            <a:endParaRPr lang="tr-TR" dirty="0"/>
          </a:p>
          <a:p>
            <a:r>
              <a:rPr lang="tr-TR" dirty="0"/>
              <a:t>basılabilir. </a:t>
            </a:r>
          </a:p>
          <a:p>
            <a:r>
              <a:rPr lang="tr-TR" dirty="0" smtClean="0"/>
              <a:t>Herhangi </a:t>
            </a:r>
            <a:r>
              <a:rPr lang="tr-TR" dirty="0"/>
              <a:t>bir yöntemle dosya kaydedilmek istenildiğinde ekrana kaydedilecek dosyanın özelliklerini belirlemeyi sağlayan pencere gelir. Bu pencerede resim dosyasına istenilen isim verilir ve istenilen yere kaydedilir. </a:t>
            </a:r>
            <a:endParaRPr lang="tr-TR" dirty="0"/>
          </a:p>
        </p:txBody>
      </p:sp>
    </p:spTree>
    <p:extLst>
      <p:ext uri="{BB962C8B-B14F-4D97-AF65-F5344CB8AC3E}">
        <p14:creationId xmlns:p14="http://schemas.microsoft.com/office/powerpoint/2010/main" val="4017110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Çalışma Alanında Bir Dosya Kaydetmek</a:t>
            </a:r>
            <a:endParaRPr lang="tr-TR" dirty="0"/>
          </a:p>
        </p:txBody>
      </p:sp>
      <p:pic>
        <p:nvPicPr>
          <p:cNvPr id="4" name="İçerik Yer Tutucusu 3"/>
          <p:cNvPicPr>
            <a:picLocks noGrp="1" noChangeAspect="1"/>
          </p:cNvPicPr>
          <p:nvPr>
            <p:ph idx="1"/>
          </p:nvPr>
        </p:nvPicPr>
        <p:blipFill>
          <a:blip r:embed="rId2"/>
          <a:stretch>
            <a:fillRect/>
          </a:stretch>
        </p:blipFill>
        <p:spPr>
          <a:xfrm>
            <a:off x="240632" y="1845734"/>
            <a:ext cx="4011879" cy="4457644"/>
          </a:xfrm>
          <a:prstGeom prst="rect">
            <a:avLst/>
          </a:prstGeom>
        </p:spPr>
      </p:pic>
      <p:sp>
        <p:nvSpPr>
          <p:cNvPr id="5" name="İçerik Yer Tutucusu 2"/>
          <p:cNvSpPr txBox="1">
            <a:spLocks/>
          </p:cNvSpPr>
          <p:nvPr/>
        </p:nvSpPr>
        <p:spPr>
          <a:xfrm>
            <a:off x="4252511" y="1845734"/>
            <a:ext cx="7602605" cy="4298392"/>
          </a:xfrm>
          <a:prstGeom prst="rect">
            <a:avLst/>
          </a:prstGeom>
        </p:spPr>
        <p:txBody>
          <a:bodyPr vert="horz" lIns="0" tIns="45720" rIns="0" bIns="45720" rtlCol="0">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b="1" dirty="0"/>
              <a:t>Konum </a:t>
            </a:r>
            <a:r>
              <a:rPr lang="tr-TR" dirty="0"/>
              <a:t>açılır menüsü, resim dosyasının bilgisayarda kaydedileceği alandır. Aynı işlem aynı </a:t>
            </a:r>
            <a:r>
              <a:rPr lang="tr-TR" dirty="0" smtClean="0"/>
              <a:t>pencerede </a:t>
            </a:r>
            <a:r>
              <a:rPr lang="tr-TR" dirty="0"/>
              <a:t>sol tarafta bulunan konum simgelerine tıklanarak da yapılabilir. </a:t>
            </a:r>
          </a:p>
          <a:p>
            <a:r>
              <a:rPr lang="tr-TR" b="1" dirty="0"/>
              <a:t>Dosya Adı </a:t>
            </a:r>
            <a:r>
              <a:rPr lang="tr-TR" dirty="0"/>
              <a:t>yazı kutusu, resim dosyasına isim verilen yerdir. </a:t>
            </a:r>
          </a:p>
          <a:p>
            <a:r>
              <a:rPr lang="tr-TR" b="1" dirty="0"/>
              <a:t>Format </a:t>
            </a:r>
            <a:r>
              <a:rPr lang="tr-TR" dirty="0"/>
              <a:t>açılır menüsü, resim dosyasının türünün seçildiği yerdir. Bu açılır menüde bulunan </a:t>
            </a:r>
            <a:r>
              <a:rPr lang="tr-TR" dirty="0" smtClean="0"/>
              <a:t>seçenekler </a:t>
            </a:r>
            <a:r>
              <a:rPr lang="tr-TR" dirty="0"/>
              <a:t>ile resim dosyası farklı türlerde kaydedilebilir. </a:t>
            </a:r>
          </a:p>
          <a:p>
            <a:r>
              <a:rPr lang="tr-TR" dirty="0"/>
              <a:t>Kaydet ile Farklı Kaydet arasında fark vardır. İlk defa açılan ve düzenlenen resim dosyasında Kaydet butonuna tıklanırsa kaydedileceği konum, dosya adı ve dosya formatı açılan pencerede sorulur ama ikinci kez kaydet butonuna tıklanırsa aynı pencere gelmez ve sadece en son yapılan değişiklikler kaydedilir. </a:t>
            </a:r>
          </a:p>
          <a:p>
            <a:r>
              <a:rPr lang="tr-TR" dirty="0" smtClean="0"/>
              <a:t>Bir </a:t>
            </a:r>
            <a:r>
              <a:rPr lang="tr-TR" dirty="0"/>
              <a:t>dosyayı daha sonra üzerinde yeniden çalışmak için kaydetmek istiyorsanız </a:t>
            </a:r>
            <a:r>
              <a:rPr lang="tr-TR" dirty="0" err="1" smtClean="0"/>
              <a:t>Photoshop’un</a:t>
            </a:r>
            <a:r>
              <a:rPr lang="tr-TR" dirty="0" smtClean="0"/>
              <a:t> </a:t>
            </a:r>
            <a:r>
              <a:rPr lang="tr-TR" dirty="0"/>
              <a:t>kaynak dosya formatı olan PSD formatında kaydetmeniz tavsiye edilir. </a:t>
            </a:r>
            <a:endParaRPr lang="tr-TR" dirty="0"/>
          </a:p>
        </p:txBody>
      </p:sp>
    </p:spTree>
    <p:extLst>
      <p:ext uri="{BB962C8B-B14F-4D97-AF65-F5344CB8AC3E}">
        <p14:creationId xmlns:p14="http://schemas.microsoft.com/office/powerpoint/2010/main" val="3210034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Kaydedilmiş bir çalışmayı açmak</a:t>
            </a:r>
            <a:endParaRPr lang="tr-TR" dirty="0"/>
          </a:p>
        </p:txBody>
      </p:sp>
      <p:sp>
        <p:nvSpPr>
          <p:cNvPr id="5" name="İçerik Yer Tutucusu 2"/>
          <p:cNvSpPr txBox="1">
            <a:spLocks/>
          </p:cNvSpPr>
          <p:nvPr/>
        </p:nvSpPr>
        <p:spPr>
          <a:xfrm>
            <a:off x="4252511" y="1845734"/>
            <a:ext cx="7602605" cy="4298392"/>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dirty="0"/>
              <a:t>Kaydedilen bir resim dosyası ile tekrar çalışılmak istenirse o </a:t>
            </a:r>
            <a:r>
              <a:rPr lang="tr-TR" dirty="0" smtClean="0"/>
              <a:t>dosyanın açılması gerekir. Kaydedilen </a:t>
            </a:r>
            <a:r>
              <a:rPr lang="tr-TR" dirty="0"/>
              <a:t>bir dosyayı açmak için: </a:t>
            </a:r>
          </a:p>
          <a:p>
            <a:r>
              <a:rPr lang="tr-TR" dirty="0"/>
              <a:t>▶ Fare ile Menü Çubuğunda bulunan </a:t>
            </a:r>
            <a:r>
              <a:rPr lang="tr-TR" b="1" dirty="0" smtClean="0"/>
              <a:t>File </a:t>
            </a:r>
            <a:r>
              <a:rPr lang="tr-TR" dirty="0"/>
              <a:t>başlığına ve açılan menüden </a:t>
            </a:r>
            <a:r>
              <a:rPr lang="tr-TR" b="1" dirty="0" smtClean="0"/>
              <a:t>Open </a:t>
            </a:r>
            <a:r>
              <a:rPr lang="tr-TR" dirty="0"/>
              <a:t>seçeneğine </a:t>
            </a:r>
            <a:r>
              <a:rPr lang="tr-TR" dirty="0" smtClean="0"/>
              <a:t>tıklanabilir</a:t>
            </a:r>
            <a:r>
              <a:rPr lang="tr-TR" dirty="0"/>
              <a:t>. </a:t>
            </a:r>
          </a:p>
          <a:p>
            <a:r>
              <a:rPr lang="tr-TR" dirty="0"/>
              <a:t>▶ Klavyeden </a:t>
            </a:r>
            <a:r>
              <a:rPr lang="tr-TR" b="1" dirty="0"/>
              <a:t>ALT </a:t>
            </a:r>
            <a:r>
              <a:rPr lang="tr-TR" dirty="0"/>
              <a:t>tuşu basılı iken Dosya menüsünü açmak için </a:t>
            </a:r>
            <a:r>
              <a:rPr lang="tr-TR" b="1" dirty="0" smtClean="0"/>
              <a:t>F </a:t>
            </a:r>
            <a:r>
              <a:rPr lang="tr-TR" dirty="0"/>
              <a:t>harfine ve açılan menüden Aç seçeneğini seçmek için </a:t>
            </a:r>
            <a:r>
              <a:rPr lang="tr-TR" b="1" dirty="0" smtClean="0"/>
              <a:t>O </a:t>
            </a:r>
            <a:r>
              <a:rPr lang="tr-TR" dirty="0"/>
              <a:t>harfine basılabilir. </a:t>
            </a:r>
          </a:p>
          <a:p>
            <a:r>
              <a:rPr lang="tr-TR" dirty="0"/>
              <a:t>▶ Klavyeden CTRL tuşu ile beraber aynı anda O tuşuna yani </a:t>
            </a:r>
            <a:r>
              <a:rPr lang="tr-TR" b="1" dirty="0"/>
              <a:t>CTRL + O </a:t>
            </a:r>
            <a:r>
              <a:rPr lang="tr-TR" dirty="0"/>
              <a:t>tuş kombinasyonuna </a:t>
            </a:r>
            <a:r>
              <a:rPr lang="tr-TR" dirty="0" smtClean="0"/>
              <a:t>basılabilir</a:t>
            </a:r>
            <a:r>
              <a:rPr lang="tr-TR" dirty="0"/>
              <a:t>. </a:t>
            </a:r>
          </a:p>
          <a:p>
            <a:r>
              <a:rPr lang="tr-TR" dirty="0"/>
              <a:t>Herhangi bir yöntemle dosya açılmak istenildiğinde ekrana kaydedilecek dosyanın nereden </a:t>
            </a:r>
            <a:r>
              <a:rPr lang="tr-TR" dirty="0" smtClean="0"/>
              <a:t>açılacağını </a:t>
            </a:r>
            <a:r>
              <a:rPr lang="tr-TR" dirty="0"/>
              <a:t>belirlemeyi sağlayan pencere gelir. Açılan pencere Kaydet penceresiyle aynıdır. </a:t>
            </a:r>
            <a:endParaRPr lang="tr-TR" dirty="0"/>
          </a:p>
        </p:txBody>
      </p:sp>
      <p:pic>
        <p:nvPicPr>
          <p:cNvPr id="7" name="İçerik Yer Tutucusu 6"/>
          <p:cNvPicPr>
            <a:picLocks noGrp="1" noChangeAspect="1"/>
          </p:cNvPicPr>
          <p:nvPr>
            <p:ph idx="1"/>
          </p:nvPr>
        </p:nvPicPr>
        <p:blipFill>
          <a:blip r:embed="rId2"/>
          <a:stretch>
            <a:fillRect/>
          </a:stretch>
        </p:blipFill>
        <p:spPr>
          <a:xfrm>
            <a:off x="269072" y="1791547"/>
            <a:ext cx="3983439" cy="4406766"/>
          </a:xfrm>
          <a:prstGeom prst="rect">
            <a:avLst/>
          </a:prstGeom>
        </p:spPr>
      </p:pic>
    </p:spTree>
    <p:extLst>
      <p:ext uri="{BB962C8B-B14F-4D97-AF65-F5344CB8AC3E}">
        <p14:creationId xmlns:p14="http://schemas.microsoft.com/office/powerpoint/2010/main" val="2929058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Referanslar</a:t>
            </a:r>
            <a:endParaRPr lang="tr-TR" dirty="0"/>
          </a:p>
        </p:txBody>
      </p:sp>
      <p:sp>
        <p:nvSpPr>
          <p:cNvPr id="3" name="İçerik Yer Tutucusu 2"/>
          <p:cNvSpPr>
            <a:spLocks noGrp="1"/>
          </p:cNvSpPr>
          <p:nvPr>
            <p:ph idx="1"/>
          </p:nvPr>
        </p:nvSpPr>
        <p:spPr/>
        <p:txBody>
          <a:bodyPr/>
          <a:lstStyle/>
          <a:p>
            <a:r>
              <a:rPr lang="tr-TR" dirty="0" smtClean="0"/>
              <a:t>[1] </a:t>
            </a:r>
            <a:r>
              <a:rPr lang="tr-TR" dirty="0" err="1" smtClean="0"/>
              <a:t>Alakoç</a:t>
            </a:r>
            <a:r>
              <a:rPr lang="tr-TR" dirty="0" smtClean="0"/>
              <a:t>, Z. (2004), Grafik ve Animasyon, Mersin Üniversitesi  </a:t>
            </a:r>
          </a:p>
          <a:p>
            <a:r>
              <a:rPr lang="tr-TR" dirty="0" smtClean="0"/>
              <a:t>[2] getpaint.net (2017</a:t>
            </a:r>
            <a:r>
              <a:rPr lang="tr-TR" dirty="0"/>
              <a:t>) https://www.getpaint.net/features.html</a:t>
            </a:r>
          </a:p>
          <a:p>
            <a:endParaRPr lang="tr-TR" dirty="0" smtClean="0"/>
          </a:p>
          <a:p>
            <a:endParaRPr lang="tr-TR" dirty="0"/>
          </a:p>
        </p:txBody>
      </p:sp>
    </p:spTree>
    <p:extLst>
      <p:ext uri="{BB962C8B-B14F-4D97-AF65-F5344CB8AC3E}">
        <p14:creationId xmlns:p14="http://schemas.microsoft.com/office/powerpoint/2010/main" val="1856671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1.2. Görüntü Formatları </a:t>
            </a:r>
          </a:p>
        </p:txBody>
      </p:sp>
      <p:sp>
        <p:nvSpPr>
          <p:cNvPr id="3" name="İçerik Yer Tutucusu 2"/>
          <p:cNvSpPr>
            <a:spLocks noGrp="1"/>
          </p:cNvSpPr>
          <p:nvPr>
            <p:ph idx="1"/>
          </p:nvPr>
        </p:nvSpPr>
        <p:spPr>
          <a:xfrm>
            <a:off x="1097280" y="1845734"/>
            <a:ext cx="10058400" cy="4351866"/>
          </a:xfrm>
        </p:spPr>
        <p:txBody>
          <a:bodyPr>
            <a:normAutofit/>
          </a:bodyPr>
          <a:lstStyle/>
          <a:p>
            <a:r>
              <a:rPr lang="tr-TR" dirty="0" smtClean="0"/>
              <a:t>Elektronik </a:t>
            </a:r>
            <a:r>
              <a:rPr lang="tr-TR" dirty="0"/>
              <a:t>yayıncılıkta kullanılan </a:t>
            </a:r>
            <a:r>
              <a:rPr lang="tr-TR" dirty="0" smtClean="0"/>
              <a:t>yazılımlar aralarında dosya alışverişi yapacak şekilde geliştirilmişlerdir. Söz konusu dosyalar farklı uygulamalar ile açılmak istendiğinde, farklı </a:t>
            </a:r>
            <a:r>
              <a:rPr lang="tr-TR" dirty="0"/>
              <a:t>bir formatta </a:t>
            </a:r>
            <a:r>
              <a:rPr lang="tr-TR" dirty="0" smtClean="0"/>
              <a:t>kaydedilmesi gerekmektedir. Yaygın kullanılan </a:t>
            </a:r>
            <a:r>
              <a:rPr lang="tr-TR" dirty="0"/>
              <a:t>görüntü </a:t>
            </a:r>
            <a:r>
              <a:rPr lang="tr-TR" dirty="0" smtClean="0"/>
              <a:t>formatlarına örnek olarak aşağıdakiler gösterilebilir. </a:t>
            </a:r>
          </a:p>
          <a:p>
            <a:r>
              <a:rPr lang="tr-TR" b="1" dirty="0"/>
              <a:t>1.2.1. PICT </a:t>
            </a:r>
            <a:endParaRPr lang="tr-TR" dirty="0"/>
          </a:p>
          <a:p>
            <a:r>
              <a:rPr lang="tr-TR" dirty="0"/>
              <a:t>PICT formatı bütün programların ortak kullandığı dosya formatıdır. Bu format herhangi bir uygulama programına aktarıldığında resim bilgisi sayfaya dâhil olur. Görüntü diskinizden silinse dahi baskı aracı sayfayı basarken PICT dosyasını aramaz. </a:t>
            </a:r>
          </a:p>
          <a:p>
            <a:r>
              <a:rPr lang="tr-TR" dirty="0" smtClean="0"/>
              <a:t>Logo düzenleme ve yeniden oluşturma işlemleri sırasında PICT olarak kaydedilmiş görüntüyü, </a:t>
            </a:r>
            <a:r>
              <a:rPr lang="tr-TR" dirty="0" err="1" smtClean="0"/>
              <a:t>Illustrator</a:t>
            </a:r>
            <a:r>
              <a:rPr lang="tr-TR" dirty="0" smtClean="0"/>
              <a:t> ve </a:t>
            </a:r>
            <a:r>
              <a:rPr lang="tr-TR" dirty="0" err="1" smtClean="0"/>
              <a:t>Free</a:t>
            </a:r>
            <a:r>
              <a:rPr lang="tr-TR" dirty="0" smtClean="0"/>
              <a:t> </a:t>
            </a:r>
            <a:r>
              <a:rPr lang="tr-TR" dirty="0" err="1" smtClean="0"/>
              <a:t>Hand</a:t>
            </a:r>
            <a:r>
              <a:rPr lang="tr-TR" dirty="0" smtClean="0"/>
              <a:t> programlarına aktardığımızda, </a:t>
            </a:r>
            <a:r>
              <a:rPr lang="tr-TR" dirty="0" err="1" smtClean="0"/>
              <a:t>Illustrator</a:t>
            </a:r>
            <a:r>
              <a:rPr lang="tr-TR" dirty="0" smtClean="0"/>
              <a:t> programı isteğe bağlı olarak dosya aç komutuyla görüntüyü açar ve sayfaya </a:t>
            </a:r>
            <a:r>
              <a:rPr lang="tr-TR" dirty="0" err="1" smtClean="0"/>
              <a:t>template</a:t>
            </a:r>
            <a:r>
              <a:rPr lang="tr-TR" dirty="0" smtClean="0"/>
              <a:t> (yarı saydam/</a:t>
            </a:r>
            <a:r>
              <a:rPr lang="tr-TR" dirty="0" err="1" smtClean="0"/>
              <a:t>arkaplan</a:t>
            </a:r>
            <a:r>
              <a:rPr lang="tr-TR" dirty="0" smtClean="0"/>
              <a:t>) olarak yapıştırır. Böylelikle bu görüntünün üzerinden </a:t>
            </a:r>
            <a:r>
              <a:rPr lang="tr-TR" dirty="0" err="1" smtClean="0"/>
              <a:t>vektörel</a:t>
            </a:r>
            <a:r>
              <a:rPr lang="tr-TR" dirty="0" smtClean="0"/>
              <a:t> olarak çizimimizi yapabiliriz [1]</a:t>
            </a:r>
            <a:endParaRPr lang="tr-TR" dirty="0"/>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3486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1.2. Görüntü Formatları </a:t>
            </a:r>
          </a:p>
        </p:txBody>
      </p:sp>
      <p:sp>
        <p:nvSpPr>
          <p:cNvPr id="3" name="İçerik Yer Tutucusu 2"/>
          <p:cNvSpPr>
            <a:spLocks noGrp="1"/>
          </p:cNvSpPr>
          <p:nvPr>
            <p:ph idx="1"/>
          </p:nvPr>
        </p:nvSpPr>
        <p:spPr>
          <a:xfrm>
            <a:off x="1097280" y="1737360"/>
            <a:ext cx="10058400" cy="4474754"/>
          </a:xfrm>
        </p:spPr>
        <p:txBody>
          <a:bodyPr>
            <a:normAutofit fontScale="92500" lnSpcReduction="10000"/>
          </a:bodyPr>
          <a:lstStyle/>
          <a:p>
            <a:r>
              <a:rPr lang="tr-TR" b="1" dirty="0"/>
              <a:t>1.2.2. EPS </a:t>
            </a:r>
            <a:endParaRPr lang="tr-TR" dirty="0"/>
          </a:p>
          <a:p>
            <a:r>
              <a:rPr lang="tr-TR" dirty="0"/>
              <a:t>EPS formatı </a:t>
            </a:r>
            <a:r>
              <a:rPr lang="tr-TR" dirty="0" smtClean="0"/>
              <a:t>birçok çizim </a:t>
            </a:r>
            <a:r>
              <a:rPr lang="tr-TR" dirty="0"/>
              <a:t>ve sayfa düzenleme programları tarafından </a:t>
            </a:r>
            <a:r>
              <a:rPr lang="tr-TR" dirty="0" smtClean="0"/>
              <a:t>desteklenmektedir. </a:t>
            </a:r>
            <a:r>
              <a:rPr lang="tr-TR" dirty="0" err="1"/>
              <a:t>Photoshop</a:t>
            </a:r>
            <a:r>
              <a:rPr lang="tr-TR" dirty="0"/>
              <a:t> programında, doküman </a:t>
            </a:r>
            <a:r>
              <a:rPr lang="tr-TR" dirty="0" err="1"/>
              <a:t>bitmap</a:t>
            </a:r>
            <a:r>
              <a:rPr lang="tr-TR" dirty="0"/>
              <a:t> </a:t>
            </a:r>
            <a:r>
              <a:rPr lang="tr-TR" dirty="0" err="1"/>
              <a:t>modunda</a:t>
            </a:r>
            <a:r>
              <a:rPr lang="tr-TR" dirty="0"/>
              <a:t> kaydedilirken </a:t>
            </a:r>
            <a:r>
              <a:rPr lang="tr-TR" dirty="0" err="1"/>
              <a:t>transparent</a:t>
            </a:r>
            <a:r>
              <a:rPr lang="tr-TR" dirty="0"/>
              <a:t> (şeffaf) + </a:t>
            </a:r>
            <a:r>
              <a:rPr lang="tr-TR" dirty="0" err="1"/>
              <a:t>whites</a:t>
            </a:r>
            <a:r>
              <a:rPr lang="tr-TR" dirty="0"/>
              <a:t> (beyazları saydam yap) seçeneği işaretlenerek kaydedilirse dosyada beyaz alanlar şeffaf olarak tanımlanır. Renkli bir doküman EPS olarak kaydedilecekse olası baskı problemlerini önlemek için CMYK </a:t>
            </a:r>
            <a:r>
              <a:rPr lang="tr-TR" dirty="0" err="1"/>
              <a:t>moduna</a:t>
            </a:r>
            <a:r>
              <a:rPr lang="tr-TR" dirty="0"/>
              <a:t> geçirilmiş </a:t>
            </a:r>
            <a:r>
              <a:rPr lang="tr-TR" dirty="0" smtClean="0"/>
              <a:t>olmalıdır </a:t>
            </a:r>
            <a:r>
              <a:rPr lang="tr-TR" dirty="0"/>
              <a:t> </a:t>
            </a:r>
            <a:r>
              <a:rPr lang="tr-TR" dirty="0" smtClean="0"/>
              <a:t>[1]</a:t>
            </a:r>
          </a:p>
          <a:p>
            <a:r>
              <a:rPr lang="tr-TR" b="1" dirty="0"/>
              <a:t>1.2.3. TIFF </a:t>
            </a:r>
            <a:endParaRPr lang="tr-TR" dirty="0"/>
          </a:p>
          <a:p>
            <a:r>
              <a:rPr lang="tr-TR" dirty="0"/>
              <a:t>TIFF formatı bilgisayarlar arası ortak bir dosya formatıdır. Tüm programlar tarafından desteklenir. Bu formatta kayıtlı dosyalar, herhangi bir uygulama programında sayfa içine alındığında görüntünün ve zeminin renk değerlerini </a:t>
            </a:r>
            <a:r>
              <a:rPr lang="tr-TR" dirty="0" smtClean="0"/>
              <a:t>azaltma ve değiştirme olanağı verir  [1]</a:t>
            </a:r>
          </a:p>
          <a:p>
            <a:r>
              <a:rPr lang="tr-TR" b="1" dirty="0"/>
              <a:t>1.2.4. JPG </a:t>
            </a:r>
            <a:endParaRPr lang="tr-TR" dirty="0"/>
          </a:p>
          <a:p>
            <a:r>
              <a:rPr lang="tr-TR" dirty="0"/>
              <a:t>JPG formatı, resim işleme programlarının yüksek </a:t>
            </a:r>
            <a:r>
              <a:rPr lang="tr-TR" dirty="0" err="1"/>
              <a:t>MB'lı</a:t>
            </a:r>
            <a:r>
              <a:rPr lang="tr-TR" dirty="0"/>
              <a:t> dosyaları sıkıştırarak disk üzerinde kayıt edebileceğiniz bir formattır. JPEG veya JPG formatının özelliği ,gerçek renk değerlerini içermesidir. Bu nedenle </a:t>
            </a:r>
            <a:r>
              <a:rPr lang="tr-TR" dirty="0" err="1"/>
              <a:t>fotografik</a:t>
            </a:r>
            <a:r>
              <a:rPr lang="tr-TR" dirty="0"/>
              <a:t> (çizgisel/grafiksel olmayan) görüntüleme için kullanılmalıdır. Web sitelerinde kalitesinin iyi olmasının yanında boyutunun az olmasından dolayı çok kullanılmaktadır. </a:t>
            </a:r>
          </a:p>
        </p:txBody>
      </p:sp>
    </p:spTree>
    <p:extLst>
      <p:ext uri="{BB962C8B-B14F-4D97-AF65-F5344CB8AC3E}">
        <p14:creationId xmlns:p14="http://schemas.microsoft.com/office/powerpoint/2010/main" val="2691416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1.2. Görüntü Formatları </a:t>
            </a:r>
          </a:p>
        </p:txBody>
      </p:sp>
      <p:sp>
        <p:nvSpPr>
          <p:cNvPr id="3" name="İçerik Yer Tutucusu 2"/>
          <p:cNvSpPr>
            <a:spLocks noGrp="1"/>
          </p:cNvSpPr>
          <p:nvPr>
            <p:ph idx="1"/>
          </p:nvPr>
        </p:nvSpPr>
        <p:spPr>
          <a:xfrm>
            <a:off x="1097280" y="1845733"/>
            <a:ext cx="10058400" cy="4613123"/>
          </a:xfrm>
        </p:spPr>
        <p:txBody>
          <a:bodyPr>
            <a:normAutofit lnSpcReduction="10000"/>
          </a:bodyPr>
          <a:lstStyle/>
          <a:p>
            <a:r>
              <a:rPr lang="tr-TR" b="1" dirty="0"/>
              <a:t>1.2.5. BMP </a:t>
            </a:r>
            <a:endParaRPr lang="tr-TR" dirty="0"/>
          </a:p>
          <a:p>
            <a:r>
              <a:rPr lang="tr-TR" dirty="0"/>
              <a:t>BMP PCX formatını değiştirerek geliştirilen bir formattır. BMP formatı 1-24 bit arasında değişen bir piksel derinliğini içerebilir. </a:t>
            </a:r>
          </a:p>
          <a:p>
            <a:r>
              <a:rPr lang="tr-TR" b="1" dirty="0"/>
              <a:t>1.2.6. GIF </a:t>
            </a:r>
            <a:endParaRPr lang="tr-TR" dirty="0"/>
          </a:p>
          <a:p>
            <a:r>
              <a:rPr lang="tr-TR" dirty="0"/>
              <a:t>Graphics </a:t>
            </a:r>
            <a:r>
              <a:rPr lang="tr-TR" dirty="0" err="1"/>
              <a:t>Interchange</a:t>
            </a:r>
            <a:r>
              <a:rPr lang="tr-TR" dirty="0"/>
              <a:t> Format (GIF) dosyaları internet üzerinde oldukça yaygın kullanılan bir formattır. Az sayıda renk içeren (1 ile 8 bitlik) dokümanlarda oldukça iyi sıkıştırma sağlaması, animasyonlarda zamanlama ve farklı boyutlardaki resimleri bir arada tutma desteği, saydam renk </a:t>
            </a:r>
            <a:r>
              <a:rPr lang="tr-TR" dirty="0" smtClean="0"/>
              <a:t>tanımlanması bu formatı popüler yapan nedenlerden sadece birkaçıdır [1]</a:t>
            </a:r>
          </a:p>
          <a:p>
            <a:r>
              <a:rPr lang="tr-TR" b="1" dirty="0"/>
              <a:t>1.2.7. PNG </a:t>
            </a:r>
            <a:endParaRPr lang="tr-TR" dirty="0"/>
          </a:p>
          <a:p>
            <a:r>
              <a:rPr lang="tr-TR" dirty="0"/>
              <a:t>PNG (</a:t>
            </a:r>
            <a:r>
              <a:rPr lang="tr-TR" dirty="0" err="1"/>
              <a:t>Portable</a:t>
            </a:r>
            <a:r>
              <a:rPr lang="tr-TR" dirty="0"/>
              <a:t> Network Graphics) formatı patentsizdir. PNG, kayıpsız </a:t>
            </a:r>
            <a:r>
              <a:rPr lang="tr-TR" dirty="0" err="1"/>
              <a:t>Wave</a:t>
            </a:r>
            <a:r>
              <a:rPr lang="tr-TR" dirty="0"/>
              <a:t> </a:t>
            </a:r>
            <a:r>
              <a:rPr lang="tr-TR" dirty="0" err="1"/>
              <a:t>Table</a:t>
            </a:r>
            <a:r>
              <a:rPr lang="tr-TR" dirty="0"/>
              <a:t> sıkıştırma yöntemini </a:t>
            </a:r>
            <a:r>
              <a:rPr lang="tr-TR" dirty="0" smtClean="0"/>
              <a:t>kullanır. PNG </a:t>
            </a:r>
            <a:r>
              <a:rPr lang="tr-TR" dirty="0"/>
              <a:t>dosyalarındaki saydamlık bilgileri alfa kanalı içerisinde saklanmaktadır. Sıralı yükleme de olanaklıdır. Ayrıca sıkıştırma için değişik filtreleme algoritmaları sıkıştırma öncesi kullanılabilmektedir. </a:t>
            </a:r>
            <a:r>
              <a:rPr lang="tr-TR" dirty="0" smtClean="0"/>
              <a:t>PNG</a:t>
            </a:r>
            <a:r>
              <a:rPr lang="tr-TR" dirty="0"/>
              <a:t>; Görüntü işleme yazılımı programında düzenlenebilir bir dosya </a:t>
            </a:r>
            <a:r>
              <a:rPr lang="tr-TR" dirty="0" smtClean="0"/>
              <a:t>formatıdır [1]</a:t>
            </a:r>
            <a:endParaRPr lang="tr-TR" dirty="0"/>
          </a:p>
        </p:txBody>
      </p:sp>
    </p:spTree>
    <p:extLst>
      <p:ext uri="{BB962C8B-B14F-4D97-AF65-F5344CB8AC3E}">
        <p14:creationId xmlns:p14="http://schemas.microsoft.com/office/powerpoint/2010/main" val="827509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1.2. Görüntü Formatları </a:t>
            </a:r>
          </a:p>
        </p:txBody>
      </p:sp>
      <p:sp>
        <p:nvSpPr>
          <p:cNvPr id="3" name="İçerik Yer Tutucusu 2"/>
          <p:cNvSpPr>
            <a:spLocks noGrp="1"/>
          </p:cNvSpPr>
          <p:nvPr>
            <p:ph idx="1"/>
          </p:nvPr>
        </p:nvSpPr>
        <p:spPr>
          <a:xfrm>
            <a:off x="1097280" y="1845733"/>
            <a:ext cx="10058400" cy="3742267"/>
          </a:xfrm>
        </p:spPr>
        <p:txBody>
          <a:bodyPr>
            <a:normAutofit/>
          </a:bodyPr>
          <a:lstStyle/>
          <a:p>
            <a:r>
              <a:rPr lang="tr-TR" b="1" dirty="0"/>
              <a:t>1.2.8. PSD </a:t>
            </a:r>
            <a:endParaRPr lang="tr-TR" dirty="0"/>
          </a:p>
          <a:p>
            <a:r>
              <a:rPr lang="tr-TR" dirty="0"/>
              <a:t>PSD çok sayıda alfa kanalını, </a:t>
            </a:r>
            <a:r>
              <a:rPr lang="tr-TR" dirty="0" err="1"/>
              <a:t>path'ı</a:t>
            </a:r>
            <a:r>
              <a:rPr lang="tr-TR" dirty="0"/>
              <a:t> ve katmanı desteklemektedir. PSD dosyaları ikili dosya, indekslenmiş renk, gerçek renk RGB, CMYK, </a:t>
            </a:r>
            <a:r>
              <a:rPr lang="tr-TR" dirty="0" err="1"/>
              <a:t>Lab</a:t>
            </a:r>
            <a:r>
              <a:rPr lang="tr-TR" dirty="0"/>
              <a:t> biçimlerini destekler. </a:t>
            </a:r>
            <a:r>
              <a:rPr lang="tr-TR" dirty="0" err="1" smtClean="0"/>
              <a:t>Photoshop</a:t>
            </a:r>
            <a:r>
              <a:rPr lang="tr-TR" dirty="0" smtClean="0"/>
              <a:t> dosya formatıdır, gelecekte </a:t>
            </a:r>
            <a:r>
              <a:rPr lang="tr-TR" dirty="0"/>
              <a:t>yapılacak </a:t>
            </a:r>
            <a:r>
              <a:rPr lang="tr-TR" dirty="0" smtClean="0"/>
              <a:t>düzeltmeler için çalışmanızı PSD formatında kaydetmeniz çok </a:t>
            </a:r>
            <a:r>
              <a:rPr lang="tr-TR" dirty="0"/>
              <a:t>işinize yarayacaktır. </a:t>
            </a:r>
            <a:r>
              <a:rPr lang="tr-TR" dirty="0" smtClean="0"/>
              <a:t>Görüntü </a:t>
            </a:r>
            <a:r>
              <a:rPr lang="tr-TR" dirty="0"/>
              <a:t>işleme yazılımı PSD, TIFF JPEG, GIF, BMP, PICT, PNG ve TGA dosya türlerini </a:t>
            </a:r>
            <a:r>
              <a:rPr lang="tr-TR" dirty="0" smtClean="0"/>
              <a:t>tanır</a:t>
            </a:r>
            <a:r>
              <a:rPr lang="tr-TR" dirty="0"/>
              <a:t> </a:t>
            </a:r>
            <a:r>
              <a:rPr lang="tr-TR" dirty="0" smtClean="0"/>
              <a:t>[1]</a:t>
            </a:r>
          </a:p>
          <a:p>
            <a:endParaRPr lang="tr-TR" dirty="0"/>
          </a:p>
        </p:txBody>
      </p:sp>
    </p:spTree>
    <p:extLst>
      <p:ext uri="{BB962C8B-B14F-4D97-AF65-F5344CB8AC3E}">
        <p14:creationId xmlns:p14="http://schemas.microsoft.com/office/powerpoint/2010/main" val="2720138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1.3. Görüntü İşleme Programının Tanımı </a:t>
            </a:r>
          </a:p>
        </p:txBody>
      </p:sp>
      <p:sp>
        <p:nvSpPr>
          <p:cNvPr id="3" name="İçerik Yer Tutucusu 2"/>
          <p:cNvSpPr>
            <a:spLocks noGrp="1"/>
          </p:cNvSpPr>
          <p:nvPr>
            <p:ph idx="1"/>
          </p:nvPr>
        </p:nvSpPr>
        <p:spPr>
          <a:xfrm>
            <a:off x="1097280" y="1845733"/>
            <a:ext cx="10058400" cy="3727753"/>
          </a:xfrm>
        </p:spPr>
        <p:txBody>
          <a:bodyPr>
            <a:normAutofit/>
          </a:bodyPr>
          <a:lstStyle/>
          <a:p>
            <a:r>
              <a:rPr lang="tr-TR" dirty="0" smtClean="0"/>
              <a:t>Fotoğraf</a:t>
            </a:r>
            <a:r>
              <a:rPr lang="tr-TR" dirty="0"/>
              <a:t>, resim vb. görüntüler üzerinde değişiklik ve düzenlemeler yapmak için kullanılan programlara görüntü işleme programları denir. Görüntü işleme programları piksel tabanlıdır. Piksel görüntüyü oluşturan en küçük birimlerdir. </a:t>
            </a:r>
          </a:p>
          <a:p>
            <a:r>
              <a:rPr lang="tr-TR" dirty="0"/>
              <a:t>Grafik düzenleme yazılımları (Photo Editing Software), yeni bir görüntü oluşturmaktan daha çok var olan görüntüler üzerinde düzenlemeler yapmanıza yardımcı olan programlardır. Bundan dolayı içerdiği çizim araçları; kalem ve fırçadan çok, kesme kopyalama ve silme üzerine dayalıdır. </a:t>
            </a:r>
            <a:r>
              <a:rPr lang="tr-TR" dirty="0" smtClean="0"/>
              <a:t>[1]</a:t>
            </a:r>
            <a:endParaRPr lang="tr-TR" dirty="0"/>
          </a:p>
          <a:p>
            <a:endParaRPr lang="tr-TR" dirty="0"/>
          </a:p>
        </p:txBody>
      </p:sp>
    </p:spTree>
    <p:extLst>
      <p:ext uri="{BB962C8B-B14F-4D97-AF65-F5344CB8AC3E}">
        <p14:creationId xmlns:p14="http://schemas.microsoft.com/office/powerpoint/2010/main" val="497088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1.4. Fotoğraf Alanında Görüntü İşleme Programlarıyla Çalışmanın Önemi</a:t>
            </a:r>
          </a:p>
        </p:txBody>
      </p:sp>
      <p:sp>
        <p:nvSpPr>
          <p:cNvPr id="3" name="İçerik Yer Tutucusu 2"/>
          <p:cNvSpPr>
            <a:spLocks noGrp="1"/>
          </p:cNvSpPr>
          <p:nvPr>
            <p:ph idx="1"/>
          </p:nvPr>
        </p:nvSpPr>
        <p:spPr>
          <a:xfrm>
            <a:off x="1097280" y="1845733"/>
            <a:ext cx="10058400" cy="3727753"/>
          </a:xfrm>
        </p:spPr>
        <p:txBody>
          <a:bodyPr>
            <a:normAutofit/>
          </a:bodyPr>
          <a:lstStyle/>
          <a:p>
            <a:r>
              <a:rPr lang="tr-TR" dirty="0"/>
              <a:t>Günümüzde fotoğraf işleme programı kullanmayan amatör ya da profesyonel fotoğrafçı kalmadı. Bu programlar sayesinde eskimiş, yıpranmış fotoğrafları tamir edebilir, siyah-beyaz fotoğraflarımızı renklendirebilir, renk ve ışıklarıyla oynayabilir, birden fazla görüntüyü tek karede birleştirip montajlayabiliriz. Fotoğraflar üzerinde kötü lekeleri silebilir, istenmeyen objeleri kaldırabiliriz. Çektiğimiz resimleri arşivleyebilir, fotoğraflarımızdan slayt oluşturabilir.</a:t>
            </a:r>
          </a:p>
          <a:p>
            <a:r>
              <a:rPr lang="tr-TR" dirty="0"/>
              <a:t>Görüntü işleme programları sayesinde yan yana gelmemiş insanları aynı resim içinde göstermek hiç gitmediğiniz yerlerde çekilmiş fotoğraflar oluşturmak, var olan arabanızın rengini değiştirmek ya da kendinizi zenci yapmak gibi eğlence amaçlı olarak da </a:t>
            </a:r>
            <a:r>
              <a:rPr lang="tr-TR" dirty="0" smtClean="0"/>
              <a:t>kullanılabilirler [1]</a:t>
            </a:r>
            <a:endParaRPr lang="tr-TR" dirty="0"/>
          </a:p>
          <a:p>
            <a:endParaRPr lang="tr-TR" dirty="0"/>
          </a:p>
        </p:txBody>
      </p:sp>
    </p:spTree>
    <p:extLst>
      <p:ext uri="{BB962C8B-B14F-4D97-AF65-F5344CB8AC3E}">
        <p14:creationId xmlns:p14="http://schemas.microsoft.com/office/powerpoint/2010/main" val="4137506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491</TotalTime>
  <Words>2970</Words>
  <Application>Microsoft Office PowerPoint</Application>
  <PresentationFormat>Geniş ekran</PresentationFormat>
  <Paragraphs>153</Paragraphs>
  <Slides>33</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33</vt:i4>
      </vt:variant>
    </vt:vector>
  </HeadingPairs>
  <TitlesOfParts>
    <vt:vector size="37" baseType="lpstr">
      <vt:lpstr>Calibri</vt:lpstr>
      <vt:lpstr>Times New Roman</vt:lpstr>
      <vt:lpstr>Wingdings</vt:lpstr>
      <vt:lpstr>Geçmişe bakış</vt:lpstr>
      <vt:lpstr>Temel Kavramlar ve Program Giriş Ayarları</vt:lpstr>
      <vt:lpstr>1.1 Temel Kavramlar</vt:lpstr>
      <vt:lpstr>1.1 Temel Kavramlar</vt:lpstr>
      <vt:lpstr>1.2. Görüntü Formatları </vt:lpstr>
      <vt:lpstr>1.2. Görüntü Formatları </vt:lpstr>
      <vt:lpstr>1.2. Görüntü Formatları </vt:lpstr>
      <vt:lpstr>1.2. Görüntü Formatları </vt:lpstr>
      <vt:lpstr>1.3. Görüntü İşleme Programının Tanımı </vt:lpstr>
      <vt:lpstr>1.4. Fotoğraf Alanında Görüntü İşleme Programlarıyla Çalışmanın Önemi</vt:lpstr>
      <vt:lpstr> Adobe Photoshop Lightroom </vt:lpstr>
      <vt:lpstr> Paint.NET</vt:lpstr>
      <vt:lpstr>  PhotoInstrument </vt:lpstr>
      <vt:lpstr>    Adobe PhotoShop  </vt:lpstr>
      <vt:lpstr>   Adobe PhotoShop Neler Yapılabilir? </vt:lpstr>
      <vt:lpstr>   Adobe PhotoShop Neler Yapılabilir? </vt:lpstr>
      <vt:lpstr>   Photoshop Kurulumunda Dikkat Edilmesi Gereken Noktalar</vt:lpstr>
      <vt:lpstr>   Photoshop Kurulumu</vt:lpstr>
      <vt:lpstr>   Photoshop Kurulumu</vt:lpstr>
      <vt:lpstr>   Photoshop Kurulumu</vt:lpstr>
      <vt:lpstr>   Photoshop Kurulumu</vt:lpstr>
      <vt:lpstr>   Photoshop Kurulumu</vt:lpstr>
      <vt:lpstr>   Photoshop Kurulumu</vt:lpstr>
      <vt:lpstr>   Photoshop Kurulumu</vt:lpstr>
      <vt:lpstr>   Photoshop Arayüzü</vt:lpstr>
      <vt:lpstr>Çalışma Alanı </vt:lpstr>
      <vt:lpstr>Çalışma Alanında Yeni Bir Dosya Açmak </vt:lpstr>
      <vt:lpstr>Çalışma Alanında Yeni Bir Dosya Açmak </vt:lpstr>
      <vt:lpstr>Çalışma Alanında Yeni Bir Dosya Açmak </vt:lpstr>
      <vt:lpstr>Çalışma Alanında Yeni Bir Dosya Açmak </vt:lpstr>
      <vt:lpstr>Çalışma Alanında Bir Dosya Kaydetmek</vt:lpstr>
      <vt:lpstr>Çalışma Alanında Bir Dosya Kaydetmek</vt:lpstr>
      <vt:lpstr>Kaydedilmiş bir çalışmayı açmak</vt:lpstr>
      <vt:lpstr>Referanslar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Windows Kullanıcısı</cp:lastModifiedBy>
  <cp:revision>45</cp:revision>
  <dcterms:created xsi:type="dcterms:W3CDTF">2017-11-14T11:12:27Z</dcterms:created>
  <dcterms:modified xsi:type="dcterms:W3CDTF">2017-11-15T20:00:00Z</dcterms:modified>
</cp:coreProperties>
</file>