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3" r:id="rId1"/>
  </p:sldMasterIdLst>
  <p:sldIdLst>
    <p:sldId id="262" r:id="rId2"/>
    <p:sldId id="289" r:id="rId3"/>
    <p:sldId id="290" r:id="rId4"/>
    <p:sldId id="291" r:id="rId5"/>
    <p:sldId id="292" r:id="rId6"/>
    <p:sldId id="293" r:id="rId7"/>
    <p:sldId id="294" r:id="rId8"/>
    <p:sldId id="295" r:id="rId9"/>
    <p:sldId id="296" r:id="rId10"/>
    <p:sldId id="297" r:id="rId11"/>
    <p:sldId id="298" r:id="rId12"/>
    <p:sldId id="299" r:id="rId13"/>
    <p:sldId id="300" r:id="rId14"/>
    <p:sldId id="301" r:id="rId15"/>
    <p:sldId id="302" r:id="rId16"/>
    <p:sldId id="268" r:id="rId17"/>
    <p:sldId id="269" r:id="rId18"/>
    <p:sldId id="283" r:id="rId19"/>
    <p:sldId id="284" r:id="rId20"/>
    <p:sldId id="285" r:id="rId21"/>
    <p:sldId id="273" r:id="rId22"/>
    <p:sldId id="274" r:id="rId23"/>
    <p:sldId id="257" r:id="rId24"/>
    <p:sldId id="286" r:id="rId25"/>
    <p:sldId id="272" r:id="rId26"/>
    <p:sldId id="260" r:id="rId27"/>
    <p:sldId id="261" r:id="rId28"/>
    <p:sldId id="288" r:id="rId29"/>
  </p:sldIdLst>
  <p:sldSz cx="12192000" cy="6858000"/>
  <p:notesSz cx="6761163" cy="9942513"/>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Orta Stil 2 - Vurgu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15620" autoAdjust="0"/>
    <p:restoredTop sz="94655" autoAdjust="0"/>
  </p:normalViewPr>
  <p:slideViewPr>
    <p:cSldViewPr snapToGrid="0">
      <p:cViewPr varScale="1">
        <p:scale>
          <a:sx n="73" d="100"/>
          <a:sy n="73" d="100"/>
        </p:scale>
        <p:origin x="378" y="72"/>
      </p:cViewPr>
      <p:guideLst/>
    </p:cSldViewPr>
  </p:slideViewPr>
  <p:outlineViewPr>
    <p:cViewPr>
      <p:scale>
        <a:sx n="33" d="100"/>
        <a:sy n="33" d="100"/>
      </p:scale>
      <p:origin x="0" y="-20226"/>
    </p:cViewPr>
  </p:outlineViewPr>
  <p:notesTextViewPr>
    <p:cViewPr>
      <p:scale>
        <a:sx n="1" d="1"/>
        <a:sy n="1" d="1"/>
      </p:scale>
      <p:origin x="0" y="0"/>
    </p:cViewPr>
  </p:notesTextViewPr>
  <p:sorterViewPr>
    <p:cViewPr varScale="1">
      <p:scale>
        <a:sx n="100" d="100"/>
        <a:sy n="100" d="100"/>
      </p:scale>
      <p:origin x="0" y="-3600"/>
    </p:cViewPr>
  </p:sorter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presProps" Target="presProps.xml"/><Relationship Id="rId8" Type="http://schemas.openxmlformats.org/officeDocument/2006/relationships/slide" Target="slides/slide7.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Başlık Slaydı">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ctrTitle"/>
          </p:nvPr>
        </p:nvSpPr>
        <p:spPr>
          <a:xfrm>
            <a:off x="1097280" y="758952"/>
            <a:ext cx="10058400" cy="3566160"/>
          </a:xfrm>
        </p:spPr>
        <p:txBody>
          <a:bodyPr anchor="b">
            <a:normAutofit/>
          </a:bodyPr>
          <a:lstStyle>
            <a:lvl1pPr algn="l">
              <a:lnSpc>
                <a:spcPct val="85000"/>
              </a:lnSpc>
              <a:defRPr sz="8000" spc="-50" baseline="0">
                <a:solidFill>
                  <a:schemeClr val="tx1">
                    <a:lumMod val="85000"/>
                    <a:lumOff val="15000"/>
                  </a:schemeClr>
                </a:solidFill>
              </a:defRPr>
            </a:lvl1pPr>
          </a:lstStyle>
          <a:p>
            <a:r>
              <a:rPr lang="tr-TR" smtClean="0"/>
              <a:t>Asıl başlık stili için tıklatın</a:t>
            </a:r>
            <a:endParaRPr lang="en-US" dirty="0"/>
          </a:p>
        </p:txBody>
      </p:sp>
      <p:sp>
        <p:nvSpPr>
          <p:cNvPr id="3" name="Subtitle 2"/>
          <p:cNvSpPr>
            <a:spLocks noGrp="1"/>
          </p:cNvSpPr>
          <p:nvPr>
            <p:ph type="subTitle" idx="1"/>
          </p:nvPr>
        </p:nvSpPr>
        <p:spPr>
          <a:xfrm>
            <a:off x="1100051" y="4455621"/>
            <a:ext cx="10058400" cy="1143000"/>
          </a:xfrm>
        </p:spPr>
        <p:txBody>
          <a:bodyPr lIns="91440" rIns="91440">
            <a:normAutofit/>
          </a:bodyPr>
          <a:lstStyle>
            <a:lvl1pPr marL="0" indent="0" algn="l">
              <a:buNone/>
              <a:defRPr sz="2400" cap="all" spc="200" baseline="0">
                <a:solidFill>
                  <a:schemeClr val="tx2"/>
                </a:solidFill>
                <a:latin typeface="+mj-lt"/>
              </a:defRPr>
            </a:lvl1pPr>
            <a:lvl2pPr marL="457200" indent="0" algn="ctr">
              <a:buNone/>
              <a:defRPr sz="2400"/>
            </a:lvl2pPr>
            <a:lvl3pPr marL="914400" indent="0" algn="ctr">
              <a:buNone/>
              <a:defRPr sz="24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tr-TR" smtClean="0"/>
              <a:t>Asıl alt başlık stilini düzenlemek için tıklayın</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98455537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Başlık ve Dikey Meti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Vertical Text Placeholder 2"/>
          <p:cNvSpPr>
            <a:spLocks noGrp="1"/>
          </p:cNvSpPr>
          <p:nvPr>
            <p:ph type="body" orient="vert" idx="1"/>
          </p:nvPr>
        </p:nvSpPr>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25991700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Dikey Başlık ve Metin">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Vertical Title 1"/>
          <p:cNvSpPr>
            <a:spLocks noGrp="1"/>
          </p:cNvSpPr>
          <p:nvPr>
            <p:ph type="title" orient="vert"/>
          </p:nvPr>
        </p:nvSpPr>
        <p:spPr>
          <a:xfrm>
            <a:off x="8724900" y="412302"/>
            <a:ext cx="2628900" cy="5759898"/>
          </a:xfrm>
        </p:spPr>
        <p:txBody>
          <a:bodyPr vert="eaVert"/>
          <a:lstStyle/>
          <a:p>
            <a:r>
              <a:rPr lang="tr-TR" smtClean="0"/>
              <a:t>Asıl başlık stili için tıklatın</a:t>
            </a:r>
            <a:endParaRPr lang="en-US" dirty="0"/>
          </a:p>
        </p:txBody>
      </p:sp>
      <p:sp>
        <p:nvSpPr>
          <p:cNvPr id="3" name="Vertical Text Placeholder 2"/>
          <p:cNvSpPr>
            <a:spLocks noGrp="1"/>
          </p:cNvSpPr>
          <p:nvPr>
            <p:ph type="body" orient="vert" idx="1"/>
          </p:nvPr>
        </p:nvSpPr>
        <p:spPr>
          <a:xfrm>
            <a:off x="838200" y="412302"/>
            <a:ext cx="7734300" cy="5759898"/>
          </a:xfrm>
        </p:spPr>
        <p:txBody>
          <a:bodyPr vert="eaVert" lIns="45720" tIns="0" rIns="45720" bIns="0"/>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303777158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Başlık ve İçeri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Content Placeholder 2"/>
          <p:cNvSpPr>
            <a:spLocks noGrp="1"/>
          </p:cNvSpPr>
          <p:nvPr>
            <p:ph idx="1"/>
          </p:nvPr>
        </p:nvSpPr>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1828362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Bölüm Üstbilgisi">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8" name="Rectangle 7"/>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758952"/>
            <a:ext cx="10058400" cy="3566160"/>
          </a:xfrm>
        </p:spPr>
        <p:txBody>
          <a:bodyPr anchor="b" anchorCtr="0">
            <a:normAutofit/>
          </a:bodyPr>
          <a:lstStyle>
            <a:lvl1pPr>
              <a:lnSpc>
                <a:spcPct val="85000"/>
              </a:lnSpc>
              <a:defRPr sz="8000" b="0">
                <a:solidFill>
                  <a:schemeClr val="tx1">
                    <a:lumMod val="85000"/>
                    <a:lumOff val="15000"/>
                  </a:schemeClr>
                </a:solidFill>
              </a:defRPr>
            </a:lvl1pPr>
          </a:lstStyle>
          <a:p>
            <a:r>
              <a:rPr lang="tr-TR" smtClean="0"/>
              <a:t>Asıl başlık stili için tıklatın</a:t>
            </a:r>
            <a:endParaRPr lang="en-US" dirty="0"/>
          </a:p>
        </p:txBody>
      </p:sp>
      <p:sp>
        <p:nvSpPr>
          <p:cNvPr id="3" name="Text Placeholder 2"/>
          <p:cNvSpPr>
            <a:spLocks noGrp="1"/>
          </p:cNvSpPr>
          <p:nvPr>
            <p:ph type="body" idx="1"/>
          </p:nvPr>
        </p:nvSpPr>
        <p:spPr>
          <a:xfrm>
            <a:off x="1097280" y="4453128"/>
            <a:ext cx="10058400" cy="1143000"/>
          </a:xfrm>
        </p:spPr>
        <p:txBody>
          <a:bodyPr lIns="91440" rIns="91440" anchor="t" anchorCtr="0">
            <a:normAutofit/>
          </a:bodyPr>
          <a:lstStyle>
            <a:lvl1pPr marL="0" indent="0">
              <a:buNone/>
              <a:defRPr sz="2400" cap="all" spc="200" baseline="0">
                <a:solidFill>
                  <a:schemeClr val="tx2"/>
                </a:solidFill>
                <a:latin typeface="+mj-lt"/>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Asıl metin stillerini düzenle</a:t>
            </a:r>
          </a:p>
        </p:txBody>
      </p:sp>
      <p:sp>
        <p:nvSpPr>
          <p:cNvPr id="4" name="Date Placeholder 3"/>
          <p:cNvSpPr>
            <a:spLocks noGrp="1"/>
          </p:cNvSpPr>
          <p:nvPr>
            <p:ph type="dt" sz="half" idx="10"/>
          </p:nvPr>
        </p:nvSpPr>
        <p:spPr/>
        <p:txBody>
          <a:bodyPr/>
          <a:lstStyle/>
          <a:p>
            <a:fld id="{19499615-6DBA-41DC-A8AA-2C99565820A0}" type="datetimeFigureOut">
              <a:rPr lang="tr-TR" smtClean="0"/>
              <a:t>9.05.2020</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7DB2F5DB-424D-4775-A3CD-1E607737ABCC}" type="slidenum">
              <a:rPr lang="tr-TR" smtClean="0"/>
              <a:t>‹#›</a:t>
            </a:fld>
            <a:endParaRPr lang="tr-TR"/>
          </a:p>
        </p:txBody>
      </p:sp>
      <p:cxnSp>
        <p:nvCxnSpPr>
          <p:cNvPr id="9" name="Straight Connector 8"/>
          <p:cNvCxnSpPr/>
          <p:nvPr/>
        </p:nvCxnSpPr>
        <p:spPr>
          <a:xfrm>
            <a:off x="1207658" y="4343400"/>
            <a:ext cx="987552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5812188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ki İçerik">
    <p:spTree>
      <p:nvGrpSpPr>
        <p:cNvPr id="1" name=""/>
        <p:cNvGrpSpPr/>
        <p:nvPr/>
      </p:nvGrpSpPr>
      <p:grpSpPr>
        <a:xfrm>
          <a:off x="0" y="0"/>
          <a:ext cx="0" cy="0"/>
          <a:chOff x="0" y="0"/>
          <a:chExt cx="0" cy="0"/>
        </a:xfrm>
      </p:grpSpPr>
      <p:sp>
        <p:nvSpPr>
          <p:cNvPr id="8" name="Title 7"/>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Content Placeholder 2"/>
          <p:cNvSpPr>
            <a:spLocks noGrp="1"/>
          </p:cNvSpPr>
          <p:nvPr>
            <p:ph sz="half" idx="1"/>
          </p:nvPr>
        </p:nvSpPr>
        <p:spPr>
          <a:xfrm>
            <a:off x="1097278" y="1845734"/>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Content Placeholder 3"/>
          <p:cNvSpPr>
            <a:spLocks noGrp="1"/>
          </p:cNvSpPr>
          <p:nvPr>
            <p:ph sz="half" idx="2"/>
          </p:nvPr>
        </p:nvSpPr>
        <p:spPr>
          <a:xfrm>
            <a:off x="6217920" y="1845735"/>
            <a:ext cx="4937760" cy="402336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Date Placeholder 4"/>
          <p:cNvSpPr>
            <a:spLocks noGrp="1"/>
          </p:cNvSpPr>
          <p:nvPr>
            <p:ph type="dt" sz="half" idx="10"/>
          </p:nvPr>
        </p:nvSpPr>
        <p:spPr/>
        <p:txBody>
          <a:body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48744064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Karşılaştırma">
    <p:spTree>
      <p:nvGrpSpPr>
        <p:cNvPr id="1" name=""/>
        <p:cNvGrpSpPr/>
        <p:nvPr/>
      </p:nvGrpSpPr>
      <p:grpSpPr>
        <a:xfrm>
          <a:off x="0" y="0"/>
          <a:ext cx="0" cy="0"/>
          <a:chOff x="0" y="0"/>
          <a:chExt cx="0" cy="0"/>
        </a:xfrm>
      </p:grpSpPr>
      <p:sp>
        <p:nvSpPr>
          <p:cNvPr id="10" name="Title 9"/>
          <p:cNvSpPr>
            <a:spLocks noGrp="1"/>
          </p:cNvSpPr>
          <p:nvPr>
            <p:ph type="title"/>
          </p:nvPr>
        </p:nvSpPr>
        <p:spPr>
          <a:xfrm>
            <a:off x="1097280" y="286603"/>
            <a:ext cx="10058400" cy="1450757"/>
          </a:xfrm>
        </p:spPr>
        <p:txBody>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4" name="Content Placeholder 3"/>
          <p:cNvSpPr>
            <a:spLocks noGrp="1"/>
          </p:cNvSpPr>
          <p:nvPr>
            <p:ph sz="half" idx="2"/>
          </p:nvPr>
        </p:nvSpPr>
        <p:spPr>
          <a:xfrm>
            <a:off x="109728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5" name="Text Placeholder 4"/>
          <p:cNvSpPr>
            <a:spLocks noGrp="1"/>
          </p:cNvSpPr>
          <p:nvPr>
            <p:ph type="body" sz="quarter" idx="3"/>
          </p:nvPr>
        </p:nvSpPr>
        <p:spPr>
          <a:xfrm>
            <a:off x="6217920" y="1846052"/>
            <a:ext cx="4937760" cy="736282"/>
          </a:xfrm>
        </p:spPr>
        <p:txBody>
          <a:bodyPr lIns="91440" rIns="91440" anchor="ctr">
            <a:normAutofit/>
          </a:bodyPr>
          <a:lstStyle>
            <a:lvl1pPr marL="0" indent="0">
              <a:buNone/>
              <a:defRPr sz="2000" b="0" cap="all" baseline="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Asıl metin stillerini düzenle</a:t>
            </a:r>
          </a:p>
        </p:txBody>
      </p:sp>
      <p:sp>
        <p:nvSpPr>
          <p:cNvPr id="6" name="Content Placeholder 5"/>
          <p:cNvSpPr>
            <a:spLocks noGrp="1"/>
          </p:cNvSpPr>
          <p:nvPr>
            <p:ph sz="quarter" idx="4"/>
          </p:nvPr>
        </p:nvSpPr>
        <p:spPr>
          <a:xfrm>
            <a:off x="6217920" y="2582334"/>
            <a:ext cx="4937760" cy="33782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7" name="Date Placeholder 6"/>
          <p:cNvSpPr>
            <a:spLocks noGrp="1"/>
          </p:cNvSpPr>
          <p:nvPr>
            <p:ph type="dt" sz="half" idx="10"/>
          </p:nvPr>
        </p:nvSpPr>
        <p:spPr/>
        <p:txBody>
          <a:bodyPr/>
          <a:lstStyle/>
          <a:p>
            <a:fld id="{19499615-6DBA-41DC-A8AA-2C99565820A0}" type="datetimeFigureOut">
              <a:rPr lang="tr-TR" smtClean="0"/>
              <a:t>9.05.2020</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307540300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Yalnızca Başlık">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Asıl başlık stili için tıklatın</a:t>
            </a:r>
            <a:endParaRPr lang="en-US" dirty="0"/>
          </a:p>
        </p:txBody>
      </p:sp>
      <p:sp>
        <p:nvSpPr>
          <p:cNvPr id="3" name="Date Placeholder 2"/>
          <p:cNvSpPr>
            <a:spLocks noGrp="1"/>
          </p:cNvSpPr>
          <p:nvPr>
            <p:ph type="dt" sz="half" idx="10"/>
          </p:nvPr>
        </p:nvSpPr>
        <p:spPr/>
        <p:txBody>
          <a:bodyPr/>
          <a:lstStyle/>
          <a:p>
            <a:fld id="{19499615-6DBA-41DC-A8AA-2C99565820A0}" type="datetimeFigureOut">
              <a:rPr lang="tr-TR" smtClean="0"/>
              <a:t>9.05.2020</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32049134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oş">
    <p:spTree>
      <p:nvGrpSpPr>
        <p:cNvPr id="1" name=""/>
        <p:cNvGrpSpPr/>
        <p:nvPr/>
      </p:nvGrpSpPr>
      <p:grpSpPr>
        <a:xfrm>
          <a:off x="0" y="0"/>
          <a:ext cx="0" cy="0"/>
          <a:chOff x="0" y="0"/>
          <a:chExt cx="0" cy="0"/>
        </a:xfrm>
      </p:grpSpPr>
      <p:sp>
        <p:nvSpPr>
          <p:cNvPr id="5" name="Rectangle 4"/>
          <p:cNvSpPr/>
          <p:nvPr/>
        </p:nvSpPr>
        <p:spPr>
          <a:xfrm>
            <a:off x="3175" y="6400800"/>
            <a:ext cx="12188825"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6" name="Rectangle 5"/>
          <p:cNvSpPr/>
          <p:nvPr/>
        </p:nvSpPr>
        <p:spPr>
          <a:xfrm>
            <a:off x="15" y="633431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7" name="Date Placeholder 6"/>
          <p:cNvSpPr>
            <a:spLocks noGrp="1"/>
          </p:cNvSpPr>
          <p:nvPr>
            <p:ph type="dt" sz="half" idx="10"/>
          </p:nvPr>
        </p:nvSpPr>
        <p:spPr/>
        <p:txBody>
          <a:bodyPr/>
          <a:lstStyle/>
          <a:p>
            <a:fld id="{19499615-6DBA-41DC-A8AA-2C99565820A0}" type="datetimeFigureOut">
              <a:rPr lang="tr-TR" smtClean="0"/>
              <a:t>9.05.2020</a:t>
            </a:fld>
            <a:endParaRPr lang="tr-TR"/>
          </a:p>
        </p:txBody>
      </p:sp>
      <p:sp>
        <p:nvSpPr>
          <p:cNvPr id="8" name="Footer Placeholder 7"/>
          <p:cNvSpPr>
            <a:spLocks noGrp="1"/>
          </p:cNvSpPr>
          <p:nvPr>
            <p:ph type="ftr" sz="quarter" idx="11"/>
          </p:nvPr>
        </p:nvSpPr>
        <p:spPr/>
        <p:txBody>
          <a:bodyPr/>
          <a:lstStyle>
            <a:lvl1pPr>
              <a:defRPr>
                <a:solidFill>
                  <a:srgbClr val="FFFFFF"/>
                </a:solidFill>
              </a:defRPr>
            </a:lvl1pPr>
          </a:lstStyle>
          <a:p>
            <a:endParaRPr lang="tr-TR"/>
          </a:p>
        </p:txBody>
      </p:sp>
      <p:sp>
        <p:nvSpPr>
          <p:cNvPr id="9" name="Slide Number Placeholder 8"/>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166423194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Başlıklı İçerik">
    <p:spTree>
      <p:nvGrpSpPr>
        <p:cNvPr id="1" name=""/>
        <p:cNvGrpSpPr/>
        <p:nvPr/>
      </p:nvGrpSpPr>
      <p:grpSpPr>
        <a:xfrm>
          <a:off x="0" y="0"/>
          <a:ext cx="0" cy="0"/>
          <a:chOff x="0" y="0"/>
          <a:chExt cx="0" cy="0"/>
        </a:xfrm>
      </p:grpSpPr>
      <p:sp>
        <p:nvSpPr>
          <p:cNvPr id="8" name="Rectangle 7"/>
          <p:cNvSpPr/>
          <p:nvPr/>
        </p:nvSpPr>
        <p:spPr>
          <a:xfrm>
            <a:off x="16" y="0"/>
            <a:ext cx="4050791"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4040071" y="0"/>
            <a:ext cx="64008"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457200" y="594359"/>
            <a:ext cx="3200400" cy="2286000"/>
          </a:xfrm>
        </p:spPr>
        <p:txBody>
          <a:bodyPr anchor="b">
            <a:normAutofit/>
          </a:bodyPr>
          <a:lstStyle>
            <a:lvl1pPr>
              <a:defRPr sz="3600" b="0">
                <a:solidFill>
                  <a:srgbClr val="FFFFFF"/>
                </a:solidFill>
              </a:defRPr>
            </a:lvl1pPr>
          </a:lstStyle>
          <a:p>
            <a:r>
              <a:rPr lang="tr-TR" smtClean="0"/>
              <a:t>Asıl başlık stili için tıklatın</a:t>
            </a:r>
            <a:endParaRPr lang="en-US" dirty="0"/>
          </a:p>
        </p:txBody>
      </p:sp>
      <p:sp>
        <p:nvSpPr>
          <p:cNvPr id="3" name="Content Placeholder 2"/>
          <p:cNvSpPr>
            <a:spLocks noGrp="1"/>
          </p:cNvSpPr>
          <p:nvPr>
            <p:ph idx="1"/>
          </p:nvPr>
        </p:nvSpPr>
        <p:spPr>
          <a:xfrm>
            <a:off x="4800600" y="731520"/>
            <a:ext cx="6492240" cy="5257800"/>
          </a:xfrm>
        </p:spPr>
        <p:txBody>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Text Placeholder 3"/>
          <p:cNvSpPr>
            <a:spLocks noGrp="1"/>
          </p:cNvSpPr>
          <p:nvPr>
            <p:ph type="body" sz="half" idx="2"/>
          </p:nvPr>
        </p:nvSpPr>
        <p:spPr>
          <a:xfrm>
            <a:off x="457200" y="2926080"/>
            <a:ext cx="3200400" cy="3379124"/>
          </a:xfrm>
        </p:spPr>
        <p:txBody>
          <a:bodyPr lIns="91440" rIns="91440">
            <a:normAutofit/>
          </a:bodyPr>
          <a:lstStyle>
            <a:lvl1pPr marL="0" indent="0">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a:xfrm>
            <a:off x="465512" y="6459785"/>
            <a:ext cx="2618510" cy="365125"/>
          </a:xfrm>
        </p:spPr>
        <p:txBody>
          <a:bodyPr/>
          <a:lstStyle>
            <a:lvl1pPr algn="l">
              <a:defRPr/>
            </a:lvl1p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a:xfrm>
            <a:off x="4800600" y="6459785"/>
            <a:ext cx="4648200" cy="365125"/>
          </a:xfrm>
        </p:spPr>
        <p:txBody>
          <a:bodyPr/>
          <a:lstStyle>
            <a:lvl1pPr algn="l">
              <a:defRPr>
                <a:solidFill>
                  <a:schemeClr val="tx2"/>
                </a:solidFill>
              </a:defRPr>
            </a:lvl1pPr>
          </a:lstStyle>
          <a:p>
            <a:endParaRPr lang="tr-TR"/>
          </a:p>
        </p:txBody>
      </p:sp>
      <p:sp>
        <p:nvSpPr>
          <p:cNvPr id="7" name="Slide Number Placeholder 6"/>
          <p:cNvSpPr>
            <a:spLocks noGrp="1"/>
          </p:cNvSpPr>
          <p:nvPr>
            <p:ph type="sldNum" sz="quarter" idx="12"/>
          </p:nvPr>
        </p:nvSpPr>
        <p:spPr/>
        <p:txBody>
          <a:bodyPr/>
          <a:lstStyle>
            <a:lvl1pPr>
              <a:defRPr>
                <a:solidFill>
                  <a:schemeClr val="tx2"/>
                </a:solidFill>
              </a:defRPr>
            </a:lvl1pPr>
          </a:lstStyle>
          <a:p>
            <a:fld id="{7DB2F5DB-424D-4775-A3CD-1E607737ABCC}" type="slidenum">
              <a:rPr lang="tr-TR" smtClean="0"/>
              <a:t>‹#›</a:t>
            </a:fld>
            <a:endParaRPr lang="tr-TR"/>
          </a:p>
        </p:txBody>
      </p:sp>
    </p:spTree>
    <p:extLst>
      <p:ext uri="{BB962C8B-B14F-4D97-AF65-F5344CB8AC3E}">
        <p14:creationId xmlns:p14="http://schemas.microsoft.com/office/powerpoint/2010/main" val="60793823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Başlıklı Resim">
    <p:spTree>
      <p:nvGrpSpPr>
        <p:cNvPr id="1" name=""/>
        <p:cNvGrpSpPr/>
        <p:nvPr/>
      </p:nvGrpSpPr>
      <p:grpSpPr>
        <a:xfrm>
          <a:off x="0" y="0"/>
          <a:ext cx="0" cy="0"/>
          <a:chOff x="0" y="0"/>
          <a:chExt cx="0" cy="0"/>
        </a:xfrm>
      </p:grpSpPr>
      <p:sp>
        <p:nvSpPr>
          <p:cNvPr id="8" name="Rectangle 7"/>
          <p:cNvSpPr/>
          <p:nvPr/>
        </p:nvSpPr>
        <p:spPr>
          <a:xfrm>
            <a:off x="0" y="4953000"/>
            <a:ext cx="12188825" cy="1905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4915076"/>
            <a:ext cx="12188825" cy="64008"/>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1097280" y="5074920"/>
            <a:ext cx="10113645" cy="822960"/>
          </a:xfrm>
        </p:spPr>
        <p:txBody>
          <a:bodyPr lIns="91440" tIns="0" rIns="91440" bIns="0" anchor="b">
            <a:noAutofit/>
          </a:bodyPr>
          <a:lstStyle>
            <a:lvl1pPr>
              <a:defRPr sz="3600" b="0">
                <a:solidFill>
                  <a:srgbClr val="FFFFFF"/>
                </a:solidFill>
              </a:defRPr>
            </a:lvl1pPr>
          </a:lstStyle>
          <a:p>
            <a:r>
              <a:rPr lang="tr-TR" smtClean="0"/>
              <a:t>Asıl başlık stili için tıklatın</a:t>
            </a:r>
            <a:endParaRPr lang="en-US" dirty="0"/>
          </a:p>
        </p:txBody>
      </p:sp>
      <p:sp>
        <p:nvSpPr>
          <p:cNvPr id="3" name="Picture Placeholder 2"/>
          <p:cNvSpPr>
            <a:spLocks noGrp="1" noChangeAspect="1"/>
          </p:cNvSpPr>
          <p:nvPr>
            <p:ph type="pic" idx="1"/>
          </p:nvPr>
        </p:nvSpPr>
        <p:spPr>
          <a:xfrm>
            <a:off x="15" y="0"/>
            <a:ext cx="12191985" cy="4915076"/>
          </a:xfrm>
          <a:solidFill>
            <a:schemeClr val="bg2">
              <a:lumMod val="90000"/>
            </a:schemeClr>
          </a:solidFill>
        </p:spPr>
        <p:txBody>
          <a:bodyPr lIns="457200" tIns="457200"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tr-TR" smtClean="0"/>
              <a:t>Resim eklemek için simgeyi tıklatın</a:t>
            </a:r>
            <a:endParaRPr lang="en-US" dirty="0"/>
          </a:p>
        </p:txBody>
      </p:sp>
      <p:sp>
        <p:nvSpPr>
          <p:cNvPr id="4" name="Text Placeholder 3"/>
          <p:cNvSpPr>
            <a:spLocks noGrp="1"/>
          </p:cNvSpPr>
          <p:nvPr>
            <p:ph type="body" sz="half" idx="2"/>
          </p:nvPr>
        </p:nvSpPr>
        <p:spPr>
          <a:xfrm>
            <a:off x="1097280" y="5907024"/>
            <a:ext cx="10113264" cy="594360"/>
          </a:xfrm>
        </p:spPr>
        <p:txBody>
          <a:bodyPr lIns="91440" tIns="0" rIns="91440" bIns="0">
            <a:normAutofit/>
          </a:bodyPr>
          <a:lstStyle>
            <a:lvl1pPr marL="0" indent="0">
              <a:spcBef>
                <a:spcPts val="0"/>
              </a:spcBef>
              <a:spcAft>
                <a:spcPts val="600"/>
              </a:spcAft>
              <a:buNone/>
              <a:defRPr sz="15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Asıl metin stillerini düzenle</a:t>
            </a:r>
          </a:p>
        </p:txBody>
      </p:sp>
      <p:sp>
        <p:nvSpPr>
          <p:cNvPr id="5" name="Date Placeholder 4"/>
          <p:cNvSpPr>
            <a:spLocks noGrp="1"/>
          </p:cNvSpPr>
          <p:nvPr>
            <p:ph type="dt" sz="half" idx="10"/>
          </p:nvPr>
        </p:nvSpPr>
        <p:spPr/>
        <p:txBody>
          <a:bodyPr/>
          <a:lstStyle/>
          <a:p>
            <a:fld id="{19499615-6DBA-41DC-A8AA-2C99565820A0}" type="datetimeFigureOut">
              <a:rPr lang="tr-TR" smtClean="0"/>
              <a:t>9.05.2020</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7DB2F5DB-424D-4775-A3CD-1E607737ABCC}" type="slidenum">
              <a:rPr lang="tr-TR" smtClean="0"/>
              <a:t>‹#›</a:t>
            </a:fld>
            <a:endParaRPr lang="tr-TR"/>
          </a:p>
        </p:txBody>
      </p:sp>
    </p:spTree>
    <p:extLst>
      <p:ext uri="{BB962C8B-B14F-4D97-AF65-F5344CB8AC3E}">
        <p14:creationId xmlns:p14="http://schemas.microsoft.com/office/powerpoint/2010/main" val="94081105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p:nvSpPr>
        <p:spPr>
          <a:xfrm>
            <a:off x="1" y="6400800"/>
            <a:ext cx="12192000" cy="4572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9" name="Rectangle 8"/>
          <p:cNvSpPr/>
          <p:nvPr/>
        </p:nvSpPr>
        <p:spPr>
          <a:xfrm>
            <a:off x="15" y="6334316"/>
            <a:ext cx="12191985" cy="66484"/>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Placeholder 1"/>
          <p:cNvSpPr>
            <a:spLocks noGrp="1"/>
          </p:cNvSpPr>
          <p:nvPr>
            <p:ph type="title"/>
          </p:nvPr>
        </p:nvSpPr>
        <p:spPr>
          <a:xfrm>
            <a:off x="1097280" y="286603"/>
            <a:ext cx="10058400" cy="1450757"/>
          </a:xfrm>
          <a:prstGeom prst="rect">
            <a:avLst/>
          </a:prstGeom>
        </p:spPr>
        <p:txBody>
          <a:bodyPr vert="horz" lIns="91440" tIns="45720" rIns="91440" bIns="45720" rtlCol="0" anchor="b">
            <a:normAutofit/>
          </a:bodyPr>
          <a:lstStyle/>
          <a:p>
            <a:r>
              <a:rPr lang="tr-TR" smtClean="0"/>
              <a:t>Asıl başlık stili için tıklatın</a:t>
            </a:r>
            <a:endParaRPr lang="en-US" dirty="0"/>
          </a:p>
        </p:txBody>
      </p:sp>
      <p:sp>
        <p:nvSpPr>
          <p:cNvPr id="3" name="Text Placeholder 2"/>
          <p:cNvSpPr>
            <a:spLocks noGrp="1"/>
          </p:cNvSpPr>
          <p:nvPr>
            <p:ph type="body" idx="1"/>
          </p:nvPr>
        </p:nvSpPr>
        <p:spPr>
          <a:xfrm>
            <a:off x="1097280" y="1845734"/>
            <a:ext cx="10058400" cy="4023360"/>
          </a:xfrm>
          <a:prstGeom prst="rect">
            <a:avLst/>
          </a:prstGeom>
        </p:spPr>
        <p:txBody>
          <a:bodyPr vert="horz" lIns="0" tIns="45720" rIns="0" bIns="45720" rtlCol="0">
            <a:normAutofit/>
          </a:bodyPr>
          <a:lstStyle/>
          <a:p>
            <a:pPr lvl="0"/>
            <a:r>
              <a:rPr lang="tr-TR" smtClean="0"/>
              <a:t>Asıl metin stillerini düzenle</a:t>
            </a:r>
          </a:p>
          <a:p>
            <a:pPr lvl="1"/>
            <a:r>
              <a:rPr lang="tr-TR" smtClean="0"/>
              <a:t>İkinci düzey</a:t>
            </a:r>
          </a:p>
          <a:p>
            <a:pPr lvl="2"/>
            <a:r>
              <a:rPr lang="tr-TR" smtClean="0"/>
              <a:t>Üçüncü düzey</a:t>
            </a:r>
          </a:p>
          <a:p>
            <a:pPr lvl="3"/>
            <a:r>
              <a:rPr lang="tr-TR" smtClean="0"/>
              <a:t>Dördüncü düzey</a:t>
            </a:r>
          </a:p>
          <a:p>
            <a:pPr lvl="4"/>
            <a:r>
              <a:rPr lang="tr-TR" smtClean="0"/>
              <a:t>Beşinci düzey</a:t>
            </a:r>
            <a:endParaRPr lang="en-US" dirty="0"/>
          </a:p>
        </p:txBody>
      </p:sp>
      <p:sp>
        <p:nvSpPr>
          <p:cNvPr id="4" name="Date Placeholder 3"/>
          <p:cNvSpPr>
            <a:spLocks noGrp="1"/>
          </p:cNvSpPr>
          <p:nvPr>
            <p:ph type="dt" sz="half" idx="2"/>
          </p:nvPr>
        </p:nvSpPr>
        <p:spPr>
          <a:xfrm>
            <a:off x="1097280" y="6459785"/>
            <a:ext cx="2472271" cy="365125"/>
          </a:xfrm>
          <a:prstGeom prst="rect">
            <a:avLst/>
          </a:prstGeom>
        </p:spPr>
        <p:txBody>
          <a:bodyPr vert="horz" lIns="91440" tIns="45720" rIns="91440" bIns="45720" rtlCol="0" anchor="ctr"/>
          <a:lstStyle>
            <a:lvl1pPr algn="l">
              <a:defRPr sz="900">
                <a:solidFill>
                  <a:srgbClr val="FFFFFF"/>
                </a:solidFill>
              </a:defRPr>
            </a:lvl1pPr>
          </a:lstStyle>
          <a:p>
            <a:fld id="{19499615-6DBA-41DC-A8AA-2C99565820A0}" type="datetimeFigureOut">
              <a:rPr lang="tr-TR" smtClean="0"/>
              <a:t>9.05.2020</a:t>
            </a:fld>
            <a:endParaRPr lang="tr-TR"/>
          </a:p>
        </p:txBody>
      </p:sp>
      <p:sp>
        <p:nvSpPr>
          <p:cNvPr id="5" name="Footer Placeholder 4"/>
          <p:cNvSpPr>
            <a:spLocks noGrp="1"/>
          </p:cNvSpPr>
          <p:nvPr>
            <p:ph type="ftr" sz="quarter" idx="3"/>
          </p:nvPr>
        </p:nvSpPr>
        <p:spPr>
          <a:xfrm>
            <a:off x="3686185" y="6459785"/>
            <a:ext cx="4822804" cy="365125"/>
          </a:xfrm>
          <a:prstGeom prst="rect">
            <a:avLst/>
          </a:prstGeom>
        </p:spPr>
        <p:txBody>
          <a:bodyPr vert="horz" lIns="91440" tIns="45720" rIns="91440" bIns="45720" rtlCol="0" anchor="ctr"/>
          <a:lstStyle>
            <a:lvl1pPr algn="ctr">
              <a:defRPr sz="900" cap="all" baseline="0">
                <a:solidFill>
                  <a:srgbClr val="FFFFFF"/>
                </a:solidFill>
              </a:defRPr>
            </a:lvl1pPr>
          </a:lstStyle>
          <a:p>
            <a:endParaRPr lang="tr-TR"/>
          </a:p>
        </p:txBody>
      </p:sp>
      <p:sp>
        <p:nvSpPr>
          <p:cNvPr id="6" name="Slide Number Placeholder 5"/>
          <p:cNvSpPr>
            <a:spLocks noGrp="1"/>
          </p:cNvSpPr>
          <p:nvPr>
            <p:ph type="sldNum" sz="quarter" idx="4"/>
          </p:nvPr>
        </p:nvSpPr>
        <p:spPr>
          <a:xfrm>
            <a:off x="9900458" y="6459785"/>
            <a:ext cx="1312025" cy="365125"/>
          </a:xfrm>
          <a:prstGeom prst="rect">
            <a:avLst/>
          </a:prstGeom>
        </p:spPr>
        <p:txBody>
          <a:bodyPr vert="horz" lIns="91440" tIns="45720" rIns="91440" bIns="45720" rtlCol="0" anchor="ctr"/>
          <a:lstStyle>
            <a:lvl1pPr algn="r">
              <a:defRPr sz="1050">
                <a:solidFill>
                  <a:srgbClr val="FFFFFF"/>
                </a:solidFill>
              </a:defRPr>
            </a:lvl1pPr>
          </a:lstStyle>
          <a:p>
            <a:fld id="{7DB2F5DB-424D-4775-A3CD-1E607737ABCC}" type="slidenum">
              <a:rPr lang="tr-TR" smtClean="0"/>
              <a:t>‹#›</a:t>
            </a:fld>
            <a:endParaRPr lang="tr-TR"/>
          </a:p>
        </p:txBody>
      </p:sp>
      <p:cxnSp>
        <p:nvCxnSpPr>
          <p:cNvPr id="10" name="Straight Connector 9"/>
          <p:cNvCxnSpPr/>
          <p:nvPr/>
        </p:nvCxnSpPr>
        <p:spPr>
          <a:xfrm>
            <a:off x="1193532" y="1737845"/>
            <a:ext cx="9966960" cy="0"/>
          </a:xfrm>
          <a:prstGeom prst="line">
            <a:avLst/>
          </a:prstGeom>
          <a:ln w="63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588268539"/>
      </p:ext>
    </p:extLst>
  </p:cSld>
  <p:clrMap bg1="lt1" tx1="dk1" bg2="lt2" tx2="dk2" accent1="accent1" accent2="accent2" accent3="accent3" accent4="accent4" accent5="accent5" accent6="accent6" hlink="hlink" folHlink="folHlink"/>
  <p:sldLayoutIdLst>
    <p:sldLayoutId id="2147483714" r:id="rId1"/>
    <p:sldLayoutId id="2147483715" r:id="rId2"/>
    <p:sldLayoutId id="2147483716" r:id="rId3"/>
    <p:sldLayoutId id="2147483717" r:id="rId4"/>
    <p:sldLayoutId id="2147483718" r:id="rId5"/>
    <p:sldLayoutId id="2147483719" r:id="rId6"/>
    <p:sldLayoutId id="2147483720" r:id="rId7"/>
    <p:sldLayoutId id="2147483721" r:id="rId8"/>
    <p:sldLayoutId id="2147483722" r:id="rId9"/>
    <p:sldLayoutId id="2147483723" r:id="rId10"/>
    <p:sldLayoutId id="2147483724" r:id="rId11"/>
  </p:sldLayoutIdLst>
  <p:txStyles>
    <p:titleStyle>
      <a:lvl1pPr algn="l" defTabSz="914400" rtl="0" eaLnBrk="1" latinLnBrk="0" hangingPunct="1">
        <a:lnSpc>
          <a:spcPct val="85000"/>
        </a:lnSpc>
        <a:spcBef>
          <a:spcPct val="0"/>
        </a:spcBef>
        <a:buNone/>
        <a:defRPr sz="4800" kern="1200" spc="-50" baseline="0">
          <a:solidFill>
            <a:schemeClr val="tx1">
              <a:lumMod val="75000"/>
              <a:lumOff val="25000"/>
            </a:schemeClr>
          </a:solidFill>
          <a:latin typeface="+mj-lt"/>
          <a:ea typeface="+mj-ea"/>
          <a:cs typeface="+mj-cs"/>
        </a:defRPr>
      </a:lvl1pPr>
    </p:titleStyle>
    <p:bodyStyle>
      <a:lvl1pPr marL="91440" indent="-91440" algn="l" defTabSz="914400" rtl="0" eaLnBrk="1" latinLnBrk="0" hangingPunct="1">
        <a:lnSpc>
          <a:spcPct val="90000"/>
        </a:lnSpc>
        <a:spcBef>
          <a:spcPts val="1200"/>
        </a:spcBef>
        <a:spcAft>
          <a:spcPts val="200"/>
        </a:spcAft>
        <a:buClr>
          <a:schemeClr val="accent1"/>
        </a:buClr>
        <a:buSzPct val="100000"/>
        <a:buFont typeface="Calibri" panose="020F0502020204030204" pitchFamily="34" charset="0"/>
        <a:buChar char=" "/>
        <a:defRPr sz="2000" kern="1200">
          <a:solidFill>
            <a:schemeClr val="tx1">
              <a:lumMod val="75000"/>
              <a:lumOff val="25000"/>
            </a:schemeClr>
          </a:solidFill>
          <a:latin typeface="+mn-lt"/>
          <a:ea typeface="+mn-ea"/>
          <a:cs typeface="+mn-cs"/>
        </a:defRPr>
      </a:lvl1pPr>
      <a:lvl2pPr marL="384048" indent="-182880" algn="l" defTabSz="914400" rtl="0" eaLnBrk="1" latinLnBrk="0" hangingPunct="1">
        <a:lnSpc>
          <a:spcPct val="90000"/>
        </a:lnSpc>
        <a:spcBef>
          <a:spcPts val="200"/>
        </a:spcBef>
        <a:spcAft>
          <a:spcPts val="400"/>
        </a:spcAft>
        <a:buClr>
          <a:schemeClr val="accent1"/>
        </a:buClr>
        <a:buFont typeface="Calibri" pitchFamily="34" charset="0"/>
        <a:buChar char="◦"/>
        <a:defRPr sz="1800" kern="1200">
          <a:solidFill>
            <a:schemeClr val="tx1">
              <a:lumMod val="75000"/>
              <a:lumOff val="25000"/>
            </a:schemeClr>
          </a:solidFill>
          <a:latin typeface="+mn-lt"/>
          <a:ea typeface="+mn-ea"/>
          <a:cs typeface="+mn-cs"/>
        </a:defRPr>
      </a:lvl2pPr>
      <a:lvl3pPr marL="56692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3pPr>
      <a:lvl4pPr marL="74980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4pPr>
      <a:lvl5pPr marL="932688" indent="-18288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5pPr>
      <a:lvl6pPr marL="11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6pPr>
      <a:lvl7pPr marL="13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7pPr>
      <a:lvl8pPr marL="15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8pPr>
      <a:lvl9pPr marL="1700000" indent="-228600" algn="l" defTabSz="914400" rtl="0" eaLnBrk="1" latinLnBrk="0" hangingPunct="1">
        <a:lnSpc>
          <a:spcPct val="90000"/>
        </a:lnSpc>
        <a:spcBef>
          <a:spcPts val="200"/>
        </a:spcBef>
        <a:spcAft>
          <a:spcPts val="400"/>
        </a:spcAft>
        <a:buClr>
          <a:schemeClr val="accent1"/>
        </a:buClr>
        <a:buFont typeface="Calibri" pitchFamily="34" charset="0"/>
        <a:buChar char="◦"/>
        <a:defRPr sz="1400" kern="1200">
          <a:solidFill>
            <a:schemeClr val="tx1">
              <a:lumMod val="75000"/>
              <a:lumOff val="25000"/>
            </a:schemeClr>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s://www.tandfonline.com/doi/abs/10.1080/03056247708703339" TargetMode="External"/><Relationship Id="rId2" Type="http://schemas.openxmlformats.org/officeDocument/2006/relationships/hyperlink" Target="https://en.wikipedia.org/wiki/Henry_Bernstein_(sociologist)" TargetMode="Externa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hyperlink" Target="https://t24.com.tr/haber/turkiyede-nufus-80-milyonu-gecti-koylerde-yasayanlarin-orani-ise-yuzde-75,550346" TargetMode="Externa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hyperlink" Target="https://t24.com.tr/haber/turkiyede-nufus-80-milyonu-gecti-koylerde-yasayanlarin-orani-ise-yuzde-75,550346" TargetMode="Externa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p:txBody>
          <a:bodyPr>
            <a:normAutofit/>
          </a:bodyPr>
          <a:lstStyle/>
          <a:p>
            <a:r>
              <a:rPr lang="tr-TR" sz="4000" b="1" dirty="0">
                <a:latin typeface="Cambria" panose="02040503050406030204" pitchFamily="18" charset="0"/>
                <a:cs typeface="Arial" panose="020B0604020202020204" pitchFamily="34" charset="0"/>
              </a:rPr>
              <a:t>GIDA VE TARIM SOSYOLOJİSİ</a:t>
            </a:r>
          </a:p>
        </p:txBody>
      </p:sp>
      <p:sp>
        <p:nvSpPr>
          <p:cNvPr id="3" name="Alt Başlık 2"/>
          <p:cNvSpPr>
            <a:spLocks noGrp="1"/>
          </p:cNvSpPr>
          <p:nvPr>
            <p:ph type="subTitle" idx="1"/>
          </p:nvPr>
        </p:nvSpPr>
        <p:spPr/>
        <p:txBody>
          <a:bodyPr/>
          <a:lstStyle/>
          <a:p>
            <a:r>
              <a:rPr lang="tr-TR" sz="2400" dirty="0" smtClean="0">
                <a:latin typeface="Cambria" panose="02040503050406030204" pitchFamily="18" charset="0"/>
                <a:cs typeface="Arial" panose="020B0604020202020204" pitchFamily="34" charset="0"/>
              </a:rPr>
              <a:t>HAYRİYE ERBAŞ</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52905256"/>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336176" y="0"/>
            <a:ext cx="11017624" cy="1183342"/>
          </a:xfrm>
        </p:spPr>
        <p:txBody>
          <a:bodyPr>
            <a:normAutofit/>
          </a:bodyPr>
          <a:lstStyle/>
          <a:p>
            <a:r>
              <a:rPr lang="tr-TR" sz="2800" dirty="0" smtClean="0">
                <a:solidFill>
                  <a:srgbClr val="FF0000"/>
                </a:solidFill>
              </a:rPr>
              <a:t>NEOLİBERAL KÜRESELLEŞME VE DÜNYA TARIMI</a:t>
            </a:r>
            <a:endParaRPr lang="tr-TR" sz="2800" dirty="0">
              <a:solidFill>
                <a:srgbClr val="FF0000"/>
              </a:solidFill>
            </a:endParaRPr>
          </a:p>
        </p:txBody>
      </p:sp>
      <p:sp>
        <p:nvSpPr>
          <p:cNvPr id="3" name="İçerik Yer Tutucusu 2"/>
          <p:cNvSpPr>
            <a:spLocks noGrp="1"/>
          </p:cNvSpPr>
          <p:nvPr>
            <p:ph idx="1"/>
          </p:nvPr>
        </p:nvSpPr>
        <p:spPr>
          <a:xfrm>
            <a:off x="336176" y="1035424"/>
            <a:ext cx="11017624" cy="5513293"/>
          </a:xfrm>
        </p:spPr>
        <p:txBody>
          <a:bodyPr>
            <a:normAutofit lnSpcReduction="10000"/>
          </a:bodyPr>
          <a:lstStyle/>
          <a:p>
            <a:r>
              <a:rPr lang="tr-TR" sz="2400" dirty="0"/>
              <a:t>1970’lerin başında, dünya ekonomisi, küreselleşme olarak adlandırılan derin bir değişim geçirdi. Çağdaş küreselleşmenin önemi, anlamı, nedenleri ve sonuçları çok tartışmalıdır ona göre. En genel hatlarıyla bunu ‘’Dünya çapında sermayenin yeniden yapılanmasının yeni biçimlerine işaret etmektedir.’’ olarak açıklamıştır. </a:t>
            </a:r>
            <a:r>
              <a:rPr lang="tr-TR" sz="2400" dirty="0" smtClean="0"/>
              <a:t>1970’lere </a:t>
            </a:r>
            <a:r>
              <a:rPr lang="tr-TR" sz="2400" dirty="0"/>
              <a:t>kadar çiftçilikten tarıma geçişin temel yönlerine değinir. </a:t>
            </a:r>
          </a:p>
          <a:p>
            <a:pPr marL="0" indent="0">
              <a:buNone/>
            </a:pPr>
            <a:r>
              <a:rPr lang="tr-TR" sz="2400" dirty="0"/>
              <a:t>• Teknik değişimin sanayi temeli</a:t>
            </a:r>
          </a:p>
          <a:p>
            <a:pPr marL="0" indent="0">
              <a:buNone/>
            </a:pPr>
            <a:r>
              <a:rPr lang="tr-TR" sz="2400" dirty="0"/>
              <a:t>• Tarımda, özellikle başlıca ürünlerde küresel piyasaların oluşumu ve işbölümü</a:t>
            </a:r>
          </a:p>
          <a:p>
            <a:pPr marL="0" indent="0">
              <a:buNone/>
            </a:pPr>
            <a:r>
              <a:rPr lang="tr-TR" sz="2400" dirty="0"/>
              <a:t>• Politikanın amacı olarak “tarımsal sektörün” kurulmasıydı</a:t>
            </a:r>
            <a:endParaRPr lang="tr-TR" sz="2400" dirty="0" smtClean="0"/>
          </a:p>
          <a:p>
            <a:pPr marL="0" indent="0">
              <a:buNone/>
            </a:pPr>
            <a:r>
              <a:rPr lang="tr-TR" sz="2400" dirty="0" err="1" smtClean="0"/>
              <a:t>Neoliberal</a:t>
            </a:r>
            <a:r>
              <a:rPr lang="tr-TR" sz="2400" dirty="0" smtClean="0"/>
              <a:t> </a:t>
            </a:r>
            <a:r>
              <a:rPr lang="tr-TR" sz="2400" dirty="0"/>
              <a:t>programın özü, sermayenin özgürlüğünü ve akışkanlığını teşvik etmek; pratikte çok seçici biçimde olsa da “devleti etkisiz hale getirmek</a:t>
            </a:r>
            <a:r>
              <a:rPr lang="tr-TR" sz="2400" dirty="0" smtClean="0"/>
              <a:t>”.</a:t>
            </a:r>
          </a:p>
          <a:p>
            <a:pPr marL="0" indent="0">
              <a:buNone/>
            </a:pPr>
            <a:r>
              <a:rPr lang="tr-TR" sz="2400" dirty="0" smtClean="0"/>
              <a:t>Birincisi </a:t>
            </a:r>
            <a:r>
              <a:rPr lang="tr-TR" sz="2400" dirty="0"/>
              <a:t>bu, devlet düzenlemelerinde ve istihdam kontratlarında yer alan çalışma saatleri, asgari ücretler, örgütlenme </a:t>
            </a:r>
            <a:r>
              <a:rPr lang="tr-TR" sz="2400" dirty="0" smtClean="0"/>
              <a:t>hakkı, </a:t>
            </a:r>
            <a:r>
              <a:rPr lang="tr-TR" sz="2400" dirty="0"/>
              <a:t>sağlık hizmetleri, eğitim, toplumsal sigorta ve emeklilik hakkı gibi emekçi sınıfların değişik zamanlarda (çoğu yakın zamanda) elde ettiği kazanımları azaltmak ya da kaldırmak anlamına gelmektedir.</a:t>
            </a:r>
          </a:p>
          <a:p>
            <a:endParaRPr lang="tr-TR" dirty="0" smtClean="0"/>
          </a:p>
        </p:txBody>
      </p:sp>
    </p:spTree>
    <p:extLst>
      <p:ext uri="{BB962C8B-B14F-4D97-AF65-F5344CB8AC3E}">
        <p14:creationId xmlns:p14="http://schemas.microsoft.com/office/powerpoint/2010/main" val="402818408"/>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sz="2400" dirty="0"/>
              <a:t>İkincisi, hiçbir düzenlemeye ya da kurala tabi olmayan sermaye piyasalarında kısa dönemli kazançlar peşindeki muazzam para miktarının görülmedik bir hızla hareket etmesi, devletlerin etkili bağımsız makro iktisadi politikalar (“ulusal” politikalar) uygulama kabiliyetini engellemektedir. </a:t>
            </a:r>
            <a:r>
              <a:rPr lang="tr-TR" sz="2400" dirty="0" err="1"/>
              <a:t>Neoliberal</a:t>
            </a:r>
            <a:r>
              <a:rPr lang="tr-TR" sz="2400" dirty="0"/>
              <a:t> küreselleşmenin kutsadığı şey, küresel piyasalarda “rekabetçi” olmak, kamu işletmelerinin ve hizmetlerinin özelleştirilmesi ve sosyal varoluşun bütün yönlerinin metalaştırılmasıdır. </a:t>
            </a:r>
          </a:p>
          <a:p>
            <a:pPr marL="0" indent="0">
              <a:buNone/>
            </a:pPr>
            <a:r>
              <a:rPr lang="tr-TR" sz="2400" dirty="0"/>
              <a:t>Üçüncüsü, iktisadi kalkınma açısından </a:t>
            </a:r>
            <a:r>
              <a:rPr lang="tr-TR" sz="2400" dirty="0" err="1"/>
              <a:t>neoliberalizm</a:t>
            </a:r>
            <a:r>
              <a:rPr lang="tr-TR" sz="2400" dirty="0"/>
              <a:t>, Güney’deki ülkelere (ve eski Sovyet </a:t>
            </a:r>
            <a:r>
              <a:rPr lang="tr-TR" sz="2400" dirty="0" err="1"/>
              <a:t>Bloku’na</a:t>
            </a:r>
            <a:r>
              <a:rPr lang="tr-TR" sz="2400" dirty="0"/>
              <a:t>) devlet öncülüğünde kalkınma projesinin sonu anlamına gelen, yapısal uyum programlarını, iktisadi serbestleşmeyi, özelleştirmeleri ve “devlet reformlarını” dayatmaktadır.</a:t>
            </a:r>
          </a:p>
          <a:p>
            <a:endParaRPr lang="tr-TR" dirty="0"/>
          </a:p>
        </p:txBody>
      </p:sp>
    </p:spTree>
    <p:extLst>
      <p:ext uri="{BB962C8B-B14F-4D97-AF65-F5344CB8AC3E}">
        <p14:creationId xmlns:p14="http://schemas.microsoft.com/office/powerpoint/2010/main" val="27184622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Ve Köylülüğün Sonu mu?</a:t>
            </a:r>
          </a:p>
        </p:txBody>
      </p:sp>
      <p:sp>
        <p:nvSpPr>
          <p:cNvPr id="3" name="İçerik Yer Tutucusu 2"/>
          <p:cNvSpPr>
            <a:spLocks noGrp="1"/>
          </p:cNvSpPr>
          <p:nvPr>
            <p:ph idx="1"/>
          </p:nvPr>
        </p:nvSpPr>
        <p:spPr/>
        <p:txBody>
          <a:bodyPr>
            <a:normAutofit/>
          </a:bodyPr>
          <a:lstStyle/>
          <a:p>
            <a:r>
              <a:rPr lang="tr-TR" sz="2400" dirty="0" smtClean="0"/>
              <a:t>İki </a:t>
            </a:r>
            <a:r>
              <a:rPr lang="tr-TR" sz="2400" dirty="0"/>
              <a:t>yüzyıldan fazla bir zamandır değişik yerlerde ve zamanlarda, “köylünün” ya da küçük çiftçinin ya da aile çiftçisinin sonunun geldiği açıklandı –ve hararetle tartışıldı. Tartışmada çeşitli savlar öne sürüldü</a:t>
            </a:r>
            <a:r>
              <a:rPr lang="tr-TR" sz="2400" dirty="0" smtClean="0"/>
              <a:t>:</a:t>
            </a:r>
            <a:endParaRPr lang="tr-TR" sz="2400" dirty="0"/>
          </a:p>
          <a:p>
            <a:r>
              <a:rPr lang="tr-TR" sz="2400" dirty="0" smtClean="0"/>
              <a:t>Kapitalist </a:t>
            </a:r>
            <a:r>
              <a:rPr lang="tr-TR" sz="2400" dirty="0"/>
              <a:t>ve/veya sosyalist modernleşmeyi, birçok Marksist dahil, savunanlara göre “köylülüğün yok olması” (</a:t>
            </a:r>
            <a:r>
              <a:rPr lang="tr-TR" sz="2400" dirty="0" err="1"/>
              <a:t>Kitching</a:t>
            </a:r>
            <a:r>
              <a:rPr lang="tr-TR" sz="2400" dirty="0"/>
              <a:t> 2001), acılı da olsa iyi bir şey. Onlara göre, modernleşmeye doğru ilerlemenin kazanımları her zaman önemli altüstlükler içerir. Yeninin yaratılması için eskinin yıkılması gerektiği, (kapitalizm öncesine romantik biçimde yaklaşmaktan hoşlanmayan) </a:t>
            </a:r>
            <a:r>
              <a:rPr lang="tr-TR" sz="2400" dirty="0" err="1"/>
              <a:t>Marx’ın</a:t>
            </a:r>
            <a:r>
              <a:rPr lang="tr-TR" sz="2400" dirty="0"/>
              <a:t> çok canlı biçimde anlattığı bütün acılara rağmen kapitalizmi analizinin önemli bir boyutudur. “Köylünün tasfiyesinin” kötü bir şey olduğu görüşü, kabaca popülizmle </a:t>
            </a:r>
            <a:r>
              <a:rPr lang="tr-TR" sz="2400" dirty="0" smtClean="0"/>
              <a:t>ilişkilendirilir, demiştir.</a:t>
            </a:r>
          </a:p>
          <a:p>
            <a:pPr marL="0" indent="0">
              <a:buNone/>
            </a:pPr>
            <a:endParaRPr lang="tr-TR" dirty="0"/>
          </a:p>
        </p:txBody>
      </p:sp>
    </p:spTree>
    <p:extLst>
      <p:ext uri="{BB962C8B-B14F-4D97-AF65-F5344CB8AC3E}">
        <p14:creationId xmlns:p14="http://schemas.microsoft.com/office/powerpoint/2010/main" val="254715204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sz="2800" dirty="0" smtClean="0"/>
              <a:t>“</a:t>
            </a:r>
            <a:r>
              <a:rPr lang="tr-TR" sz="2800" dirty="0"/>
              <a:t>K</a:t>
            </a:r>
            <a:r>
              <a:rPr lang="tr-TR" sz="2800" dirty="0" smtClean="0"/>
              <a:t>öylülüğün </a:t>
            </a:r>
            <a:r>
              <a:rPr lang="tr-TR" sz="2800" dirty="0"/>
              <a:t>ortadan kalkması” tezini ve kırsal kesimde yeniden üretim mücadelelerini ifade etmektedir. </a:t>
            </a:r>
            <a:r>
              <a:rPr lang="tr-TR" sz="2800" dirty="0" err="1" smtClean="0"/>
              <a:t>Bernstein</a:t>
            </a:r>
            <a:r>
              <a:rPr lang="tr-TR" sz="2800" dirty="0" smtClean="0"/>
              <a:t> tarafsız </a:t>
            </a:r>
            <a:r>
              <a:rPr lang="tr-TR" sz="2800" dirty="0" err="1" smtClean="0"/>
              <a:t>bi</a:t>
            </a:r>
            <a:r>
              <a:rPr lang="tr-TR" sz="2800" dirty="0" smtClean="0"/>
              <a:t> şekilde ele almaya </a:t>
            </a:r>
            <a:r>
              <a:rPr lang="tr-TR" sz="2800" dirty="0" err="1" smtClean="0"/>
              <a:t>çalışsada</a:t>
            </a:r>
            <a:r>
              <a:rPr lang="tr-TR" sz="2800" dirty="0" smtClean="0"/>
              <a:t>, </a:t>
            </a:r>
            <a:r>
              <a:rPr lang="tr-TR" sz="2800" dirty="0"/>
              <a:t>köylü sonrası bir dünyaya olan arzusu aşikardır ve köylülüğü savunanlara, onları bir araya toplayıp 'tarım popülistleri' olarak reddederek, isteksizliğini açıkça ortaya koymaktadır. Açıkçası, </a:t>
            </a:r>
            <a:r>
              <a:rPr lang="tr-TR" sz="2800" dirty="0" smtClean="0"/>
              <a:t> </a:t>
            </a:r>
            <a:r>
              <a:rPr lang="tr-TR" sz="2800" dirty="0"/>
              <a:t>köylülüğün savunmasında olası bir antiemperyalist proje görmüyor; sosyalizme geçiş anlayışı, kapitalizme geçiş anlayışı kadar </a:t>
            </a:r>
            <a:r>
              <a:rPr lang="tr-TR" sz="2800" dirty="0" smtClean="0"/>
              <a:t>saftır, ona göre.</a:t>
            </a:r>
            <a:endParaRPr lang="tr-TR" sz="2800" dirty="0"/>
          </a:p>
          <a:p>
            <a:pPr marL="0" indent="0">
              <a:buNone/>
            </a:pPr>
            <a:r>
              <a:rPr lang="tr-TR" dirty="0"/>
              <a:t/>
            </a:r>
            <a:br>
              <a:rPr lang="tr-TR" dirty="0"/>
            </a:br>
            <a:endParaRPr lang="tr-TR" dirty="0"/>
          </a:p>
        </p:txBody>
      </p:sp>
    </p:spTree>
    <p:extLst>
      <p:ext uri="{BB962C8B-B14F-4D97-AF65-F5344CB8AC3E}">
        <p14:creationId xmlns:p14="http://schemas.microsoft.com/office/powerpoint/2010/main" val="171613028"/>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SONUÇ</a:t>
            </a:r>
            <a:endParaRPr lang="tr-TR" dirty="0">
              <a:solidFill>
                <a:srgbClr val="FF0000"/>
              </a:solidFill>
            </a:endParaRPr>
          </a:p>
        </p:txBody>
      </p:sp>
      <p:sp>
        <p:nvSpPr>
          <p:cNvPr id="3" name="İçerik Yer Tutucusu 2"/>
          <p:cNvSpPr>
            <a:spLocks noGrp="1"/>
          </p:cNvSpPr>
          <p:nvPr>
            <p:ph idx="1"/>
          </p:nvPr>
        </p:nvSpPr>
        <p:spPr/>
        <p:txBody>
          <a:bodyPr>
            <a:normAutofit fontScale="92500" lnSpcReduction="10000"/>
          </a:bodyPr>
          <a:lstStyle/>
          <a:p>
            <a:r>
              <a:rPr lang="tr-TR" dirty="0"/>
              <a:t>Kapitalist tarımın, piyasa yapısı ve birikimin dinamikleri içinde sermayeye yararlı olduğu sürece küçük ya da aile çiftçilerini (ya da köylüleri) içeren ya da bünyesine katan yeni yollar bulduğudur. İster Güney’de ister toplam tarımsal üretim değeri içinde çiftçilerin payının sürekli azaldığı, tarımsal girdi ve gıda şirketlerinin yararına olarak girdi (ve maliyetlerinin), ürün işleme ve pazarlamanın paylarının arttığı Kuzey’de olsun bu, sıklıkla ama zorunlu olarak değil, çiftçilerin doğrudan ya da dolaylı yollarla sermaye tarafından “sömürüldükleri” kavramıyla bağlantılıdır ona </a:t>
            </a:r>
            <a:r>
              <a:rPr lang="tr-TR" dirty="0" smtClean="0"/>
              <a:t>göre. </a:t>
            </a:r>
          </a:p>
          <a:p>
            <a:r>
              <a:rPr lang="tr-TR" dirty="0" err="1" smtClean="0"/>
              <a:t>Berns</a:t>
            </a:r>
            <a:r>
              <a:rPr lang="tr-TR" dirty="0" smtClean="0"/>
              <a:t> </a:t>
            </a:r>
            <a:r>
              <a:rPr lang="tr-TR" dirty="0" err="1" smtClean="0"/>
              <a:t>neoliberal</a:t>
            </a:r>
            <a:r>
              <a:rPr lang="tr-TR" dirty="0" smtClean="0"/>
              <a:t> </a:t>
            </a:r>
            <a:r>
              <a:rPr lang="tr-TR" dirty="0"/>
              <a:t>küreselleşmenin temel özelliğinin ticaretin serbestleşmesi, özelleştirme ve “devletin küçülmesine” yönelik politika “reformları” olduğuna </a:t>
            </a:r>
            <a:r>
              <a:rPr lang="tr-TR" dirty="0" smtClean="0"/>
              <a:t>değinmiştir Birincisi</a:t>
            </a:r>
            <a:r>
              <a:rPr lang="tr-TR" dirty="0"/>
              <a:t>, daha düşük düzeyde devlet yatırımları, yönlendirmesi, kontrolü; özellikle küçük çiftçilere verilen doğrudan ve dolaylı sübvansiyonların kaldırılmasına, meta ilişkilerinin derinleştirilmesi eşlik etti: </a:t>
            </a:r>
            <a:r>
              <a:rPr lang="tr-TR" dirty="0" smtClean="0"/>
              <a:t>Bu </a:t>
            </a:r>
            <a:r>
              <a:rPr lang="tr-TR" dirty="0"/>
              <a:t>açıdan Güney’deki </a:t>
            </a:r>
            <a:r>
              <a:rPr lang="tr-TR" dirty="0" err="1"/>
              <a:t>neoliberal</a:t>
            </a:r>
            <a:r>
              <a:rPr lang="tr-TR" dirty="0"/>
              <a:t> küreselleşme, yoksul ve küçük çiftçileri olumsuz etkiledi; birçok bölgede yeni “tarımdan kopuş” dalgaları ya da “köylüleşmeden kopuş” </a:t>
            </a:r>
            <a:r>
              <a:rPr lang="tr-TR" dirty="0" smtClean="0"/>
              <a:t>un gerçekleştiğini belirtmiştir. </a:t>
            </a:r>
          </a:p>
          <a:p>
            <a:r>
              <a:rPr lang="tr-TR" dirty="0" smtClean="0"/>
              <a:t>Bu yüzden Henry </a:t>
            </a:r>
            <a:r>
              <a:rPr lang="tr-TR" dirty="0" err="1"/>
              <a:t>Bernstein</a:t>
            </a:r>
            <a:r>
              <a:rPr lang="tr-TR" dirty="0"/>
              <a:t> </a:t>
            </a:r>
            <a:r>
              <a:rPr lang="tr-TR" dirty="0" err="1"/>
              <a:t>neoliberalizm</a:t>
            </a:r>
            <a:r>
              <a:rPr lang="tr-TR" dirty="0"/>
              <a:t> küreselleşmeye de kapitalist </a:t>
            </a:r>
            <a:r>
              <a:rPr lang="tr-TR" dirty="0" err="1"/>
              <a:t>tarımada</a:t>
            </a:r>
            <a:r>
              <a:rPr lang="tr-TR" dirty="0"/>
              <a:t> karşıydı, köylülüğün ancak toprak reformlarıyla ve sosyalist biçimde sürdürülmesi gerektiğini düşünmekteydi.</a:t>
            </a:r>
          </a:p>
          <a:p>
            <a:endParaRPr lang="tr-TR" dirty="0"/>
          </a:p>
        </p:txBody>
      </p:sp>
    </p:spTree>
    <p:extLst>
      <p:ext uri="{BB962C8B-B14F-4D97-AF65-F5344CB8AC3E}">
        <p14:creationId xmlns:p14="http://schemas.microsoft.com/office/powerpoint/2010/main" val="159200385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solidFill>
                  <a:srgbClr val="FF0000"/>
                </a:solidFill>
              </a:rPr>
              <a:t>Kaynakça:</a:t>
            </a:r>
          </a:p>
          <a:p>
            <a:r>
              <a:rPr lang="tr-TR" dirty="0">
                <a:hlinkClick r:id="rId2"/>
              </a:rPr>
              <a:t>https://en.wikipedia.org/wiki/Henry_Bernstein_(sociologist</a:t>
            </a:r>
            <a:r>
              <a:rPr lang="tr-TR" dirty="0" smtClean="0">
                <a:hlinkClick r:id="rId2"/>
              </a:rPr>
              <a:t>)</a:t>
            </a:r>
            <a:endParaRPr lang="tr-TR" dirty="0" smtClean="0"/>
          </a:p>
          <a:p>
            <a:r>
              <a:rPr lang="tr-TR" dirty="0" smtClean="0"/>
              <a:t>Henry </a:t>
            </a:r>
            <a:r>
              <a:rPr lang="tr-TR" dirty="0" err="1" smtClean="0"/>
              <a:t>Bernstein</a:t>
            </a:r>
            <a:r>
              <a:rPr lang="tr-TR" dirty="0"/>
              <a:t> </a:t>
            </a:r>
            <a:r>
              <a:rPr lang="tr-TR" dirty="0" smtClean="0"/>
              <a:t>-Tarımsal Değişimin Sınıfsal Dinamikleri</a:t>
            </a:r>
          </a:p>
          <a:p>
            <a:r>
              <a:rPr lang="tr-TR" dirty="0">
                <a:hlinkClick r:id="rId3"/>
              </a:rPr>
              <a:t>https://www.tandfonline.com/doi/abs/10.1080/03056247708703339</a:t>
            </a:r>
            <a:endParaRPr lang="tr-TR" dirty="0"/>
          </a:p>
        </p:txBody>
      </p:sp>
    </p:spTree>
    <p:extLst>
      <p:ext uri="{BB962C8B-B14F-4D97-AF65-F5344CB8AC3E}">
        <p14:creationId xmlns:p14="http://schemas.microsoft.com/office/powerpoint/2010/main" val="332414685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Unutulan/İhmal Edilen Bir Alan</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smtClean="0">
                <a:latin typeface="Cambria" panose="02040503050406030204" pitchFamily="18" charset="0"/>
                <a:cs typeface="Arial" panose="020B0604020202020204" pitchFamily="34" charset="0"/>
              </a:rPr>
              <a:t>1970’lerde tarımın modernleşmesi perspektifi yetersiz kalması ile tarım önemli bir tartışma konusu oldu.</a:t>
            </a:r>
          </a:p>
          <a:p>
            <a:r>
              <a:rPr lang="tr-TR" sz="2400" dirty="0" smtClean="0">
                <a:latin typeface="Cambria" panose="02040503050406030204" pitchFamily="18" charset="0"/>
                <a:cs typeface="Arial" panose="020B0604020202020204" pitchFamily="34" charset="0"/>
              </a:rPr>
              <a:t>Türkiye’de de 1940’lı ve 1950’lili yıllar ve 1970’li yıllar tarım sorununun en çok tartışıldığı bir alan olarak görüyoruz. </a:t>
            </a:r>
          </a:p>
          <a:p>
            <a:r>
              <a:rPr lang="tr-TR" sz="2400" dirty="0" smtClean="0">
                <a:latin typeface="Cambria" panose="02040503050406030204" pitchFamily="18" charset="0"/>
                <a:cs typeface="Arial" panose="020B0604020202020204" pitchFamily="34" charset="0"/>
              </a:rPr>
              <a:t>Ancak 1980’ler sonrası uygulanan ekonomi politikaları tarımsal alanla ilgili olarak önemli sorunlara yol açtı.</a:t>
            </a:r>
          </a:p>
          <a:p>
            <a:r>
              <a:rPr lang="tr-TR" sz="2400" dirty="0" smtClean="0">
                <a:latin typeface="Cambria" panose="02040503050406030204" pitchFamily="18" charset="0"/>
                <a:cs typeface="Arial" panose="020B0604020202020204" pitchFamily="34" charset="0"/>
              </a:rPr>
              <a:t>Bu nedenle de tarımla ilgili olarak </a:t>
            </a:r>
            <a:r>
              <a:rPr lang="tr-TR" sz="2400" b="1" dirty="0" smtClean="0">
                <a:latin typeface="Cambria" panose="02040503050406030204" pitchFamily="18" charset="0"/>
                <a:cs typeface="Arial" panose="020B0604020202020204" pitchFamily="34" charset="0"/>
              </a:rPr>
              <a:t>«gıda sorunu» </a:t>
            </a:r>
            <a:r>
              <a:rPr lang="tr-TR" sz="2400" dirty="0" smtClean="0">
                <a:latin typeface="Cambria" panose="02040503050406030204" pitchFamily="18" charset="0"/>
                <a:cs typeface="Arial" panose="020B0604020202020204" pitchFamily="34" charset="0"/>
              </a:rPr>
              <a:t>günümüzde dünyada en önemli bir sorun olarak yükselmiştir.  </a:t>
            </a:r>
          </a:p>
          <a:p>
            <a:r>
              <a:rPr lang="tr-TR" sz="2400" dirty="0" smtClean="0">
                <a:latin typeface="Cambria" panose="02040503050406030204" pitchFamily="18" charset="0"/>
                <a:cs typeface="Arial" panose="020B0604020202020204" pitchFamily="34" charset="0"/>
              </a:rPr>
              <a:t>Tarım sorununun yeniden tartışmaya açılmasının önemi</a:t>
            </a: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88841328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Gıda Sorunu!</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smtClean="0">
                <a:latin typeface="Cambria" panose="02040503050406030204" pitchFamily="18" charset="0"/>
                <a:cs typeface="Arial" panose="020B0604020202020204" pitchFamily="34" charset="0"/>
              </a:rPr>
              <a:t>Tüm dünyada nüfusun yarısından fazlası arttık kentte yaşıyor. </a:t>
            </a:r>
          </a:p>
          <a:p>
            <a:r>
              <a:rPr lang="tr-TR" sz="2400" dirty="0" smtClean="0">
                <a:latin typeface="Cambria" panose="02040503050406030204" pitchFamily="18" charset="0"/>
                <a:cs typeface="Arial" panose="020B0604020202020204" pitchFamily="34" charset="0"/>
              </a:rPr>
              <a:t>Türkiye’de ise bu oran daha da yüksek.</a:t>
            </a:r>
          </a:p>
          <a:p>
            <a:r>
              <a:rPr lang="tr-TR" sz="2400" dirty="0" smtClean="0">
                <a:latin typeface="Cambria" panose="02040503050406030204" pitchFamily="18" charset="0"/>
                <a:cs typeface="Arial" panose="020B0604020202020204" pitchFamily="34" charset="0"/>
              </a:rPr>
              <a:t>Uygulanan tarım politikaları nedeni ile kırsal alanda ve tarımla uğraşan küçük köylülük kente yeniden </a:t>
            </a:r>
            <a:r>
              <a:rPr lang="tr-TR" sz="2400" dirty="0">
                <a:latin typeface="Cambria" panose="02040503050406030204" pitchFamily="18" charset="0"/>
                <a:cs typeface="Arial" panose="020B0604020202020204" pitchFamily="34" charset="0"/>
              </a:rPr>
              <a:t>a</a:t>
            </a:r>
            <a:r>
              <a:rPr lang="tr-TR" sz="2400" dirty="0" smtClean="0">
                <a:latin typeface="Cambria" panose="02040503050406030204" pitchFamily="18" charset="0"/>
                <a:cs typeface="Arial" panose="020B0604020202020204" pitchFamily="34" charset="0"/>
              </a:rPr>
              <a:t>kın etmekte. </a:t>
            </a:r>
          </a:p>
          <a:p>
            <a:r>
              <a:rPr lang="tr-TR" sz="2400" dirty="0" smtClean="0">
                <a:latin typeface="Cambria" panose="02040503050406030204" pitchFamily="18" charset="0"/>
                <a:cs typeface="Arial" panose="020B0604020202020204" pitchFamily="34" charset="0"/>
              </a:rPr>
              <a:t>2018 yılı </a:t>
            </a:r>
            <a:r>
              <a:rPr lang="tr-TR" sz="2400" dirty="0" err="1" smtClean="0">
                <a:latin typeface="Cambria" panose="02040503050406030204" pitchFamily="18" charset="0"/>
                <a:cs typeface="Arial" panose="020B0604020202020204" pitchFamily="34" charset="0"/>
              </a:rPr>
              <a:t>TÜİK'e</a:t>
            </a:r>
            <a:r>
              <a:rPr lang="tr-TR" sz="2400" dirty="0" smtClean="0">
                <a:latin typeface="Cambria" panose="02040503050406030204" pitchFamily="18" charset="0"/>
                <a:cs typeface="Arial" panose="020B0604020202020204" pitchFamily="34" charset="0"/>
              </a:rPr>
              <a:t> </a:t>
            </a:r>
            <a:r>
              <a:rPr lang="tr-TR" sz="2400" dirty="0">
                <a:latin typeface="Cambria" panose="02040503050406030204" pitchFamily="18" charset="0"/>
                <a:cs typeface="Arial" panose="020B0604020202020204" pitchFamily="34" charset="0"/>
              </a:rPr>
              <a:t>göre il ve ilçe merkezlerinde yaşayanlar nüfusun yüzde 92,5'ini oluştururken belde ve köy nüfusu yüzde 7,5 oldu</a:t>
            </a:r>
            <a:r>
              <a:rPr lang="tr-TR" sz="2400" dirty="0" smtClean="0">
                <a:latin typeface="Cambria" panose="02040503050406030204" pitchFamily="18" charset="0"/>
                <a:cs typeface="Arial" panose="020B0604020202020204" pitchFamily="34" charset="0"/>
              </a:rPr>
              <a:t>.</a:t>
            </a:r>
          </a:p>
          <a:p>
            <a:r>
              <a:rPr lang="tr-TR" sz="2400" dirty="0">
                <a:latin typeface="Cambria" panose="02040503050406030204" pitchFamily="18" charset="0"/>
                <a:cs typeface="Arial" panose="020B0604020202020204" pitchFamily="34" charset="0"/>
                <a:hlinkClick r:id="rId2"/>
              </a:rPr>
              <a:t>https://</a:t>
            </a:r>
            <a:r>
              <a:rPr lang="tr-TR" sz="2400" dirty="0" smtClean="0">
                <a:latin typeface="Cambria" panose="02040503050406030204" pitchFamily="18" charset="0"/>
                <a:cs typeface="Arial" panose="020B0604020202020204" pitchFamily="34" charset="0"/>
                <a:hlinkClick r:id="rId2"/>
              </a:rPr>
              <a:t>t24.com.tr/haber/turkiyede-nufus-80-milyonu-gecti-koylerde-yasayanlarin-orani-ise-yuzde-75,550346</a:t>
            </a:r>
            <a:endParaRPr lang="tr-TR" sz="2400" dirty="0" smtClean="0">
              <a:latin typeface="Cambria" panose="02040503050406030204" pitchFamily="18" charset="0"/>
              <a:cs typeface="Arial" panose="020B0604020202020204" pitchFamily="34" charset="0"/>
            </a:endParaRPr>
          </a:p>
          <a:p>
            <a:endParaRPr lang="tr-TR" sz="2400" dirty="0">
              <a:latin typeface="Cambria" panose="02040503050406030204" pitchFamily="18" charset="0"/>
              <a:cs typeface="Arial" panose="020B0604020202020204" pitchFamily="34" charset="0"/>
            </a:endParaRP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624738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Azalan Kırsal Nüfus: Kırdan Kente Göç</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fontScale="92500"/>
          </a:bodyPr>
          <a:lstStyle/>
          <a:p>
            <a:r>
              <a:rPr lang="tr-TR" sz="2400" dirty="0">
                <a:latin typeface="Cambria" panose="02040503050406030204" pitchFamily="18" charset="0"/>
                <a:cs typeface="Arial" panose="020B0604020202020204" pitchFamily="34" charset="0"/>
              </a:rPr>
              <a:t>İstanbul'da ikamet edenlerin sayısı da yüzde 1,5 artışla 15 milyon 29 bin kişiye ulaştı. Sonuçlara göre Türkiye nüfusunun yüzde </a:t>
            </a:r>
            <a:r>
              <a:rPr lang="tr-TR" sz="2400" b="1" dirty="0">
                <a:latin typeface="Cambria" panose="02040503050406030204" pitchFamily="18" charset="0"/>
                <a:cs typeface="Arial" panose="020B0604020202020204" pitchFamily="34" charset="0"/>
              </a:rPr>
              <a:t>18,6'sı İstanbul'da </a:t>
            </a:r>
            <a:r>
              <a:rPr lang="tr-TR" sz="2400" dirty="0">
                <a:latin typeface="Cambria" panose="02040503050406030204" pitchFamily="18" charset="0"/>
                <a:cs typeface="Arial" panose="020B0604020202020204" pitchFamily="34" charset="0"/>
              </a:rPr>
              <a:t>yaşıyor.</a:t>
            </a:r>
          </a:p>
          <a:p>
            <a:r>
              <a:rPr lang="tr-TR" sz="2400" dirty="0">
                <a:latin typeface="Cambria" panose="02040503050406030204" pitchFamily="18" charset="0"/>
                <a:cs typeface="Arial" panose="020B0604020202020204" pitchFamily="34" charset="0"/>
              </a:rPr>
              <a:t>Türkiye nüfusunun ortalama yaşı ise 31,4'ten 31,7'ye yükseldi. Ortalama yaşın en yüksek olduğu kentler 39,7 ile Sinop, 39,4 ile Balıkesir ve 38,9 ile Kastamonu ve Edirne oldu.</a:t>
            </a:r>
          </a:p>
          <a:p>
            <a:r>
              <a:rPr lang="tr-TR" sz="2400" dirty="0" smtClean="0">
                <a:latin typeface="Cambria" panose="02040503050406030204" pitchFamily="18" charset="0"/>
                <a:cs typeface="Arial" panose="020B0604020202020204" pitchFamily="34" charset="0"/>
              </a:rPr>
              <a:t>Ortalama </a:t>
            </a:r>
            <a:r>
              <a:rPr lang="tr-TR" sz="2400" dirty="0">
                <a:latin typeface="Cambria" panose="02040503050406030204" pitchFamily="18" charset="0"/>
                <a:cs typeface="Arial" panose="020B0604020202020204" pitchFamily="34" charset="0"/>
              </a:rPr>
              <a:t>yaşı en genç kentler ise 19,6 ile Şanlıurfa, 20,1 ile Şırnak ve 20,9 ile Ağrı oldu</a:t>
            </a:r>
            <a:r>
              <a:rPr lang="tr-TR" sz="2400" dirty="0" smtClean="0">
                <a:latin typeface="Cambria" panose="02040503050406030204" pitchFamily="18" charset="0"/>
                <a:cs typeface="Arial" panose="020B0604020202020204" pitchFamily="34" charset="0"/>
              </a:rPr>
              <a:t>.</a:t>
            </a:r>
          </a:p>
          <a:p>
            <a:r>
              <a:rPr lang="tr-TR" sz="2400" dirty="0">
                <a:latin typeface="Cambria" panose="02040503050406030204" pitchFamily="18" charset="0"/>
                <a:cs typeface="Arial" panose="020B0604020202020204" pitchFamily="34" charset="0"/>
              </a:rPr>
              <a:t>Doğu Karadeniz'de nüfus </a:t>
            </a:r>
            <a:r>
              <a:rPr lang="tr-TR" sz="2400" dirty="0" smtClean="0">
                <a:latin typeface="Cambria" panose="02040503050406030204" pitchFamily="18" charset="0"/>
                <a:cs typeface="Arial" panose="020B0604020202020204" pitchFamily="34" charset="0"/>
              </a:rPr>
              <a:t>azalıyor</a:t>
            </a:r>
          </a:p>
          <a:p>
            <a:r>
              <a:rPr lang="tr-TR" sz="2400" dirty="0">
                <a:latin typeface="Cambria" panose="02040503050406030204" pitchFamily="18" charset="0"/>
                <a:cs typeface="Arial" panose="020B0604020202020204" pitchFamily="34" charset="0"/>
                <a:hlinkClick r:id="rId2"/>
              </a:rPr>
              <a:t>https://</a:t>
            </a:r>
            <a:r>
              <a:rPr lang="tr-TR" sz="2400" dirty="0" smtClean="0">
                <a:latin typeface="Cambria" panose="02040503050406030204" pitchFamily="18" charset="0"/>
                <a:cs typeface="Arial" panose="020B0604020202020204" pitchFamily="34" charset="0"/>
                <a:hlinkClick r:id="rId2"/>
              </a:rPr>
              <a:t>t24.com.tr/haber/turkiyede-nufus-80-milyonu-gecti-koylerde-yasayanlarin-orani-ise-yuzde-75,550346</a:t>
            </a:r>
            <a:endParaRPr lang="tr-TR" sz="2400" dirty="0" smtClean="0">
              <a:latin typeface="Cambria" panose="02040503050406030204" pitchFamily="18" charset="0"/>
              <a:cs typeface="Arial" panose="020B0604020202020204" pitchFamily="34" charset="0"/>
            </a:endParaRPr>
          </a:p>
          <a:p>
            <a:pPr marL="0" indent="0">
              <a:buNone/>
            </a:pP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12812759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rmAutofit/>
          </a:bodyPr>
          <a:lstStyle/>
          <a:p>
            <a:r>
              <a:rPr lang="tr-TR" sz="4000" b="1" dirty="0" smtClean="0">
                <a:latin typeface="Cambria" panose="02040503050406030204" pitchFamily="18" charset="0"/>
                <a:cs typeface="Arial" panose="020B0604020202020204" pitchFamily="34" charset="0"/>
              </a:rPr>
              <a:t>Dersin Temel Amacı</a:t>
            </a:r>
            <a:endParaRPr lang="en-US"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1239864" y="2092271"/>
            <a:ext cx="10264748" cy="4204026"/>
          </a:xfrm>
        </p:spPr>
        <p:txBody>
          <a:bodyPr/>
          <a:lstStyle/>
          <a:p>
            <a:r>
              <a:rPr lang="tr-TR" sz="2400" dirty="0">
                <a:latin typeface="Cambria" panose="02040503050406030204" pitchFamily="18" charset="0"/>
                <a:cs typeface="Arial" panose="020B0604020202020204" pitchFamily="34" charset="0"/>
              </a:rPr>
              <a:t>Tarımsal dönüşümlerin hangi toplumsal koşullar içinde geliştiği ve ne türden sonuçlara/sorunlara yol açtığı ve açabileceği bu </a:t>
            </a:r>
            <a:r>
              <a:rPr lang="tr-TR" sz="2400" dirty="0" smtClean="0">
                <a:latin typeface="Cambria" panose="02040503050406030204" pitchFamily="18" charset="0"/>
                <a:cs typeface="Arial" panose="020B0604020202020204" pitchFamily="34" charset="0"/>
              </a:rPr>
              <a:t>dersin temel amacını oluşturmaktadır.  </a:t>
            </a:r>
          </a:p>
          <a:p>
            <a:r>
              <a:rPr lang="tr-TR" sz="2400" dirty="0" smtClean="0">
                <a:latin typeface="Cambria" panose="02040503050406030204" pitchFamily="18" charset="0"/>
                <a:cs typeface="Arial" panose="020B0604020202020204" pitchFamily="34" charset="0"/>
              </a:rPr>
              <a:t>Bu dönüşümü anlamak açısından tarihsel ve bütüncül  bir </a:t>
            </a:r>
            <a:r>
              <a:rPr lang="tr-TR" sz="2400" dirty="0" err="1" smtClean="0">
                <a:latin typeface="Cambria" panose="02040503050406030204" pitchFamily="18" charset="0"/>
                <a:cs typeface="Arial" panose="020B0604020202020204" pitchFamily="34" charset="0"/>
              </a:rPr>
              <a:t>persektifle</a:t>
            </a:r>
            <a:r>
              <a:rPr lang="tr-TR" sz="2400" dirty="0" smtClean="0">
                <a:latin typeface="Cambria" panose="02040503050406030204" pitchFamily="18" charset="0"/>
                <a:cs typeface="Arial" panose="020B0604020202020204" pitchFamily="34" charset="0"/>
              </a:rPr>
              <a:t>  Türkiye’de ve dünyadaki dönüşümlerin ele alınmasının önemi tartışılacaktır. </a:t>
            </a:r>
          </a:p>
          <a:p>
            <a:r>
              <a:rPr lang="tr-TR" sz="2400" dirty="0" smtClean="0">
                <a:latin typeface="Cambria" panose="02040503050406030204" pitchFamily="18" charset="0"/>
                <a:cs typeface="Arial" panose="020B0604020202020204" pitchFamily="34" charset="0"/>
              </a:rPr>
              <a:t> Bütünsel bakma açısından hem dünyadaki gelişmelerin ülkeye yansıması hem de ülkede özellikle </a:t>
            </a:r>
            <a:r>
              <a:rPr lang="tr-TR" sz="2400" dirty="0">
                <a:latin typeface="Cambria" panose="02040503050406030204" pitchFamily="18" charset="0"/>
                <a:cs typeface="Arial" panose="020B0604020202020204" pitchFamily="34" charset="0"/>
              </a:rPr>
              <a:t>kent ve kır arasındaki ilişkilerin bir bütün olarak ele </a:t>
            </a:r>
            <a:r>
              <a:rPr lang="tr-TR" sz="2400" dirty="0" smtClean="0">
                <a:latin typeface="Cambria" panose="02040503050406030204" pitchFamily="18" charset="0"/>
                <a:cs typeface="Arial" panose="020B0604020202020204" pitchFamily="34" charset="0"/>
              </a:rPr>
              <a:t>alınmasının kentteki </a:t>
            </a:r>
            <a:r>
              <a:rPr lang="tr-TR" sz="2400" dirty="0">
                <a:latin typeface="Cambria" panose="02040503050406030204" pitchFamily="18" charset="0"/>
                <a:cs typeface="Arial" panose="020B0604020202020204" pitchFamily="34" charset="0"/>
              </a:rPr>
              <a:t>çoğunluğu oluşturan tüketiciler ile tarımsal üretim arasındaki ilişkiyi </a:t>
            </a:r>
            <a:r>
              <a:rPr lang="tr-TR" sz="2400" dirty="0" smtClean="0">
                <a:latin typeface="Cambria" panose="02040503050406030204" pitchFamily="18" charset="0"/>
                <a:cs typeface="Arial" panose="020B0604020202020204" pitchFamily="34" charset="0"/>
              </a:rPr>
              <a:t>kavramanın önemi ele alınacaktır. </a:t>
            </a:r>
            <a:endParaRPr lang="en-US"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5232655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ctrTitle"/>
          </p:nvPr>
        </p:nvSpPr>
        <p:spPr>
          <a:xfrm>
            <a:off x="1097280" y="3148148"/>
            <a:ext cx="10058400" cy="901337"/>
          </a:xfrm>
        </p:spPr>
        <p:txBody>
          <a:bodyPr>
            <a:normAutofit fontScale="90000"/>
          </a:bodyPr>
          <a:lstStyle/>
          <a:p>
            <a:r>
              <a:rPr lang="tr-TR" sz="2800" dirty="0" smtClean="0">
                <a:solidFill>
                  <a:srgbClr val="FF0000"/>
                </a:solidFill>
              </a:rPr>
              <a:t>                                       </a:t>
            </a:r>
            <a:r>
              <a:rPr lang="tr-TR" sz="6600" dirty="0" smtClean="0">
                <a:solidFill>
                  <a:srgbClr val="FF0000"/>
                </a:solidFill>
              </a:rPr>
              <a:t>HENRY BERNSTEIN</a:t>
            </a:r>
            <a:endParaRPr lang="tr-TR" sz="6600" dirty="0">
              <a:solidFill>
                <a:srgbClr val="FF0000"/>
              </a:solidFill>
            </a:endParaRPr>
          </a:p>
        </p:txBody>
      </p:sp>
      <p:sp>
        <p:nvSpPr>
          <p:cNvPr id="3" name="Alt Başlık 2"/>
          <p:cNvSpPr>
            <a:spLocks noGrp="1"/>
          </p:cNvSpPr>
          <p:nvPr>
            <p:ph type="subTitle" idx="1"/>
          </p:nvPr>
        </p:nvSpPr>
        <p:spPr>
          <a:xfrm>
            <a:off x="1349188" y="2689412"/>
            <a:ext cx="9144000" cy="2662517"/>
          </a:xfrm>
        </p:spPr>
        <p:txBody>
          <a:bodyPr>
            <a:normAutofit/>
          </a:bodyPr>
          <a:lstStyle/>
          <a:p>
            <a:endParaRPr lang="tr-TR" sz="5400" dirty="0" smtClean="0">
              <a:solidFill>
                <a:srgbClr val="FF0000"/>
              </a:solidFill>
            </a:endParaRPr>
          </a:p>
          <a:p>
            <a:endParaRPr lang="tr-TR" sz="5400" dirty="0">
              <a:solidFill>
                <a:srgbClr val="FF0000"/>
              </a:solidFill>
            </a:endParaRPr>
          </a:p>
        </p:txBody>
      </p:sp>
      <p:pic>
        <p:nvPicPr>
          <p:cNvPr id="5" name="Resim 4"/>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5596709" cy="3148149"/>
          </a:xfrm>
          <a:prstGeom prst="rect">
            <a:avLst/>
          </a:prstGeom>
        </p:spPr>
      </p:pic>
    </p:spTree>
    <p:extLst>
      <p:ext uri="{BB962C8B-B14F-4D97-AF65-F5344CB8AC3E}">
        <p14:creationId xmlns:p14="http://schemas.microsoft.com/office/powerpoint/2010/main" val="3719628276"/>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90057" y="624110"/>
            <a:ext cx="9414555" cy="930370"/>
          </a:xfrm>
        </p:spPr>
        <p:txBody>
          <a:bodyPr>
            <a:noAutofit/>
          </a:bodyPr>
          <a:lstStyle/>
          <a:p>
            <a:r>
              <a:rPr lang="tr-TR" sz="4000" b="1" dirty="0" smtClean="0">
                <a:latin typeface="Cambria" panose="02040503050406030204" pitchFamily="18" charset="0"/>
                <a:cs typeface="Arial" panose="020B0604020202020204" pitchFamily="34" charset="0"/>
              </a:rPr>
              <a:t>Desin Tartışma Alanları ve Materyaller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Derste tartışmaların üzerinde yürütüleceği üç alan önemlidir. </a:t>
            </a:r>
          </a:p>
          <a:p>
            <a:r>
              <a:rPr lang="tr-TR" sz="2400" dirty="0" smtClean="0">
                <a:latin typeface="Cambria" panose="02040503050406030204" pitchFamily="18" charset="0"/>
                <a:cs typeface="Arial" panose="020B0604020202020204" pitchFamily="34" charset="0"/>
              </a:rPr>
              <a:t>1- Farklı dönemlerde köy/Kırsal yapı üzerine yapılmış çalışmalar,</a:t>
            </a:r>
          </a:p>
          <a:p>
            <a:r>
              <a:rPr lang="tr-TR" sz="2400" dirty="0" smtClean="0">
                <a:latin typeface="Cambria" panose="02040503050406030204" pitchFamily="18" charset="0"/>
                <a:cs typeface="Arial" panose="020B0604020202020204" pitchFamily="34" charset="0"/>
              </a:rPr>
              <a:t>2. Belli dönemlerde köy/kırsal yapı alanında akademik çalışmaların azlığı nedeni ile dönemi romanları üzerinden anlama çabası ile romanlar,</a:t>
            </a:r>
          </a:p>
          <a:p>
            <a:r>
              <a:rPr lang="tr-TR" sz="2400" dirty="0" smtClean="0">
                <a:latin typeface="Cambria" panose="02040503050406030204" pitchFamily="18" charset="0"/>
                <a:cs typeface="Arial" panose="020B0604020202020204" pitchFamily="34" charset="0"/>
              </a:rPr>
              <a:t>3- Köy sosyolojisinden gıda ve tarım sosyolojisine gidişi olgusal ve düşünsel düzlemde ele alan çalışmalar.</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2470060496"/>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946367" y="624110"/>
            <a:ext cx="9558246" cy="1087124"/>
          </a:xfrm>
        </p:spPr>
        <p:txBody>
          <a:bodyPr>
            <a:noAutofit/>
          </a:bodyPr>
          <a:lstStyle/>
          <a:p>
            <a:r>
              <a:rPr lang="tr-TR" sz="4000" b="1" dirty="0" smtClean="0">
                <a:latin typeface="Cambria" panose="02040503050406030204" pitchFamily="18" charset="0"/>
                <a:cs typeface="Arial" panose="020B0604020202020204" pitchFamily="34" charset="0"/>
              </a:rPr>
              <a:t>Gıda, Teknoloji ve Güncel Sorunlar ve Tartışmalar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r>
              <a:rPr lang="tr-TR" sz="2400" dirty="0" smtClean="0">
                <a:latin typeface="Cambria" panose="02040503050406030204" pitchFamily="18" charset="0"/>
                <a:cs typeface="Arial" panose="020B0604020202020204" pitchFamily="34" charset="0"/>
              </a:rPr>
              <a:t>Tarım ve gıda üretiminde yeni teknolojilerin kullanımı konusunda önemli tartışmalara yol açmıştır. Bu tartışmaların odağında özellikle büyük küresel gıda şirketlerinin neredeyse dünyadaki tüm pazarları ele geçirmesine bağlı olarak ortaya çıkan sorunlar yer almaktadır. </a:t>
            </a:r>
          </a:p>
          <a:p>
            <a:r>
              <a:rPr lang="tr-TR" sz="2400" dirty="0" smtClean="0">
                <a:latin typeface="Cambria" panose="02040503050406030204" pitchFamily="18" charset="0"/>
                <a:cs typeface="Arial" panose="020B0604020202020204" pitchFamily="34" charset="0"/>
              </a:rPr>
              <a:t>Ancak Türkiye’de gıda ve tarım özellikle de GDO ve buna bağlı olarak «</a:t>
            </a:r>
            <a:r>
              <a:rPr lang="tr-TR" sz="2400" dirty="0" err="1" smtClean="0">
                <a:latin typeface="Cambria" panose="02040503050406030204" pitchFamily="18" charset="0"/>
                <a:cs typeface="Arial" panose="020B0604020202020204" pitchFamily="34" charset="0"/>
              </a:rPr>
              <a:t>biyogüvenlik</a:t>
            </a:r>
            <a:r>
              <a:rPr lang="tr-TR" sz="2400" dirty="0" smtClean="0">
                <a:latin typeface="Cambria" panose="02040503050406030204" pitchFamily="18" charset="0"/>
                <a:cs typeface="Arial" panose="020B0604020202020204" pitchFamily="34" charset="0"/>
              </a:rPr>
              <a:t>» ve «sertifikasyon» süreçlerinin toplumsal düzlemde bir sorun olarak görülmesi henüz çok yenidir. Özellikle gündemde yer alması ve araştırma ve tartışmaların yapılması açısından daha da yenidir. </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24386392"/>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2096536" y="663299"/>
            <a:ext cx="8911687" cy="979521"/>
          </a:xfrm>
        </p:spPr>
        <p:txBody>
          <a:bodyPr>
            <a:normAutofit/>
          </a:bodyPr>
          <a:lstStyle/>
          <a:p>
            <a:r>
              <a:rPr lang="tr-TR" sz="4000" b="1" dirty="0" smtClean="0">
                <a:latin typeface="Cambria" panose="02040503050406030204" pitchFamily="18" charset="0"/>
                <a:cs typeface="Arial" panose="020B0604020202020204" pitchFamily="34" charset="0"/>
              </a:rPr>
              <a:t>Sonuçlar: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1097280" y="2355742"/>
            <a:ext cx="10058400" cy="3513352"/>
          </a:xfrm>
        </p:spPr>
        <p:txBody>
          <a:bodyPr/>
          <a:lstStyle/>
          <a:p>
            <a:r>
              <a:rPr lang="tr-TR" sz="2400" dirty="0" smtClean="0">
                <a:latin typeface="Cambria" panose="02040503050406030204" pitchFamily="18" charset="0"/>
                <a:cs typeface="Arial" panose="020B0604020202020204" pitchFamily="34" charset="0"/>
              </a:rPr>
              <a:t>1. 1980 sonrası dönemde yemek ve gıda tüketimine dair konulara ilişkin ilgi artış gösterirken, üretim düzlemine ilişkin bir ilgi artışı görülmemektedir.</a:t>
            </a:r>
          </a:p>
          <a:p>
            <a:r>
              <a:rPr lang="tr-TR" sz="2400" dirty="0" smtClean="0">
                <a:latin typeface="Cambria" panose="02040503050406030204" pitchFamily="18" charset="0"/>
                <a:cs typeface="Arial" panose="020B0604020202020204" pitchFamily="34" charset="0"/>
              </a:rPr>
              <a:t>2. Çevre, emek, değişim ilişkileri gibi üretimle ilgili konular ise genellikle bölük pörçük bir şekilde, sınırlı ölçeklerde ve devamlılığı olmaksızın belli </a:t>
            </a:r>
            <a:r>
              <a:rPr lang="tr-TR" sz="2400" dirty="0" err="1" smtClean="0">
                <a:latin typeface="Cambria" panose="02040503050406030204" pitchFamily="18" charset="0"/>
                <a:cs typeface="Arial" panose="020B0604020202020204" pitchFamily="34" charset="0"/>
              </a:rPr>
              <a:t>denemlerde</a:t>
            </a:r>
            <a:r>
              <a:rPr lang="tr-TR" sz="2400" dirty="0" smtClean="0">
                <a:latin typeface="Cambria" panose="02040503050406030204" pitchFamily="18" charset="0"/>
                <a:cs typeface="Arial" panose="020B0604020202020204" pitchFamily="34" charset="0"/>
              </a:rPr>
              <a:t> gündeme gelmekte sonrasında unutulmaktadır. (</a:t>
            </a:r>
            <a:r>
              <a:rPr lang="tr-TR" sz="2400" dirty="0" err="1" smtClean="0">
                <a:latin typeface="Cambria" panose="02040503050406030204" pitchFamily="18" charset="0"/>
                <a:cs typeface="Arial" panose="020B0604020202020204" pitchFamily="34" charset="0"/>
              </a:rPr>
              <a:t>Keyder</a:t>
            </a:r>
            <a:r>
              <a:rPr lang="tr-TR" sz="2400" dirty="0" smtClean="0">
                <a:latin typeface="Cambria" panose="02040503050406030204" pitchFamily="18" charset="0"/>
                <a:cs typeface="Arial" panose="020B0604020202020204" pitchFamily="34" charset="0"/>
              </a:rPr>
              <a:t>, 15).</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1010723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053885" y="216976"/>
            <a:ext cx="10450727" cy="1688024"/>
          </a:xfrm>
        </p:spPr>
        <p:txBody>
          <a:bodyPr>
            <a:noAutofit/>
          </a:bodyPr>
          <a:lstStyle/>
          <a:p>
            <a:r>
              <a:rPr lang="tr-TR" sz="4000" b="1" dirty="0" smtClean="0">
                <a:latin typeface="Cambria" panose="02040503050406030204" pitchFamily="18" charset="0"/>
                <a:cs typeface="Arial" panose="020B0604020202020204" pitchFamily="34" charset="0"/>
              </a:rPr>
              <a:t>Köy Sosyolojisinden Kırsal Sosyolojiye</a:t>
            </a:r>
            <a:br>
              <a:rPr lang="tr-TR" sz="4000" b="1" dirty="0" smtClean="0">
                <a:latin typeface="Cambria" panose="02040503050406030204" pitchFamily="18" charset="0"/>
                <a:cs typeface="Arial" panose="020B0604020202020204" pitchFamily="34" charset="0"/>
              </a:rPr>
            </a:br>
            <a:r>
              <a:rPr lang="tr-TR" sz="4000" b="1" dirty="0" smtClean="0">
                <a:latin typeface="Cambria" panose="02040503050406030204" pitchFamily="18" charset="0"/>
                <a:cs typeface="Arial" panose="020B0604020202020204" pitchFamily="34" charset="0"/>
              </a:rPr>
              <a:t>Kırsal Sosyolojiden Gıda ve Tarım Sosyolojisine-1</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a:xfrm>
            <a:off x="838200" y="2364377"/>
            <a:ext cx="10515600" cy="4377946"/>
          </a:xfrm>
        </p:spPr>
        <p:txBody>
          <a:bodyPr>
            <a:normAutofit/>
          </a:bodyPr>
          <a:lstStyle/>
          <a:p>
            <a:r>
              <a:rPr lang="tr-TR" sz="2400" dirty="0">
                <a:latin typeface="Cambria" panose="02040503050406030204" pitchFamily="18" charset="0"/>
                <a:cs typeface="Arial" panose="020B0604020202020204" pitchFamily="34" charset="0"/>
              </a:rPr>
              <a:t>Tarım ve gıda konusunda yıllardır yazıp çiziyoruz dinleyen olmadı. 1994 yılından bu yana önce YÖK'ün verdiği adla </a:t>
            </a:r>
            <a:r>
              <a:rPr lang="tr-TR" sz="2400" b="1" dirty="0">
                <a:latin typeface="Cambria" panose="02040503050406030204" pitchFamily="18" charset="0"/>
                <a:cs typeface="Arial" panose="020B0604020202020204" pitchFamily="34" charset="0"/>
              </a:rPr>
              <a:t>"Köy Sosyolojisi" </a:t>
            </a:r>
            <a:r>
              <a:rPr lang="tr-TR" sz="2400" dirty="0">
                <a:latin typeface="Cambria" panose="02040503050406030204" pitchFamily="18" charset="0"/>
                <a:cs typeface="Arial" panose="020B0604020202020204" pitchFamily="34" charset="0"/>
              </a:rPr>
              <a:t>daha sonra </a:t>
            </a:r>
            <a:r>
              <a:rPr lang="tr-TR" sz="2400" b="1" dirty="0">
                <a:latin typeface="Cambria" panose="02040503050406030204" pitchFamily="18" charset="0"/>
                <a:cs typeface="Arial" panose="020B0604020202020204" pitchFamily="34" charset="0"/>
              </a:rPr>
              <a:t>"Kırsal Sosyoloji" </a:t>
            </a:r>
            <a:r>
              <a:rPr lang="tr-TR" sz="2400" dirty="0">
                <a:latin typeface="Cambria" panose="02040503050406030204" pitchFamily="18" charset="0"/>
                <a:cs typeface="Arial" panose="020B0604020202020204" pitchFamily="34" charset="0"/>
              </a:rPr>
              <a:t>adı ile ilgili dersi vermekteydim. Dünyada ve Türkiye'de uygulanan ekonomi politikalarının sonucu gerçekleşen değişimlerle günümüzün en önemli sorunu olması nedeni ile </a:t>
            </a:r>
            <a:r>
              <a:rPr lang="tr-TR" sz="2400" b="1" dirty="0">
                <a:latin typeface="Cambria" panose="02040503050406030204" pitchFamily="18" charset="0"/>
                <a:cs typeface="Arial" panose="020B0604020202020204" pitchFamily="34" charset="0"/>
              </a:rPr>
              <a:t>"Gıda ve Tarım Sosyolojisi"</a:t>
            </a:r>
            <a:r>
              <a:rPr lang="tr-TR" sz="2400" dirty="0">
                <a:latin typeface="Cambria" panose="02040503050406030204" pitchFamily="18" charset="0"/>
                <a:cs typeface="Arial" panose="020B0604020202020204" pitchFamily="34" charset="0"/>
              </a:rPr>
              <a:t> adı ile vermeyi sürdürüyorum.</a:t>
            </a:r>
          </a:p>
          <a:p>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15178379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a:xfrm>
            <a:off x="1379349" y="624110"/>
            <a:ext cx="10125263" cy="1280890"/>
          </a:xfrm>
        </p:spPr>
        <p:txBody>
          <a:bodyPr>
            <a:noAutofit/>
          </a:bodyPr>
          <a:lstStyle/>
          <a:p>
            <a:r>
              <a:rPr lang="tr-TR" sz="4000" b="1" dirty="0">
                <a:latin typeface="Cambria" panose="02040503050406030204" pitchFamily="18" charset="0"/>
                <a:cs typeface="Arial" panose="020B0604020202020204" pitchFamily="34" charset="0"/>
              </a:rPr>
              <a:t>Köy Sosyolojisinden Kırsal Sosyolojiye</a:t>
            </a:r>
            <a:br>
              <a:rPr lang="tr-TR" sz="4000" b="1" dirty="0">
                <a:latin typeface="Cambria" panose="02040503050406030204" pitchFamily="18" charset="0"/>
                <a:cs typeface="Arial" panose="020B0604020202020204" pitchFamily="34" charset="0"/>
              </a:rPr>
            </a:br>
            <a:r>
              <a:rPr lang="tr-TR" sz="4000" b="1" dirty="0">
                <a:latin typeface="Cambria" panose="02040503050406030204" pitchFamily="18" charset="0"/>
                <a:cs typeface="Arial" panose="020B0604020202020204" pitchFamily="34" charset="0"/>
              </a:rPr>
              <a:t>Kırsal Sosyolojiden Gıda ve Tarım </a:t>
            </a:r>
            <a:r>
              <a:rPr lang="tr-TR" sz="4000" b="1" dirty="0" smtClean="0">
                <a:latin typeface="Cambria" panose="02040503050406030204" pitchFamily="18" charset="0"/>
                <a:cs typeface="Arial" panose="020B0604020202020204" pitchFamily="34" charset="0"/>
              </a:rPr>
              <a:t>Sosyolojisine-2</a:t>
            </a:r>
            <a:endParaRPr lang="en-US" sz="4000" dirty="0"/>
          </a:p>
        </p:txBody>
      </p:sp>
      <p:sp>
        <p:nvSpPr>
          <p:cNvPr id="3" name="İçerik Yer Tutucusu 2"/>
          <p:cNvSpPr>
            <a:spLocks noGrp="1"/>
          </p:cNvSpPr>
          <p:nvPr>
            <p:ph idx="1"/>
          </p:nvPr>
        </p:nvSpPr>
        <p:spPr>
          <a:xfrm>
            <a:off x="1038386" y="2133600"/>
            <a:ext cx="10466226" cy="4267200"/>
          </a:xfrm>
        </p:spPr>
        <p:txBody>
          <a:bodyPr>
            <a:normAutofit/>
          </a:bodyPr>
          <a:lstStyle/>
          <a:p>
            <a:r>
              <a:rPr lang="tr-TR" dirty="0">
                <a:latin typeface="Cambria" panose="02040503050406030204" pitchFamily="18" charset="0"/>
                <a:cs typeface="Arial" panose="020B0604020202020204" pitchFamily="34" charset="0"/>
              </a:rPr>
              <a:t>Yıllardır vurguladığım şey, uygulanan tarım politikalarının yanlış olduğu ve önemli olan şeyin kendi ihtiyaçlarını büyük oranda karşılayabilir tarımsal üretimin sürdürülmesine yönelik olmasıdır. Bunun için de özellikle güvenilir gıdaya dayalı bir gıda güvencesi politikasının uygulanmasıdır. Bu nedenle de </a:t>
            </a:r>
            <a:r>
              <a:rPr lang="tr-TR" dirty="0" err="1">
                <a:latin typeface="Cambria" panose="02040503050406030204" pitchFamily="18" charset="0"/>
                <a:cs typeface="Arial" panose="020B0604020202020204" pitchFamily="34" charset="0"/>
              </a:rPr>
              <a:t>biyoteknolojinin</a:t>
            </a:r>
            <a:r>
              <a:rPr lang="tr-TR" dirty="0">
                <a:latin typeface="Cambria" panose="02040503050406030204" pitchFamily="18" charset="0"/>
                <a:cs typeface="Arial" panose="020B0604020202020204" pitchFamily="34" charset="0"/>
              </a:rPr>
              <a:t> tarımda tohuma (GDO) </a:t>
            </a:r>
            <a:r>
              <a:rPr lang="tr-TR" dirty="0" err="1">
                <a:latin typeface="Cambria" panose="02040503050406030204" pitchFamily="18" charset="0"/>
                <a:cs typeface="Arial" panose="020B0604020202020204" pitchFamily="34" charset="0"/>
              </a:rPr>
              <a:t>yönelinmesinin</a:t>
            </a:r>
            <a:r>
              <a:rPr lang="tr-TR" dirty="0">
                <a:latin typeface="Cambria" panose="02040503050406030204" pitchFamily="18" charset="0"/>
                <a:cs typeface="Arial" panose="020B0604020202020204" pitchFamily="34" charset="0"/>
              </a:rPr>
              <a:t> ülke tarımının küresel şirketlere bağımlı olma anlamına geleceğini özellikle vurguladım. Ancak uygulanan politikalar tarımı ve gıdayı öyle bir noktaya getirdi ki çözümsüz olmasa bile çok bir yerdeyiz artık. Bu nedenle de büyük fotoğrafı göremezsek şimdi yapılan "tanzim satışı" uygulamasını çözüm gibi görme yanılgısına düşebiliriz. Bu sorun aniden ortaya çıkan bir sorun olmayıp uzun zamandır belli bir toplum ideolojisi ve tasarımına dayanan uygulamaların sonucudur. Ve iklim göçü, yerinden yurdundan edilme başta olmak üzere pek çok sorunu da beraberinde getirmektedir. Ne diyelim hep söylediğim gibi sosyal bilimin bilim olduğuna ve "gerçekten istendiğinde" ki bu bilim etiğidir ve aslında bilim insanlarında olması gerekir, belirli koşullarda öngörüde </a:t>
            </a:r>
            <a:r>
              <a:rPr lang="tr-TR" dirty="0" err="1">
                <a:latin typeface="Cambria" panose="02040503050406030204" pitchFamily="18" charset="0"/>
                <a:cs typeface="Arial" panose="020B0604020202020204" pitchFamily="34" charset="0"/>
              </a:rPr>
              <a:t>bulunulabileğine</a:t>
            </a:r>
            <a:r>
              <a:rPr lang="tr-TR" dirty="0">
                <a:latin typeface="Cambria" panose="02040503050406030204" pitchFamily="18" charset="0"/>
                <a:cs typeface="Arial" panose="020B0604020202020204" pitchFamily="34" charset="0"/>
              </a:rPr>
              <a:t> inanır ve bilim yapanları dinlemeyi öğreniriz bir gün belki!</a:t>
            </a:r>
          </a:p>
          <a:p>
            <a:endParaRPr lang="en-US" dirty="0"/>
          </a:p>
        </p:txBody>
      </p:sp>
    </p:spTree>
    <p:extLst>
      <p:ext uri="{BB962C8B-B14F-4D97-AF65-F5344CB8AC3E}">
        <p14:creationId xmlns:p14="http://schemas.microsoft.com/office/powerpoint/2010/main" val="603335216"/>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noAutofit/>
          </a:bodyPr>
          <a:lstStyle/>
          <a:p>
            <a:r>
              <a:rPr lang="tr-TR" sz="4000" b="1" dirty="0" smtClean="0">
                <a:latin typeface="Cambria" panose="02040503050406030204" pitchFamily="18" charset="0"/>
                <a:cs typeface="Arial" panose="020B0604020202020204" pitchFamily="34" charset="0"/>
              </a:rPr>
              <a:t>Günümüz ve Gıdanın Popülerleşmesi ve Yeni Arayışlar</a:t>
            </a:r>
            <a:endParaRPr lang="tr-TR" sz="40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lstStyle/>
          <a:p>
            <a:r>
              <a:rPr lang="tr-TR" sz="2400" dirty="0" smtClean="0">
                <a:latin typeface="Cambria" panose="02040503050406030204" pitchFamily="18" charset="0"/>
                <a:cs typeface="Arial" panose="020B0604020202020204" pitchFamily="34" charset="0"/>
              </a:rPr>
              <a:t>Günümüzde bir taraftan </a:t>
            </a:r>
            <a:r>
              <a:rPr lang="tr-TR" sz="2400" dirty="0">
                <a:latin typeface="Cambria" panose="02040503050406030204" pitchFamily="18" charset="0"/>
                <a:cs typeface="Arial" panose="020B0604020202020204" pitchFamily="34" charset="0"/>
              </a:rPr>
              <a:t>«</a:t>
            </a:r>
            <a:r>
              <a:rPr lang="tr-TR" sz="2400" dirty="0" err="1">
                <a:latin typeface="Cambria" panose="02040503050406030204" pitchFamily="18" charset="0"/>
                <a:cs typeface="Arial" panose="020B0604020202020204" pitchFamily="34" charset="0"/>
              </a:rPr>
              <a:t>GDO’lu</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ürünler tüm dünyada yaygınlaşırken diğer taraftan farklı bir arayış ta yükselmekte. </a:t>
            </a:r>
          </a:p>
          <a:p>
            <a:r>
              <a:rPr lang="tr-TR" sz="2400" dirty="0" smtClean="0">
                <a:latin typeface="Cambria" panose="02040503050406030204" pitchFamily="18" charset="0"/>
                <a:cs typeface="Arial" panose="020B0604020202020204" pitchFamily="34" charset="0"/>
              </a:rPr>
              <a:t>Artık «yemek» bir ihtiyaç olmanın ötesinde bir «yaşam tarzına» dönüşmüş durumda. </a:t>
            </a:r>
          </a:p>
          <a:p>
            <a:r>
              <a:rPr lang="tr-TR" sz="2400" dirty="0" smtClean="0">
                <a:latin typeface="Cambria" panose="02040503050406030204" pitchFamily="18" charset="0"/>
                <a:cs typeface="Arial" panose="020B0604020202020204" pitchFamily="34" charset="0"/>
              </a:rPr>
              <a:t>Ve farklı yaşam tarzı arayışları birlikte gidiyor. Bir taraftan «gurme» programları ve sıra dışı aşçılar önemli olmakta. Sadece iyi yemek, farklı yemek «kültürlü yemek» değil, az yemek, doğal yemek, ekolojik beslenmek temaları giderek önemseniyor. </a:t>
            </a:r>
          </a:p>
        </p:txBody>
      </p:sp>
    </p:spTree>
    <p:extLst>
      <p:ext uri="{BB962C8B-B14F-4D97-AF65-F5344CB8AC3E}">
        <p14:creationId xmlns:p14="http://schemas.microsoft.com/office/powerpoint/2010/main" val="628680284"/>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latin typeface="Cambria" panose="02040503050406030204" pitchFamily="18" charset="0"/>
                <a:cs typeface="Arial" panose="020B0604020202020204" pitchFamily="34" charset="0"/>
              </a:rPr>
              <a:t>KÖYLÜLERİ NİÇİN ÖLDÜRMELİYİZ ( * )</a:t>
            </a:r>
          </a:p>
        </p:txBody>
      </p:sp>
      <p:graphicFrame>
        <p:nvGraphicFramePr>
          <p:cNvPr id="7" name="İçerik Yer Tutucusu 6"/>
          <p:cNvGraphicFramePr>
            <a:graphicFrameLocks noGrp="1"/>
          </p:cNvGraphicFramePr>
          <p:nvPr>
            <p:ph idx="1"/>
            <p:extLst>
              <p:ext uri="{D42A27DB-BD31-4B8C-83A1-F6EECF244321}">
                <p14:modId xmlns:p14="http://schemas.microsoft.com/office/powerpoint/2010/main" val="2078120805"/>
              </p:ext>
            </p:extLst>
          </p:nvPr>
        </p:nvGraphicFramePr>
        <p:xfrm>
          <a:off x="109727" y="1825625"/>
          <a:ext cx="11704321" cy="4861614"/>
        </p:xfrm>
        <a:graphic>
          <a:graphicData uri="http://schemas.openxmlformats.org/drawingml/2006/table">
            <a:tbl>
              <a:tblPr firstRow="1" bandRow="1">
                <a:tableStyleId>{5C22544A-7EE6-4342-B048-85BDC9FD1C3A}</a:tableStyleId>
              </a:tblPr>
              <a:tblGrid>
                <a:gridCol w="3737842">
                  <a:extLst>
                    <a:ext uri="{9D8B030D-6E8A-4147-A177-3AD203B41FA5}">
                      <a16:colId xmlns:a16="http://schemas.microsoft.com/office/drawing/2014/main" val="2571427966"/>
                    </a:ext>
                  </a:extLst>
                </a:gridCol>
                <a:gridCol w="3737842">
                  <a:extLst>
                    <a:ext uri="{9D8B030D-6E8A-4147-A177-3AD203B41FA5}">
                      <a16:colId xmlns:a16="http://schemas.microsoft.com/office/drawing/2014/main" val="465284661"/>
                    </a:ext>
                  </a:extLst>
                </a:gridCol>
                <a:gridCol w="4228637">
                  <a:extLst>
                    <a:ext uri="{9D8B030D-6E8A-4147-A177-3AD203B41FA5}">
                      <a16:colId xmlns:a16="http://schemas.microsoft.com/office/drawing/2014/main" val="567446732"/>
                    </a:ext>
                  </a:extLst>
                </a:gridCol>
              </a:tblGrid>
              <a:tr h="4861614">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ağır kanlı adamlardır</a:t>
                      </a:r>
                    </a:p>
                    <a:p>
                      <a:r>
                        <a:rPr lang="tr-TR" sz="1400" dirty="0" smtClean="0">
                          <a:solidFill>
                            <a:schemeClr val="tx1"/>
                          </a:solidFill>
                        </a:rPr>
                        <a:t>Değişen bir dünyaya karşı</a:t>
                      </a:r>
                    </a:p>
                    <a:p>
                      <a:r>
                        <a:rPr lang="tr-TR" sz="1400" dirty="0" smtClean="0">
                          <a:solidFill>
                            <a:schemeClr val="tx1"/>
                          </a:solidFill>
                        </a:rPr>
                        <a:t>Kerpiç duvarlar gibi katı</a:t>
                      </a:r>
                    </a:p>
                    <a:p>
                      <a:r>
                        <a:rPr lang="tr-TR" sz="1400" dirty="0" smtClean="0">
                          <a:solidFill>
                            <a:schemeClr val="tx1"/>
                          </a:solidFill>
                        </a:rPr>
                        <a:t>Çakır dikenleri gibi susuz</a:t>
                      </a:r>
                    </a:p>
                    <a:p>
                      <a:r>
                        <a:rPr lang="tr-TR" sz="1400" dirty="0" smtClean="0">
                          <a:solidFill>
                            <a:schemeClr val="tx1"/>
                          </a:solidFill>
                        </a:rPr>
                        <a:t>Kayıtsızca direnerek yaşarlar.</a:t>
                      </a:r>
                    </a:p>
                    <a:p>
                      <a:r>
                        <a:rPr lang="tr-TR" sz="1400" dirty="0" smtClean="0">
                          <a:solidFill>
                            <a:schemeClr val="tx1"/>
                          </a:solidFill>
                        </a:rPr>
                        <a:t>Aptal, kaba ve kurnazdırlar.</a:t>
                      </a:r>
                    </a:p>
                    <a:p>
                      <a:r>
                        <a:rPr lang="tr-TR" sz="1400" dirty="0" smtClean="0">
                          <a:solidFill>
                            <a:schemeClr val="tx1"/>
                          </a:solidFill>
                        </a:rPr>
                        <a:t>İnanarak ve kolayca yalan söylerler.</a:t>
                      </a:r>
                    </a:p>
                    <a:p>
                      <a:r>
                        <a:rPr lang="tr-TR" sz="1400" dirty="0" smtClean="0">
                          <a:solidFill>
                            <a:schemeClr val="tx1"/>
                          </a:solidFill>
                        </a:rPr>
                        <a:t>Paraları olsa da</a:t>
                      </a:r>
                    </a:p>
                    <a:p>
                      <a:r>
                        <a:rPr lang="tr-TR" sz="1400" dirty="0" smtClean="0">
                          <a:solidFill>
                            <a:schemeClr val="tx1"/>
                          </a:solidFill>
                        </a:rPr>
                        <a:t>Yoksul görünmek gibi bir hünerleri vardır.</a:t>
                      </a:r>
                    </a:p>
                    <a:p>
                      <a:r>
                        <a:rPr lang="tr-TR" sz="1400" dirty="0" smtClean="0">
                          <a:solidFill>
                            <a:schemeClr val="tx1"/>
                          </a:solidFill>
                        </a:rPr>
                        <a:t>Her şeyi hafife alır ve herkese söverler.</a:t>
                      </a:r>
                    </a:p>
                    <a:p>
                      <a:r>
                        <a:rPr lang="tr-TR" sz="1400" dirty="0" smtClean="0">
                          <a:solidFill>
                            <a:schemeClr val="tx1"/>
                          </a:solidFill>
                        </a:rPr>
                        <a:t>Yağmuru, rüzgarı ve güneşi</a:t>
                      </a:r>
                    </a:p>
                    <a:p>
                      <a:r>
                        <a:rPr lang="tr-TR" sz="1400" dirty="0" smtClean="0">
                          <a:solidFill>
                            <a:schemeClr val="tx1"/>
                          </a:solidFill>
                        </a:rPr>
                        <a:t>Bir gün olsun ekinleri akıllarına gelmeden</a:t>
                      </a:r>
                    </a:p>
                    <a:p>
                      <a:r>
                        <a:rPr lang="tr-TR" sz="1400" dirty="0" smtClean="0">
                          <a:solidFill>
                            <a:schemeClr val="tx1"/>
                          </a:solidFill>
                        </a:rPr>
                        <a:t>Düşünemezler…</a:t>
                      </a:r>
                    </a:p>
                    <a:p>
                      <a:r>
                        <a:rPr lang="tr-TR" sz="1400" dirty="0" smtClean="0">
                          <a:solidFill>
                            <a:schemeClr val="tx1"/>
                          </a:solidFill>
                        </a:rPr>
                        <a:t>Ve birbirlerinin sınırlarını sürerek</a:t>
                      </a:r>
                    </a:p>
                    <a:p>
                      <a:r>
                        <a:rPr lang="tr-TR" sz="1400" dirty="0" smtClean="0">
                          <a:solidFill>
                            <a:schemeClr val="tx1"/>
                          </a:solidFill>
                        </a:rPr>
                        <a:t>Topraklarını büyütmeye çalışırlar.</a:t>
                      </a:r>
                    </a:p>
                    <a:p>
                      <a:endParaRPr lang="tr-TR" sz="1400" dirty="0" smtClean="0">
                        <a:solidFill>
                          <a:schemeClr val="tx1"/>
                        </a:solidFill>
                      </a:endParaRPr>
                    </a:p>
                  </a:txBody>
                  <a:tcPr>
                    <a:solidFill>
                      <a:schemeClr val="bg1"/>
                    </a:solidFill>
                  </a:tcPr>
                </a:tc>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karılarını döverler</a:t>
                      </a:r>
                    </a:p>
                    <a:p>
                      <a:r>
                        <a:rPr lang="tr-TR" sz="1400" dirty="0" smtClean="0">
                          <a:solidFill>
                            <a:schemeClr val="tx1"/>
                          </a:solidFill>
                        </a:rPr>
                        <a:t>Seslerinin tonu yumuşak değildir</a:t>
                      </a:r>
                    </a:p>
                    <a:p>
                      <a:r>
                        <a:rPr lang="tr-TR" sz="1400" dirty="0" smtClean="0">
                          <a:solidFill>
                            <a:schemeClr val="tx1"/>
                          </a:solidFill>
                        </a:rPr>
                        <a:t>Dışarda ezildikçe içerde zulüm kesilirler.</a:t>
                      </a:r>
                    </a:p>
                    <a:p>
                      <a:r>
                        <a:rPr lang="tr-TR" sz="1400" dirty="0" smtClean="0">
                          <a:solidFill>
                            <a:schemeClr val="tx1"/>
                          </a:solidFill>
                        </a:rPr>
                        <a:t>Gazete okumaz ve haksızlığa</a:t>
                      </a:r>
                    </a:p>
                    <a:p>
                      <a:r>
                        <a:rPr lang="tr-TR" sz="1400" dirty="0" smtClean="0">
                          <a:solidFill>
                            <a:schemeClr val="tx1"/>
                          </a:solidFill>
                        </a:rPr>
                        <a:t>Ancak kendileri uğrarlarsa karşı çıkarlar.</a:t>
                      </a:r>
                    </a:p>
                    <a:p>
                      <a:r>
                        <a:rPr lang="tr-TR" sz="1400" dirty="0" smtClean="0">
                          <a:solidFill>
                            <a:schemeClr val="tx1"/>
                          </a:solidFill>
                        </a:rPr>
                        <a:t>Adım başı pınar olsa da köylerinde</a:t>
                      </a:r>
                    </a:p>
                    <a:p>
                      <a:r>
                        <a:rPr lang="tr-TR" sz="1400" dirty="0" smtClean="0">
                          <a:solidFill>
                            <a:schemeClr val="tx1"/>
                          </a:solidFill>
                        </a:rPr>
                        <a:t>Temiz giyinmez ve her zaman</a:t>
                      </a:r>
                    </a:p>
                    <a:p>
                      <a:r>
                        <a:rPr lang="tr-TR" sz="1400" dirty="0" smtClean="0">
                          <a:solidFill>
                            <a:schemeClr val="tx1"/>
                          </a:solidFill>
                        </a:rPr>
                        <a:t>Bir karış sakalla gezerler.</a:t>
                      </a:r>
                    </a:p>
                    <a:p>
                      <a:r>
                        <a:rPr lang="tr-TR" sz="1400" dirty="0" smtClean="0">
                          <a:solidFill>
                            <a:schemeClr val="tx1"/>
                          </a:solidFill>
                        </a:rPr>
                        <a:t>Çocuklarını iyi yetiştiremezler</a:t>
                      </a:r>
                    </a:p>
                    <a:p>
                      <a:r>
                        <a:rPr lang="tr-TR" sz="1400" dirty="0" smtClean="0">
                          <a:solidFill>
                            <a:schemeClr val="tx1"/>
                          </a:solidFill>
                        </a:rPr>
                        <a:t>Evlerinde, kitap, müzik ve resim yoktur.</a:t>
                      </a:r>
                    </a:p>
                    <a:p>
                      <a:r>
                        <a:rPr lang="tr-TR" sz="1400" dirty="0" smtClean="0">
                          <a:solidFill>
                            <a:schemeClr val="tx1"/>
                          </a:solidFill>
                        </a:rPr>
                        <a:t>Bir gün olsun dişlerini fırçalamaz</a:t>
                      </a:r>
                    </a:p>
                    <a:p>
                      <a:r>
                        <a:rPr lang="tr-TR" sz="1400" dirty="0" smtClean="0">
                          <a:solidFill>
                            <a:schemeClr val="tx1"/>
                          </a:solidFill>
                        </a:rPr>
                        <a:t>Ve şapkalarını ancak yatarken çıkarırlar.</a:t>
                      </a:r>
                    </a:p>
                    <a:p>
                      <a:endParaRPr lang="tr-TR" sz="1400" dirty="0" smtClean="0">
                        <a:solidFill>
                          <a:schemeClr val="tx1"/>
                        </a:solidFill>
                      </a:endParaRPr>
                    </a:p>
                    <a:p>
                      <a:endParaRPr lang="tr-TR" sz="1400" dirty="0">
                        <a:solidFill>
                          <a:schemeClr val="tx1"/>
                        </a:solidFill>
                      </a:endParaRPr>
                    </a:p>
                  </a:txBody>
                  <a:tcPr>
                    <a:solidFill>
                      <a:schemeClr val="bg1"/>
                    </a:solidFill>
                  </a:tcPr>
                </a:tc>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yanlış partilere oy verirler </a:t>
                      </a:r>
                    </a:p>
                    <a:p>
                      <a:r>
                        <a:rPr lang="tr-TR" sz="1400" dirty="0" smtClean="0">
                          <a:solidFill>
                            <a:schemeClr val="tx1"/>
                          </a:solidFill>
                        </a:rPr>
                        <a:t>Kendilerinden olanlarla alay edip </a:t>
                      </a:r>
                    </a:p>
                    <a:p>
                      <a:r>
                        <a:rPr lang="tr-TR" sz="1400" dirty="0" smtClean="0">
                          <a:solidFill>
                            <a:schemeClr val="tx1"/>
                          </a:solidFill>
                        </a:rPr>
                        <a:t>Tuhaf bir şekilde başkalarına inanırlar. </a:t>
                      </a:r>
                    </a:p>
                    <a:p>
                      <a:r>
                        <a:rPr lang="tr-TR" sz="1400" dirty="0" smtClean="0">
                          <a:solidFill>
                            <a:schemeClr val="tx1"/>
                          </a:solidFill>
                        </a:rPr>
                        <a:t>Devlet; tapu dairesi, banka borcu ve hastanedir </a:t>
                      </a:r>
                    </a:p>
                    <a:p>
                      <a:r>
                        <a:rPr lang="tr-TR" sz="1400" dirty="0" smtClean="0">
                          <a:solidFill>
                            <a:schemeClr val="tx1"/>
                          </a:solidFill>
                        </a:rPr>
                        <a:t>Devletten korkar ve en çok ona hile yaparlar. </a:t>
                      </a:r>
                    </a:p>
                    <a:p>
                      <a:r>
                        <a:rPr lang="tr-TR" sz="1400" dirty="0" smtClean="0">
                          <a:solidFill>
                            <a:schemeClr val="tx1"/>
                          </a:solidFill>
                        </a:rPr>
                        <a:t>Yiğittirler askerde subay dövecek kadar </a:t>
                      </a:r>
                    </a:p>
                    <a:p>
                      <a:r>
                        <a:rPr lang="tr-TR" sz="1400" dirty="0" smtClean="0">
                          <a:solidFill>
                            <a:schemeClr val="tx1"/>
                          </a:solidFill>
                        </a:rPr>
                        <a:t>Ama bir memur karşısında -bu da tuhaftır- </a:t>
                      </a:r>
                    </a:p>
                    <a:p>
                      <a:r>
                        <a:rPr lang="tr-TR" sz="1400" dirty="0" smtClean="0">
                          <a:solidFill>
                            <a:schemeClr val="tx1"/>
                          </a:solidFill>
                        </a:rPr>
                        <a:t>Ezim </a:t>
                      </a:r>
                      <a:r>
                        <a:rPr lang="tr-TR" sz="1400" dirty="0" err="1" smtClean="0">
                          <a:solidFill>
                            <a:schemeClr val="tx1"/>
                          </a:solidFill>
                        </a:rPr>
                        <a:t>ezim</a:t>
                      </a:r>
                      <a:r>
                        <a:rPr lang="tr-TR" sz="1400" dirty="0" smtClean="0">
                          <a:solidFill>
                            <a:schemeClr val="tx1"/>
                          </a:solidFill>
                        </a:rPr>
                        <a:t> ezilirler. </a:t>
                      </a:r>
                    </a:p>
                    <a:p>
                      <a:r>
                        <a:rPr lang="tr-TR" sz="1400" dirty="0" smtClean="0">
                          <a:solidFill>
                            <a:schemeClr val="tx1"/>
                          </a:solidFill>
                        </a:rPr>
                        <a:t>Enflasyon denince buğday ve gübre fiyatlarını bilirler </a:t>
                      </a:r>
                    </a:p>
                    <a:p>
                      <a:r>
                        <a:rPr lang="tr-TR" sz="1400" dirty="0" smtClean="0">
                          <a:solidFill>
                            <a:schemeClr val="tx1"/>
                          </a:solidFill>
                        </a:rPr>
                        <a:t>Cami duvarı, kahve ya da bir ağaç gövdesine yaslanıp </a:t>
                      </a:r>
                    </a:p>
                    <a:p>
                      <a:r>
                        <a:rPr lang="tr-TR" sz="1400" dirty="0" err="1" smtClean="0">
                          <a:solidFill>
                            <a:schemeClr val="tx1"/>
                          </a:solidFill>
                        </a:rPr>
                        <a:t>Onbir</a:t>
                      </a:r>
                      <a:r>
                        <a:rPr lang="tr-TR" sz="1400" dirty="0" smtClean="0">
                          <a:solidFill>
                            <a:schemeClr val="tx1"/>
                          </a:solidFill>
                        </a:rPr>
                        <a:t> ay gökyüzünden bereket beklerler. </a:t>
                      </a:r>
                    </a:p>
                    <a:p>
                      <a:r>
                        <a:rPr lang="tr-TR" sz="1400" dirty="0" smtClean="0">
                          <a:solidFill>
                            <a:schemeClr val="tx1"/>
                          </a:solidFill>
                        </a:rPr>
                        <a:t>Dindardırlar ahret korkusu içinde </a:t>
                      </a:r>
                    </a:p>
                    <a:p>
                      <a:r>
                        <a:rPr lang="tr-TR" sz="1400" dirty="0" smtClean="0">
                          <a:solidFill>
                            <a:schemeClr val="tx1"/>
                          </a:solidFill>
                        </a:rPr>
                        <a:t>Ama bir kadının topuklarından </a:t>
                      </a:r>
                    </a:p>
                    <a:p>
                      <a:r>
                        <a:rPr lang="tr-TR" sz="1400" dirty="0" smtClean="0">
                          <a:solidFill>
                            <a:schemeClr val="tx1"/>
                          </a:solidFill>
                        </a:rPr>
                        <a:t>Memelerini görecek kadar bıçkındırlar </a:t>
                      </a:r>
                    </a:p>
                    <a:p>
                      <a:r>
                        <a:rPr lang="tr-TR" sz="1400" dirty="0" smtClean="0">
                          <a:solidFill>
                            <a:schemeClr val="tx1"/>
                          </a:solidFill>
                        </a:rPr>
                        <a:t>Harmanı kaldırdıktan sonra yılda bir kez </a:t>
                      </a:r>
                    </a:p>
                    <a:p>
                      <a:r>
                        <a:rPr lang="tr-TR" sz="1400" dirty="0" smtClean="0">
                          <a:solidFill>
                            <a:schemeClr val="tx1"/>
                          </a:solidFill>
                        </a:rPr>
                        <a:t>şehre giderler!..</a:t>
                      </a:r>
                    </a:p>
                    <a:p>
                      <a:endParaRPr lang="tr-TR" sz="1400" dirty="0" smtClean="0"/>
                    </a:p>
                    <a:p>
                      <a:endParaRPr lang="tr-TR" sz="1400" dirty="0"/>
                    </a:p>
                  </a:txBody>
                  <a:tcPr>
                    <a:solidFill>
                      <a:schemeClr val="bg1"/>
                    </a:solidFill>
                  </a:tcPr>
                </a:tc>
                <a:extLst>
                  <a:ext uri="{0D108BD9-81ED-4DB2-BD59-A6C34878D82A}">
                    <a16:rowId xmlns:a16="http://schemas.microsoft.com/office/drawing/2014/main" val="72598000"/>
                  </a:ext>
                </a:extLst>
              </a:tr>
            </a:tbl>
          </a:graphicData>
        </a:graphic>
      </p:graphicFrame>
    </p:spTree>
    <p:extLst>
      <p:ext uri="{BB962C8B-B14F-4D97-AF65-F5344CB8AC3E}">
        <p14:creationId xmlns:p14="http://schemas.microsoft.com/office/powerpoint/2010/main" val="56543988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a:latin typeface="Cambria" panose="02040503050406030204" pitchFamily="18" charset="0"/>
                <a:cs typeface="Arial" panose="020B0604020202020204" pitchFamily="34" charset="0"/>
              </a:rPr>
              <a:t>KÖYLÜLERİ NİÇİN ÖLDÜRMELİYİZ ( * )</a:t>
            </a:r>
          </a:p>
        </p:txBody>
      </p:sp>
      <p:graphicFrame>
        <p:nvGraphicFramePr>
          <p:cNvPr id="4" name="İçerik Yer Tutucusu 3"/>
          <p:cNvGraphicFramePr>
            <a:graphicFrameLocks noGrp="1"/>
          </p:cNvGraphicFramePr>
          <p:nvPr>
            <p:ph idx="1"/>
            <p:extLst>
              <p:ext uri="{D42A27DB-BD31-4B8C-83A1-F6EECF244321}">
                <p14:modId xmlns:p14="http://schemas.microsoft.com/office/powerpoint/2010/main" val="7849782"/>
              </p:ext>
            </p:extLst>
          </p:nvPr>
        </p:nvGraphicFramePr>
        <p:xfrm>
          <a:off x="365760" y="1825624"/>
          <a:ext cx="11545824" cy="6065520"/>
        </p:xfrm>
        <a:graphic>
          <a:graphicData uri="http://schemas.openxmlformats.org/drawingml/2006/table">
            <a:tbl>
              <a:tblPr firstRow="1" bandRow="1">
                <a:tableStyleId>{5C22544A-7EE6-4342-B048-85BDC9FD1C3A}</a:tableStyleId>
              </a:tblPr>
              <a:tblGrid>
                <a:gridCol w="3803904">
                  <a:extLst>
                    <a:ext uri="{9D8B030D-6E8A-4147-A177-3AD203B41FA5}">
                      <a16:colId xmlns:a16="http://schemas.microsoft.com/office/drawing/2014/main" val="4249165487"/>
                    </a:ext>
                  </a:extLst>
                </a:gridCol>
                <a:gridCol w="4058786">
                  <a:extLst>
                    <a:ext uri="{9D8B030D-6E8A-4147-A177-3AD203B41FA5}">
                      <a16:colId xmlns:a16="http://schemas.microsoft.com/office/drawing/2014/main" val="4226355340"/>
                    </a:ext>
                  </a:extLst>
                </a:gridCol>
                <a:gridCol w="3683134">
                  <a:extLst>
                    <a:ext uri="{9D8B030D-6E8A-4147-A177-3AD203B41FA5}">
                      <a16:colId xmlns:a16="http://schemas.microsoft.com/office/drawing/2014/main" val="4066141000"/>
                    </a:ext>
                  </a:extLst>
                </a:gridCol>
              </a:tblGrid>
              <a:tr h="3528573">
                <a:tc>
                  <a:txBody>
                    <a:bodyPr/>
                    <a:lstStyle/>
                    <a:p>
                      <a:r>
                        <a:rPr lang="tr-TR" sz="1400" dirty="0" smtClean="0">
                          <a:solidFill>
                            <a:schemeClr val="tx1"/>
                          </a:solidFill>
                        </a:rPr>
                        <a:t>Köylüleri niçin öldürmeliyiz?</a:t>
                      </a:r>
                    </a:p>
                    <a:p>
                      <a:endParaRPr lang="tr-TR" sz="1400" dirty="0" smtClean="0">
                        <a:solidFill>
                          <a:schemeClr val="tx1"/>
                        </a:solidFill>
                      </a:endParaRPr>
                    </a:p>
                    <a:p>
                      <a:r>
                        <a:rPr lang="tr-TR" sz="1400" dirty="0" smtClean="0">
                          <a:solidFill>
                            <a:schemeClr val="tx1"/>
                          </a:solidFill>
                        </a:rPr>
                        <a:t>Çünkü onlar köpekleri boğuşunca kavga ederler.</a:t>
                      </a:r>
                    </a:p>
                    <a:p>
                      <a:r>
                        <a:rPr lang="tr-TR" sz="1400" dirty="0" smtClean="0">
                          <a:solidFill>
                            <a:schemeClr val="tx1"/>
                          </a:solidFill>
                        </a:rPr>
                        <a:t>Birbirlerinin evlerine ancak</a:t>
                      </a:r>
                    </a:p>
                    <a:p>
                      <a:r>
                        <a:rPr lang="tr-TR" sz="1400" dirty="0" smtClean="0">
                          <a:solidFill>
                            <a:schemeClr val="tx1"/>
                          </a:solidFill>
                        </a:rPr>
                        <a:t>Ölümlerde ve düğünlerde giderler.</a:t>
                      </a:r>
                    </a:p>
                    <a:p>
                      <a:r>
                        <a:rPr lang="tr-TR" sz="1400" dirty="0" smtClean="0">
                          <a:solidFill>
                            <a:schemeClr val="tx1"/>
                          </a:solidFill>
                        </a:rPr>
                        <a:t>Şarkı söylemekten ve kederlenmekten utanırlar</a:t>
                      </a:r>
                    </a:p>
                    <a:p>
                      <a:r>
                        <a:rPr lang="tr-TR" sz="1400" dirty="0" smtClean="0">
                          <a:solidFill>
                            <a:schemeClr val="tx1"/>
                          </a:solidFill>
                        </a:rPr>
                        <a:t>Gülmek ayıp eğlenmek zayıflıktır</a:t>
                      </a:r>
                    </a:p>
                    <a:p>
                      <a:r>
                        <a:rPr lang="tr-TR" sz="1400" dirty="0" smtClean="0">
                          <a:solidFill>
                            <a:schemeClr val="tx1"/>
                          </a:solidFill>
                        </a:rPr>
                        <a:t>Ancak rakı içtiklerinde duygulanır ve ağlarlar.</a:t>
                      </a:r>
                    </a:p>
                    <a:p>
                      <a:r>
                        <a:rPr lang="tr-TR" sz="1400" dirty="0" smtClean="0">
                          <a:solidFill>
                            <a:schemeClr val="tx1"/>
                          </a:solidFill>
                        </a:rPr>
                        <a:t>Binlerce yılın kalın kabuğu altında</a:t>
                      </a:r>
                    </a:p>
                    <a:p>
                      <a:r>
                        <a:rPr lang="tr-TR" sz="1400" dirty="0" smtClean="0">
                          <a:solidFill>
                            <a:schemeClr val="tx1"/>
                          </a:solidFill>
                        </a:rPr>
                        <a:t>Yürekleri bir gaz lambası kadar kalmıştır.</a:t>
                      </a:r>
                    </a:p>
                    <a:p>
                      <a:r>
                        <a:rPr lang="tr-TR" sz="1400" dirty="0" smtClean="0">
                          <a:solidFill>
                            <a:schemeClr val="tx1"/>
                          </a:solidFill>
                        </a:rPr>
                        <a:t>Aldanmak korkusu içinde</a:t>
                      </a:r>
                    </a:p>
                    <a:p>
                      <a:r>
                        <a:rPr lang="tr-TR" sz="1400" dirty="0" smtClean="0">
                          <a:solidFill>
                            <a:schemeClr val="tx1"/>
                          </a:solidFill>
                        </a:rPr>
                        <a:t>Sürekli birbirlerini aldatırlar.</a:t>
                      </a:r>
                    </a:p>
                    <a:p>
                      <a:r>
                        <a:rPr lang="tr-TR" sz="1400" dirty="0" smtClean="0">
                          <a:solidFill>
                            <a:schemeClr val="tx1"/>
                          </a:solidFill>
                        </a:rPr>
                        <a:t>Bir yere birlikte gitmeleri gerekirse</a:t>
                      </a:r>
                    </a:p>
                    <a:p>
                      <a:r>
                        <a:rPr lang="tr-TR" sz="1400" dirty="0" smtClean="0">
                          <a:solidFill>
                            <a:schemeClr val="tx1"/>
                          </a:solidFill>
                        </a:rPr>
                        <a:t>Karılarından en az on adım önde yürürler</a:t>
                      </a:r>
                    </a:p>
                    <a:p>
                      <a:r>
                        <a:rPr lang="tr-TR" sz="1400" dirty="0" smtClean="0">
                          <a:solidFill>
                            <a:schemeClr val="tx1"/>
                          </a:solidFill>
                        </a:rPr>
                        <a:t>Ve bir erkeklik işareti olarak</a:t>
                      </a:r>
                    </a:p>
                    <a:p>
                      <a:r>
                        <a:rPr lang="tr-TR" sz="1400" dirty="0" smtClean="0">
                          <a:solidFill>
                            <a:schemeClr val="tx1"/>
                          </a:solidFill>
                        </a:rPr>
                        <a:t>Onları herkesin ortasında azarlarlar. </a:t>
                      </a:r>
                    </a:p>
                    <a:p>
                      <a:endParaRPr lang="tr-TR" sz="1400" dirty="0">
                        <a:solidFill>
                          <a:schemeClr val="tx1"/>
                        </a:solidFill>
                      </a:endParaRPr>
                    </a:p>
                  </a:txBody>
                  <a:tcPr>
                    <a:solidFill>
                      <a:schemeClr val="bg1"/>
                    </a:solidFill>
                  </a:tcPr>
                </a:tc>
                <a:tc>
                  <a:txBody>
                    <a:bodyPr/>
                    <a:lstStyle/>
                    <a:p>
                      <a:r>
                        <a:rPr lang="tr-TR" sz="1400" dirty="0" smtClean="0">
                          <a:solidFill>
                            <a:schemeClr val="tx1"/>
                          </a:solidFill>
                          <a:latin typeface="+mn-lt"/>
                        </a:rPr>
                        <a:t>Köylüleri niçin öldürmeliyiz?</a:t>
                      </a:r>
                    </a:p>
                    <a:p>
                      <a:endParaRPr lang="tr-TR" sz="1400" dirty="0" smtClean="0">
                        <a:solidFill>
                          <a:schemeClr val="tx1"/>
                        </a:solidFill>
                        <a:latin typeface="+mn-lt"/>
                      </a:endParaRPr>
                    </a:p>
                    <a:p>
                      <a:r>
                        <a:rPr lang="tr-TR" sz="1400" dirty="0" smtClean="0">
                          <a:solidFill>
                            <a:schemeClr val="tx1"/>
                          </a:solidFill>
                          <a:latin typeface="+mn-lt"/>
                        </a:rPr>
                        <a:t>Çünkü onlar otobüslerde ayaklarını çıkarırlar </a:t>
                      </a:r>
                    </a:p>
                    <a:p>
                      <a:r>
                        <a:rPr lang="tr-TR" sz="1400" dirty="0" smtClean="0">
                          <a:solidFill>
                            <a:schemeClr val="tx1"/>
                          </a:solidFill>
                          <a:latin typeface="+mn-lt"/>
                        </a:rPr>
                        <a:t>Ayak ve ağız kokuları içinde kurulup koltuklara </a:t>
                      </a:r>
                    </a:p>
                    <a:p>
                      <a:r>
                        <a:rPr lang="tr-TR" sz="1400" dirty="0" smtClean="0">
                          <a:solidFill>
                            <a:schemeClr val="tx1"/>
                          </a:solidFill>
                          <a:latin typeface="+mn-lt"/>
                        </a:rPr>
                        <a:t>Herkesi bunalta </a:t>
                      </a:r>
                      <a:r>
                        <a:rPr lang="tr-TR" sz="1400" dirty="0" err="1" smtClean="0">
                          <a:solidFill>
                            <a:schemeClr val="tx1"/>
                          </a:solidFill>
                          <a:latin typeface="+mn-lt"/>
                        </a:rPr>
                        <a:t>bunalta</a:t>
                      </a:r>
                      <a:r>
                        <a:rPr lang="tr-TR" sz="1400" dirty="0" smtClean="0">
                          <a:solidFill>
                            <a:schemeClr val="tx1"/>
                          </a:solidFill>
                          <a:latin typeface="+mn-lt"/>
                        </a:rPr>
                        <a:t>, yüksek perdeden </a:t>
                      </a:r>
                    </a:p>
                    <a:p>
                      <a:r>
                        <a:rPr lang="tr-TR" sz="1400" dirty="0" smtClean="0">
                          <a:solidFill>
                            <a:schemeClr val="tx1"/>
                          </a:solidFill>
                          <a:latin typeface="+mn-lt"/>
                        </a:rPr>
                        <a:t>Kızlarının talihsizliğini ve hayırsız oğullarını anlatırlar. </a:t>
                      </a:r>
                    </a:p>
                    <a:p>
                      <a:r>
                        <a:rPr lang="tr-TR" sz="1400" dirty="0" smtClean="0">
                          <a:solidFill>
                            <a:schemeClr val="tx1"/>
                          </a:solidFill>
                          <a:latin typeface="+mn-lt"/>
                        </a:rPr>
                        <a:t>Yoksulluktan kıvrandıkları halde, şükür içinde </a:t>
                      </a:r>
                    </a:p>
                    <a:p>
                      <a:r>
                        <a:rPr lang="tr-TR" sz="1400" dirty="0" smtClean="0">
                          <a:solidFill>
                            <a:schemeClr val="tx1"/>
                          </a:solidFill>
                          <a:latin typeface="+mn-lt"/>
                        </a:rPr>
                        <a:t>Bunun, tanrının bir lütfu olduğuna inanırlar. </a:t>
                      </a:r>
                    </a:p>
                    <a:p>
                      <a:r>
                        <a:rPr lang="tr-TR" sz="1400" dirty="0" smtClean="0">
                          <a:solidFill>
                            <a:schemeClr val="tx1"/>
                          </a:solidFill>
                          <a:latin typeface="+mn-lt"/>
                        </a:rPr>
                        <a:t>Ve önemsiz bir şeyden söz eder gibi, her fırsatta </a:t>
                      </a:r>
                    </a:p>
                    <a:p>
                      <a:r>
                        <a:rPr lang="tr-TR" sz="1400" dirty="0" smtClean="0">
                          <a:solidFill>
                            <a:schemeClr val="tx1"/>
                          </a:solidFill>
                          <a:latin typeface="+mn-lt"/>
                        </a:rPr>
                        <a:t>Gizli bir övünçle, uzak şehirdeki </a:t>
                      </a:r>
                    </a:p>
                    <a:p>
                      <a:r>
                        <a:rPr lang="tr-TR" sz="1400" dirty="0" smtClean="0">
                          <a:solidFill>
                            <a:schemeClr val="tx1"/>
                          </a:solidFill>
                          <a:latin typeface="+mn-lt"/>
                        </a:rPr>
                        <a:t>Zengin bir akrabalarından söz ederler. </a:t>
                      </a:r>
                    </a:p>
                    <a:p>
                      <a:r>
                        <a:rPr lang="tr-TR" sz="1400" dirty="0" smtClean="0">
                          <a:solidFill>
                            <a:schemeClr val="tx1"/>
                          </a:solidFill>
                          <a:latin typeface="+mn-lt"/>
                        </a:rPr>
                        <a:t>Kibardırlar lokantada yemek yemeyi bilecek kadar </a:t>
                      </a:r>
                    </a:p>
                    <a:p>
                      <a:r>
                        <a:rPr lang="tr-TR" sz="1400" dirty="0" smtClean="0">
                          <a:solidFill>
                            <a:schemeClr val="tx1"/>
                          </a:solidFill>
                          <a:latin typeface="+mn-lt"/>
                        </a:rPr>
                        <a:t>Ama sokağa çıkar çıkmaz </a:t>
                      </a:r>
                      <a:r>
                        <a:rPr lang="tr-TR" sz="1400" dirty="0" err="1" smtClean="0">
                          <a:solidFill>
                            <a:schemeClr val="tx1"/>
                          </a:solidFill>
                          <a:latin typeface="+mn-lt"/>
                        </a:rPr>
                        <a:t>sünküre</a:t>
                      </a:r>
                      <a:r>
                        <a:rPr lang="tr-TR" sz="1400" dirty="0" smtClean="0">
                          <a:solidFill>
                            <a:schemeClr val="tx1"/>
                          </a:solidFill>
                          <a:latin typeface="+mn-lt"/>
                        </a:rPr>
                        <a:t> </a:t>
                      </a:r>
                      <a:r>
                        <a:rPr lang="tr-TR" sz="1400" dirty="0" err="1" smtClean="0">
                          <a:solidFill>
                            <a:schemeClr val="tx1"/>
                          </a:solidFill>
                          <a:latin typeface="+mn-lt"/>
                        </a:rPr>
                        <a:t>sünküre</a:t>
                      </a:r>
                      <a:r>
                        <a:rPr lang="tr-TR" sz="1400" dirty="0" smtClean="0">
                          <a:solidFill>
                            <a:schemeClr val="tx1"/>
                          </a:solidFill>
                          <a:latin typeface="+mn-lt"/>
                        </a:rPr>
                        <a:t> </a:t>
                      </a:r>
                    </a:p>
                    <a:p>
                      <a:r>
                        <a:rPr lang="tr-TR" sz="1400" dirty="0" smtClean="0">
                          <a:solidFill>
                            <a:schemeClr val="tx1"/>
                          </a:solidFill>
                          <a:latin typeface="+mn-lt"/>
                        </a:rPr>
                        <a:t>Yollara tükürürler... </a:t>
                      </a:r>
                    </a:p>
                    <a:p>
                      <a:r>
                        <a:rPr lang="tr-TR" sz="1400" dirty="0" smtClean="0">
                          <a:solidFill>
                            <a:schemeClr val="tx1"/>
                          </a:solidFill>
                          <a:latin typeface="+mn-lt"/>
                        </a:rPr>
                        <a:t>Ve sonra şaşarak temizliğine ve düzenine </a:t>
                      </a:r>
                    </a:p>
                    <a:p>
                      <a:r>
                        <a:rPr lang="tr-TR" sz="1400" dirty="0" smtClean="0">
                          <a:solidFill>
                            <a:schemeClr val="tx1"/>
                          </a:solidFill>
                          <a:latin typeface="+mn-lt"/>
                        </a:rPr>
                        <a:t>Şehirde yaşamanın iyiliğinden konuşurlar. </a:t>
                      </a:r>
                    </a:p>
                    <a:p>
                      <a:endParaRPr lang="tr-TR" sz="1400" dirty="0">
                        <a:solidFill>
                          <a:schemeClr val="tx1"/>
                        </a:solidFill>
                      </a:endParaRPr>
                    </a:p>
                  </a:txBody>
                  <a:tcPr>
                    <a:solidFill>
                      <a:schemeClr val="bg1"/>
                    </a:solidFill>
                  </a:tcPr>
                </a:tc>
                <a:tc>
                  <a:txBody>
                    <a:bodyPr/>
                    <a:lstStyle/>
                    <a:p>
                      <a:r>
                        <a:rPr lang="tr-TR" sz="1400" dirty="0" smtClean="0">
                          <a:solidFill>
                            <a:schemeClr val="tx1"/>
                          </a:solidFill>
                        </a:rPr>
                        <a:t>Köylüleri niçin öldürmeliyiz? </a:t>
                      </a:r>
                    </a:p>
                    <a:p>
                      <a:endParaRPr lang="tr-TR" sz="1400" dirty="0" smtClean="0">
                        <a:solidFill>
                          <a:schemeClr val="tx1"/>
                        </a:solidFill>
                      </a:endParaRPr>
                    </a:p>
                    <a:p>
                      <a:r>
                        <a:rPr lang="tr-TR" sz="1400" dirty="0" smtClean="0">
                          <a:solidFill>
                            <a:schemeClr val="tx1"/>
                          </a:solidFill>
                        </a:rPr>
                        <a:t>Çünkü onlar ilk akşamdan uyurlar. </a:t>
                      </a:r>
                    </a:p>
                    <a:p>
                      <a:r>
                        <a:rPr lang="tr-TR" sz="1400" dirty="0" smtClean="0">
                          <a:solidFill>
                            <a:schemeClr val="tx1"/>
                          </a:solidFill>
                        </a:rPr>
                        <a:t>Yarı gecelerde yıldızlara bakarak </a:t>
                      </a:r>
                    </a:p>
                    <a:p>
                      <a:r>
                        <a:rPr lang="tr-TR" sz="1400" dirty="0" smtClean="0">
                          <a:solidFill>
                            <a:schemeClr val="tx1"/>
                          </a:solidFill>
                        </a:rPr>
                        <a:t>Başka dünyaları düşünmek gibi tutkuları yoktur. </a:t>
                      </a:r>
                    </a:p>
                    <a:p>
                      <a:r>
                        <a:rPr lang="tr-TR" sz="1400" dirty="0" smtClean="0">
                          <a:solidFill>
                            <a:schemeClr val="tx1"/>
                          </a:solidFill>
                        </a:rPr>
                        <a:t>Gökyüzünü, baharda yağmur yağarsa </a:t>
                      </a:r>
                    </a:p>
                    <a:p>
                      <a:r>
                        <a:rPr lang="tr-TR" sz="1400" dirty="0" smtClean="0">
                          <a:solidFill>
                            <a:schemeClr val="tx1"/>
                          </a:solidFill>
                        </a:rPr>
                        <a:t>Ve yaz güneşleri ekinlerini yetirirse severler. </a:t>
                      </a:r>
                    </a:p>
                    <a:p>
                      <a:r>
                        <a:rPr lang="tr-TR" sz="1400" dirty="0" smtClean="0">
                          <a:solidFill>
                            <a:schemeClr val="tx1"/>
                          </a:solidFill>
                        </a:rPr>
                        <a:t>Hayal güçleri kıttır ve hiçbir yeniliğe </a:t>
                      </a:r>
                    </a:p>
                    <a:p>
                      <a:r>
                        <a:rPr lang="tr-TR" sz="1400" dirty="0" smtClean="0">
                          <a:solidFill>
                            <a:schemeClr val="tx1"/>
                          </a:solidFill>
                        </a:rPr>
                        <a:t>-bu verimi yüksek bir tohum bile olsa- </a:t>
                      </a:r>
                    </a:p>
                    <a:p>
                      <a:r>
                        <a:rPr lang="tr-TR" sz="1400" dirty="0" smtClean="0">
                          <a:solidFill>
                            <a:schemeClr val="tx1"/>
                          </a:solidFill>
                        </a:rPr>
                        <a:t>Sonuçlarını görmeden inanmazlar. </a:t>
                      </a:r>
                    </a:p>
                    <a:p>
                      <a:r>
                        <a:rPr lang="tr-TR" sz="1400" dirty="0" smtClean="0">
                          <a:solidFill>
                            <a:schemeClr val="tx1"/>
                          </a:solidFill>
                        </a:rPr>
                        <a:t>Dünyanın gelişimine bir katkıları yoktur. </a:t>
                      </a:r>
                    </a:p>
                    <a:p>
                      <a:r>
                        <a:rPr lang="tr-TR" sz="1400" dirty="0" smtClean="0">
                          <a:solidFill>
                            <a:schemeClr val="tx1"/>
                          </a:solidFill>
                        </a:rPr>
                        <a:t>Mülk düşkünüdürler amansız derecede </a:t>
                      </a:r>
                    </a:p>
                    <a:p>
                      <a:r>
                        <a:rPr lang="tr-TR" sz="1400" dirty="0" smtClean="0">
                          <a:solidFill>
                            <a:schemeClr val="tx1"/>
                          </a:solidFill>
                        </a:rPr>
                        <a:t>Bir ülkenin geleceği </a:t>
                      </a:r>
                    </a:p>
                    <a:p>
                      <a:r>
                        <a:rPr lang="tr-TR" sz="1400" dirty="0" smtClean="0">
                          <a:solidFill>
                            <a:schemeClr val="tx1"/>
                          </a:solidFill>
                        </a:rPr>
                        <a:t>Küçücük topraklarının ipoteği altındadır. </a:t>
                      </a:r>
                    </a:p>
                    <a:p>
                      <a:r>
                        <a:rPr lang="tr-TR" sz="1400" dirty="0" smtClean="0">
                          <a:solidFill>
                            <a:schemeClr val="tx1"/>
                          </a:solidFill>
                        </a:rPr>
                        <a:t>Ve birer kaya parçası gibi dururlar su geçirmeden </a:t>
                      </a:r>
                    </a:p>
                    <a:p>
                      <a:r>
                        <a:rPr lang="tr-TR" sz="1400" dirty="0" smtClean="0">
                          <a:solidFill>
                            <a:schemeClr val="tx1"/>
                          </a:solidFill>
                        </a:rPr>
                        <a:t>Zamanın derin ırmakları önünde...</a:t>
                      </a:r>
                    </a:p>
                    <a:p>
                      <a:endParaRPr lang="tr-TR" sz="1400" dirty="0" smtClean="0">
                        <a:solidFill>
                          <a:schemeClr val="tx1"/>
                        </a:solidFill>
                      </a:endParaRPr>
                    </a:p>
                    <a:p>
                      <a:r>
                        <a:rPr lang="tr-TR" sz="1400" dirty="0" smtClean="0">
                          <a:solidFill>
                            <a:schemeClr val="tx1"/>
                          </a:solidFill>
                        </a:rPr>
                        <a:t>KÖYLÜLERİ, SÖYLEYİN NASIL</a:t>
                      </a:r>
                    </a:p>
                    <a:p>
                      <a:r>
                        <a:rPr lang="tr-TR" sz="1400" dirty="0" smtClean="0">
                          <a:solidFill>
                            <a:schemeClr val="tx1"/>
                          </a:solidFill>
                        </a:rPr>
                        <a:t>NASIL KURTARALIM?</a:t>
                      </a:r>
                    </a:p>
                    <a:p>
                      <a:endParaRPr lang="tr-TR" sz="1400" dirty="0" smtClean="0">
                        <a:solidFill>
                          <a:schemeClr val="tx1"/>
                        </a:solidFill>
                      </a:endParaRPr>
                    </a:p>
                    <a:p>
                      <a:r>
                        <a:rPr lang="tr-TR" sz="1400" dirty="0" smtClean="0">
                          <a:solidFill>
                            <a:schemeClr val="tx1"/>
                          </a:solidFill>
                        </a:rPr>
                        <a:t>ŞÜKRÜ ERBAŞ</a:t>
                      </a:r>
                    </a:p>
                    <a:p>
                      <a:endParaRPr lang="tr-TR" sz="1400" dirty="0" smtClean="0">
                        <a:solidFill>
                          <a:schemeClr val="tx1"/>
                        </a:solidFill>
                      </a:endParaRPr>
                    </a:p>
                    <a:p>
                      <a:r>
                        <a:rPr lang="tr-TR" sz="1400" dirty="0" smtClean="0">
                          <a:solidFill>
                            <a:schemeClr val="tx1"/>
                          </a:solidFill>
                        </a:rPr>
                        <a:t>(*) İ. Özel’in “Akla Karşı Tezler” şiirinden.</a:t>
                      </a:r>
                    </a:p>
                    <a:p>
                      <a:endParaRPr lang="tr-TR" sz="1400" dirty="0" smtClean="0">
                        <a:solidFill>
                          <a:schemeClr val="tx1"/>
                        </a:solidFill>
                      </a:endParaRPr>
                    </a:p>
                    <a:p>
                      <a:endParaRPr lang="tr-TR" sz="1400" dirty="0" smtClean="0">
                        <a:solidFill>
                          <a:schemeClr val="tx1"/>
                        </a:solidFill>
                      </a:endParaRPr>
                    </a:p>
                    <a:p>
                      <a:endParaRPr lang="tr-TR" sz="1400" dirty="0">
                        <a:solidFill>
                          <a:schemeClr val="tx1"/>
                        </a:solidFill>
                      </a:endParaRPr>
                    </a:p>
                  </a:txBody>
                  <a:tcPr>
                    <a:solidFill>
                      <a:schemeClr val="bg1"/>
                    </a:solidFill>
                  </a:tcPr>
                </a:tc>
                <a:extLst>
                  <a:ext uri="{0D108BD9-81ED-4DB2-BD59-A6C34878D82A}">
                    <a16:rowId xmlns:a16="http://schemas.microsoft.com/office/drawing/2014/main" val="2667764095"/>
                  </a:ext>
                </a:extLst>
              </a:tr>
            </a:tbl>
          </a:graphicData>
        </a:graphic>
      </p:graphicFrame>
    </p:spTree>
    <p:extLst>
      <p:ext uri="{BB962C8B-B14F-4D97-AF65-F5344CB8AC3E}">
        <p14:creationId xmlns:p14="http://schemas.microsoft.com/office/powerpoint/2010/main" val="608887740"/>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sz="2400" b="1" dirty="0" smtClean="0">
                <a:latin typeface="Cambria" panose="02040503050406030204" pitchFamily="18" charset="0"/>
                <a:cs typeface="Arial" panose="020B0604020202020204" pitchFamily="34" charset="0"/>
              </a:rPr>
              <a:t>KAYNAKLAR</a:t>
            </a:r>
            <a:endParaRPr lang="tr-TR" sz="2400" b="1" dirty="0">
              <a:latin typeface="Cambria" panose="02040503050406030204" pitchFamily="18" charset="0"/>
              <a:cs typeface="Arial" panose="020B0604020202020204" pitchFamily="34" charset="0"/>
            </a:endParaRPr>
          </a:p>
        </p:txBody>
      </p:sp>
      <p:sp>
        <p:nvSpPr>
          <p:cNvPr id="3" name="İçerik Yer Tutucusu 2"/>
          <p:cNvSpPr>
            <a:spLocks noGrp="1"/>
          </p:cNvSpPr>
          <p:nvPr>
            <p:ph idx="1"/>
          </p:nvPr>
        </p:nvSpPr>
        <p:spPr/>
        <p:txBody>
          <a:bodyPr>
            <a:normAutofit/>
          </a:bodyPr>
          <a:lstStyle/>
          <a:p>
            <a:pPr hangingPunct="0"/>
            <a:r>
              <a:rPr lang="tr-TR" sz="2400" dirty="0" smtClean="0">
                <a:latin typeface="Cambria" panose="02040503050406030204" pitchFamily="18" charset="0"/>
                <a:cs typeface="Arial" panose="020B0604020202020204" pitchFamily="34" charset="0"/>
              </a:rPr>
              <a:t>Erbaş, Hayriye (</a:t>
            </a:r>
            <a:r>
              <a:rPr lang="tr-TR" sz="2400" dirty="0">
                <a:latin typeface="Cambria" panose="02040503050406030204" pitchFamily="18" charset="0"/>
                <a:cs typeface="Arial" panose="020B0604020202020204" pitchFamily="34" charset="0"/>
              </a:rPr>
              <a:t>2017) “Tarım-Gıda Etiği/Politikası ve Geleceğimiz: Ekonomi-Politik ve Ötesi Sosyolojik Bir Çerçeve”, </a:t>
            </a:r>
            <a:r>
              <a:rPr lang="tr-TR" sz="2400" i="1" dirty="0">
                <a:latin typeface="Cambria" panose="02040503050406030204" pitchFamily="18" charset="0"/>
                <a:cs typeface="Arial" panose="020B0604020202020204" pitchFamily="34" charset="0"/>
              </a:rPr>
              <a:t>Türkiye </a:t>
            </a:r>
            <a:r>
              <a:rPr lang="tr-TR" sz="2400" i="1" dirty="0" err="1">
                <a:latin typeface="Cambria" panose="02040503050406030204" pitchFamily="18" charset="0"/>
                <a:cs typeface="Arial" panose="020B0604020202020204" pitchFamily="34" charset="0"/>
              </a:rPr>
              <a:t>Biyoetik</a:t>
            </a:r>
            <a:r>
              <a:rPr lang="tr-TR" sz="2400" i="1" dirty="0">
                <a:latin typeface="Cambria" panose="02040503050406030204" pitchFamily="18" charset="0"/>
                <a:cs typeface="Arial" panose="020B0604020202020204" pitchFamily="34" charset="0"/>
              </a:rPr>
              <a:t> Dergisi</a:t>
            </a:r>
            <a:r>
              <a:rPr lang="tr-TR" sz="2400" dirty="0">
                <a:latin typeface="Cambria" panose="02040503050406030204" pitchFamily="18" charset="0"/>
                <a:cs typeface="Arial" panose="020B0604020202020204" pitchFamily="34" charset="0"/>
              </a:rPr>
              <a:t>, Cilt 4, Sayı 1. </a:t>
            </a:r>
            <a:r>
              <a:rPr lang="tr-TR" sz="2400" dirty="0" err="1">
                <a:latin typeface="Cambria" panose="02040503050406030204" pitchFamily="18" charset="0"/>
                <a:cs typeface="Arial" panose="020B0604020202020204" pitchFamily="34" charset="0"/>
              </a:rPr>
              <a:t>ss</a:t>
            </a:r>
            <a:r>
              <a:rPr lang="tr-TR" sz="2400" dirty="0">
                <a:latin typeface="Cambria" panose="02040503050406030204" pitchFamily="18" charset="0"/>
                <a:cs typeface="Arial" panose="020B0604020202020204" pitchFamily="34" charset="0"/>
              </a:rPr>
              <a:t>. 14-28</a:t>
            </a:r>
            <a:r>
              <a:rPr lang="tr-TR" sz="2400" dirty="0" smtClean="0">
                <a:latin typeface="Cambria" panose="02040503050406030204" pitchFamily="18" charset="0"/>
                <a:cs typeface="Arial" panose="020B0604020202020204" pitchFamily="34" charset="0"/>
              </a:rPr>
              <a:t>.</a:t>
            </a:r>
          </a:p>
          <a:p>
            <a:pPr hangingPunct="0"/>
            <a:r>
              <a:rPr lang="tr-TR" sz="2400" dirty="0" smtClean="0">
                <a:latin typeface="Cambria" panose="02040503050406030204" pitchFamily="18" charset="0"/>
                <a:cs typeface="Arial" panose="020B0604020202020204" pitchFamily="34" charset="0"/>
              </a:rPr>
              <a:t>Ecevit</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Mehmet C. </a:t>
            </a:r>
            <a:r>
              <a:rPr lang="tr-TR" sz="2400" dirty="0" err="1" smtClean="0">
                <a:latin typeface="Cambria" panose="02040503050406030204" pitchFamily="18" charset="0"/>
                <a:cs typeface="Arial" panose="020B0604020202020204" pitchFamily="34" charset="0"/>
              </a:rPr>
              <a:t>Karkıner</a:t>
            </a:r>
            <a:r>
              <a:rPr lang="tr-TR" sz="2400" dirty="0">
                <a:latin typeface="Cambria" panose="02040503050406030204" pitchFamily="18" charset="0"/>
                <a:cs typeface="Arial" panose="020B0604020202020204" pitchFamily="34" charset="0"/>
              </a:rPr>
              <a:t>, </a:t>
            </a:r>
            <a:r>
              <a:rPr lang="tr-TR" sz="2400" dirty="0" smtClean="0">
                <a:latin typeface="Cambria" panose="02040503050406030204" pitchFamily="18" charset="0"/>
                <a:cs typeface="Arial" panose="020B0604020202020204" pitchFamily="34" charset="0"/>
              </a:rPr>
              <a:t>Nadide ve Büke, Atakan(2009)  «Köy </a:t>
            </a:r>
            <a:r>
              <a:rPr lang="tr-TR" sz="2400" dirty="0">
                <a:latin typeface="Cambria" panose="02040503050406030204" pitchFamily="18" charset="0"/>
                <a:cs typeface="Arial" panose="020B0604020202020204" pitchFamily="34" charset="0"/>
              </a:rPr>
              <a:t>Sosyolojisinin Daraltılmış Kapsamından, Tarım-Gıda-Köylülük İlişkilerine Yönelik Bazı </a:t>
            </a:r>
            <a:r>
              <a:rPr lang="tr-TR" sz="2400" dirty="0" smtClean="0">
                <a:latin typeface="Cambria" panose="02040503050406030204" pitchFamily="18" charset="0"/>
                <a:cs typeface="Arial" panose="020B0604020202020204" pitchFamily="34" charset="0"/>
              </a:rPr>
              <a:t>Değerlendirmeler</a:t>
            </a:r>
            <a:r>
              <a:rPr lang="tr-TR" sz="2400" dirty="0">
                <a:latin typeface="Cambria" panose="02040503050406030204" pitchFamily="18" charset="0"/>
                <a:cs typeface="Arial" panose="020B0604020202020204" pitchFamily="34" charset="0"/>
              </a:rPr>
              <a:t>», </a:t>
            </a:r>
            <a:r>
              <a:rPr lang="tr-TR" sz="2400" i="1" dirty="0" smtClean="0">
                <a:latin typeface="Cambria" panose="02040503050406030204" pitchFamily="18" charset="0"/>
                <a:cs typeface="Arial" panose="020B0604020202020204" pitchFamily="34" charset="0"/>
              </a:rPr>
              <a:t>Mülkiye</a:t>
            </a:r>
            <a:r>
              <a:rPr lang="tr-TR" sz="2400" dirty="0" smtClean="0">
                <a:latin typeface="Cambria" panose="02040503050406030204" pitchFamily="18" charset="0"/>
                <a:cs typeface="Arial" panose="020B0604020202020204" pitchFamily="34" charset="0"/>
              </a:rPr>
              <a:t>, Cilt</a:t>
            </a:r>
            <a:r>
              <a:rPr lang="tr-TR" sz="2400" dirty="0">
                <a:latin typeface="Cambria" panose="02040503050406030204" pitchFamily="18" charset="0"/>
                <a:cs typeface="Arial" panose="020B0604020202020204" pitchFamily="34" charset="0"/>
              </a:rPr>
              <a:t>: XXXIII </a:t>
            </a:r>
            <a:r>
              <a:rPr lang="tr-TR" sz="2400" dirty="0" smtClean="0">
                <a:latin typeface="Cambria" panose="02040503050406030204" pitchFamily="18" charset="0"/>
                <a:cs typeface="Arial" panose="020B0604020202020204" pitchFamily="34" charset="0"/>
              </a:rPr>
              <a:t>Sayı:262</a:t>
            </a:r>
          </a:p>
          <a:p>
            <a:pPr hangingPunct="0"/>
            <a:r>
              <a:rPr lang="tr-TR" sz="2400" dirty="0" err="1" smtClean="0">
                <a:latin typeface="Cambria" panose="02040503050406030204" pitchFamily="18" charset="0"/>
                <a:cs typeface="Arial" panose="020B0604020202020204" pitchFamily="34" charset="0"/>
              </a:rPr>
              <a:t>Keyder</a:t>
            </a:r>
            <a:r>
              <a:rPr lang="tr-TR" sz="2400" dirty="0">
                <a:latin typeface="Cambria" panose="02040503050406030204" pitchFamily="18" charset="0"/>
                <a:cs typeface="Arial" panose="020B0604020202020204" pitchFamily="34" charset="0"/>
              </a:rPr>
              <a:t>, Çağlar ve Yenal Zafer (2014) “Bir Köy Vardı Uzakta…” Bildiğimiz Tarımın Sonu: Küresel İktidar ve Köylülük, </a:t>
            </a:r>
            <a:r>
              <a:rPr lang="tr-TR" sz="2400" dirty="0" smtClean="0">
                <a:latin typeface="Cambria" panose="02040503050406030204" pitchFamily="18" charset="0"/>
                <a:cs typeface="Arial" panose="020B0604020202020204" pitchFamily="34" charset="0"/>
              </a:rPr>
              <a:t>İstanbul İletişim Yay.</a:t>
            </a:r>
            <a:endParaRPr lang="tr-TR" sz="2400" dirty="0">
              <a:latin typeface="Cambria" panose="02040503050406030204" pitchFamily="18" charset="0"/>
              <a:cs typeface="Arial" panose="020B0604020202020204" pitchFamily="34" charset="0"/>
            </a:endParaRPr>
          </a:p>
        </p:txBody>
      </p:sp>
    </p:spTree>
    <p:extLst>
      <p:ext uri="{BB962C8B-B14F-4D97-AF65-F5344CB8AC3E}">
        <p14:creationId xmlns:p14="http://schemas.microsoft.com/office/powerpoint/2010/main" val="377210376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HENRY BERNSTEIN (9 </a:t>
            </a:r>
            <a:r>
              <a:rPr lang="tr-TR" dirty="0">
                <a:solidFill>
                  <a:srgbClr val="FF0000"/>
                </a:solidFill>
              </a:rPr>
              <a:t>Şubat </a:t>
            </a:r>
            <a:r>
              <a:rPr lang="tr-TR" dirty="0" smtClean="0">
                <a:solidFill>
                  <a:srgbClr val="FF0000"/>
                </a:solidFill>
              </a:rPr>
              <a:t>1945)</a:t>
            </a:r>
            <a:br>
              <a:rPr lang="tr-TR" dirty="0" smtClean="0">
                <a:solidFill>
                  <a:srgbClr val="FF0000"/>
                </a:solidFill>
              </a:rPr>
            </a:br>
            <a:r>
              <a:rPr lang="tr-TR" dirty="0" smtClean="0">
                <a:solidFill>
                  <a:srgbClr val="FF0000"/>
                </a:solidFill>
              </a:rPr>
              <a:t>Kariyeri:</a:t>
            </a:r>
            <a:endParaRPr lang="tr-TR" dirty="0">
              <a:solidFill>
                <a:srgbClr val="FF0000"/>
              </a:solidFill>
            </a:endParaRPr>
          </a:p>
        </p:txBody>
      </p:sp>
      <p:sp>
        <p:nvSpPr>
          <p:cNvPr id="3" name="İçerik Yer Tutucusu 2"/>
          <p:cNvSpPr>
            <a:spLocks noGrp="1"/>
          </p:cNvSpPr>
          <p:nvPr>
            <p:ph idx="1"/>
          </p:nvPr>
        </p:nvSpPr>
        <p:spPr/>
        <p:txBody>
          <a:bodyPr>
            <a:normAutofit/>
          </a:bodyPr>
          <a:lstStyle/>
          <a:p>
            <a:pPr marL="0" indent="0">
              <a:buNone/>
            </a:pPr>
            <a:r>
              <a:rPr lang="tr-TR" dirty="0" smtClean="0"/>
              <a:t>Tarım </a:t>
            </a:r>
            <a:r>
              <a:rPr lang="tr-TR" dirty="0"/>
              <a:t>konusunda </a:t>
            </a:r>
            <a:r>
              <a:rPr lang="tr-TR" dirty="0" smtClean="0"/>
              <a:t>çalışan </a:t>
            </a:r>
            <a:r>
              <a:rPr lang="tr-TR" dirty="0" err="1"/>
              <a:t>m</a:t>
            </a:r>
            <a:r>
              <a:rPr lang="tr-TR" dirty="0" err="1" smtClean="0"/>
              <a:t>arksist</a:t>
            </a:r>
            <a:r>
              <a:rPr lang="tr-TR" dirty="0" smtClean="0"/>
              <a:t> </a:t>
            </a:r>
            <a:r>
              <a:rPr lang="tr-TR" dirty="0"/>
              <a:t>sosyal bilimcilerden Henry </a:t>
            </a:r>
            <a:r>
              <a:rPr lang="tr-TR" dirty="0" err="1"/>
              <a:t>Bernstein</a:t>
            </a:r>
            <a:r>
              <a:rPr lang="tr-TR" dirty="0"/>
              <a:t> </a:t>
            </a:r>
            <a:r>
              <a:rPr lang="tr-TR" dirty="0" smtClean="0"/>
              <a:t>tarımsal değişimi ekonomik </a:t>
            </a:r>
            <a:r>
              <a:rPr lang="tr-TR" dirty="0"/>
              <a:t>politik bir </a:t>
            </a:r>
            <a:r>
              <a:rPr lang="tr-TR" dirty="0" smtClean="0"/>
              <a:t>yaklaşımla inceliyor. </a:t>
            </a:r>
          </a:p>
          <a:p>
            <a:pPr marL="0" indent="0">
              <a:buNone/>
            </a:pPr>
            <a:r>
              <a:rPr lang="tr-TR" dirty="0" err="1" smtClean="0"/>
              <a:t>Bernstein</a:t>
            </a:r>
            <a:r>
              <a:rPr lang="tr-TR" dirty="0" smtClean="0"/>
              <a:t> </a:t>
            </a:r>
            <a:r>
              <a:rPr lang="tr-TR" dirty="0"/>
              <a:t>kariyerinin çoğunu İngiltere'de </a:t>
            </a:r>
            <a:r>
              <a:rPr lang="tr-TR" dirty="0" err="1" smtClean="0"/>
              <a:t>geçirdi.Cambridge</a:t>
            </a:r>
            <a:r>
              <a:rPr lang="tr-TR" dirty="0" smtClean="0"/>
              <a:t> </a:t>
            </a:r>
            <a:r>
              <a:rPr lang="tr-TR" dirty="0"/>
              <a:t>Üniversitesi'nde tarih okudu ve 1960'ların sonlarında Londra Ekonomi Okulu'nda Sosyoloji Yüksek Lisansı yaptı. Türkiye, Tanzanya, Güney Afrika, Çin ve ABD'de ders verdi ve araştırdı, daha sonra İngiltere'de akademik bir kariyer geliştirdi. 1960'ların sonunda IDS, Sussex Üniversitesi'nde araştırma görevlisi, 1970'lerin başında Kent Üniversitesi'nde </a:t>
            </a:r>
            <a:r>
              <a:rPr lang="tr-TR" dirty="0" err="1"/>
              <a:t>disiplinlerarası</a:t>
            </a:r>
            <a:r>
              <a:rPr lang="tr-TR" dirty="0"/>
              <a:t> çalışmalarda öğretim görevlisi olarak, 1980'lerde </a:t>
            </a:r>
            <a:r>
              <a:rPr lang="tr-TR" dirty="0" err="1"/>
              <a:t>Wye</a:t>
            </a:r>
            <a:r>
              <a:rPr lang="tr-TR" dirty="0"/>
              <a:t> </a:t>
            </a:r>
            <a:r>
              <a:rPr lang="tr-TR" dirty="0" err="1"/>
              <a:t>College'da</a:t>
            </a:r>
            <a:r>
              <a:rPr lang="tr-TR" dirty="0"/>
              <a:t> Dış Program Direktörü (kırsal kalkınma ve tarımsal öğretime odaklanmış) (diğer konular arasında) ve Tarım ve Kırsal Kalkınma Kıdemli Öğretim Görevlisi, 1990'ların başında Manchester Üniversitesi'nde IDPM. Daha sonra 2011 yılında emekli bir Kalkınma Çalışmaları Departmanı geliştirmek için Profesör olarak </a:t>
            </a:r>
            <a:r>
              <a:rPr lang="tr-TR" dirty="0" err="1"/>
              <a:t>SOAS'a</a:t>
            </a:r>
            <a:r>
              <a:rPr lang="tr-TR" dirty="0"/>
              <a:t> geçti. Pekin, Çin Tarım Üniversitesi'nde Yardımcı Doçent oldu.</a:t>
            </a:r>
          </a:p>
        </p:txBody>
      </p:sp>
    </p:spTree>
    <p:extLst>
      <p:ext uri="{BB962C8B-B14F-4D97-AF65-F5344CB8AC3E}">
        <p14:creationId xmlns:p14="http://schemas.microsoft.com/office/powerpoint/2010/main" val="1985900110"/>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smtClean="0">
                <a:solidFill>
                  <a:srgbClr val="FF0000"/>
                </a:solidFill>
              </a:rPr>
              <a:t>Ana Dinamikler</a:t>
            </a:r>
            <a:endParaRPr lang="tr-TR" dirty="0">
              <a:solidFill>
                <a:srgbClr val="FF0000"/>
              </a:solidFill>
            </a:endParaRPr>
          </a:p>
        </p:txBody>
      </p:sp>
      <p:sp>
        <p:nvSpPr>
          <p:cNvPr id="3" name="İçerik Yer Tutucusu 2"/>
          <p:cNvSpPr>
            <a:spLocks noGrp="1"/>
          </p:cNvSpPr>
          <p:nvPr>
            <p:ph idx="1"/>
          </p:nvPr>
        </p:nvSpPr>
        <p:spPr/>
        <p:txBody>
          <a:bodyPr>
            <a:normAutofit/>
          </a:bodyPr>
          <a:lstStyle/>
          <a:p>
            <a:r>
              <a:rPr lang="tr-TR" dirty="0" smtClean="0"/>
              <a:t>Yeni </a:t>
            </a:r>
            <a:r>
              <a:rPr lang="tr-TR" dirty="0"/>
              <a:t>teknolojilerin </a:t>
            </a:r>
            <a:r>
              <a:rPr lang="tr-TR" dirty="0" smtClean="0"/>
              <a:t>küçük üreticilerin yararına olduğunu </a:t>
            </a:r>
            <a:r>
              <a:rPr lang="tr-TR" dirty="0"/>
              <a:t>ve </a:t>
            </a:r>
            <a:r>
              <a:rPr lang="tr-TR" dirty="0" smtClean="0"/>
              <a:t>tarımda</a:t>
            </a:r>
            <a:r>
              <a:rPr lang="tr-TR" dirty="0"/>
              <a:t>, kapitalizme alternatif "</a:t>
            </a:r>
            <a:r>
              <a:rPr lang="tr-TR" dirty="0" smtClean="0"/>
              <a:t>küçük köylü </a:t>
            </a:r>
            <a:r>
              <a:rPr lang="tr-TR" dirty="0"/>
              <a:t>ekonomisi" modelinin egemen </a:t>
            </a:r>
            <a:r>
              <a:rPr lang="tr-TR" dirty="0" smtClean="0"/>
              <a:t>üretim biçimi olduğunu </a:t>
            </a:r>
            <a:r>
              <a:rPr lang="tr-TR" dirty="0"/>
              <a:t>iddia eden sosyal bilimcilerin bu </a:t>
            </a:r>
            <a:r>
              <a:rPr lang="tr-TR" dirty="0" smtClean="0"/>
              <a:t>tür savlarının geçersizliğini savunmuştur ve göstermiştir.</a:t>
            </a:r>
          </a:p>
          <a:p>
            <a:r>
              <a:rPr lang="tr-TR" dirty="0" smtClean="0"/>
              <a:t>Henry </a:t>
            </a:r>
            <a:r>
              <a:rPr lang="tr-TR" dirty="0" err="1"/>
              <a:t>Bernstein</a:t>
            </a:r>
            <a:r>
              <a:rPr lang="tr-TR" dirty="0"/>
              <a:t>  kapitalizmin gelişimiyle birlikte küçük çaplı çiftçiliğin toplumsal niteliğinin değiştiğini savunmuştur. Köylüler geçimlerini daha büyük bir toplumsal işbölümü ve piyasalar aracılığıyla sağlamak zorunda oldukları için küçük meta üreticileri haline </a:t>
            </a:r>
            <a:r>
              <a:rPr lang="tr-TR" dirty="0" smtClean="0"/>
              <a:t>dönüşürler.   </a:t>
            </a:r>
          </a:p>
          <a:p>
            <a:r>
              <a:rPr lang="tr-TR" dirty="0" smtClean="0"/>
              <a:t>‘’Geçimlerin </a:t>
            </a:r>
            <a:r>
              <a:rPr lang="tr-TR" dirty="0"/>
              <a:t>metalaşması’’  kapitalist gelişimin ana </a:t>
            </a:r>
            <a:r>
              <a:rPr lang="tr-TR" dirty="0" smtClean="0"/>
              <a:t>dinamiğidir</a:t>
            </a:r>
            <a:r>
              <a:rPr lang="tr-TR" dirty="0"/>
              <a:t>.</a:t>
            </a:r>
            <a:r>
              <a:rPr lang="tr-TR" dirty="0" smtClean="0"/>
              <a:t> Küçük </a:t>
            </a:r>
            <a:r>
              <a:rPr lang="tr-TR" dirty="0"/>
              <a:t>meta üreticileri sınıfsal farklılaşmaya tabidir.; . Sınıfsal oluşumların sonucunda “köylülerin” ya da “aile çiftçilerinin” tek bir sınıftan ibaret olmadığını, daha çok, sınıfsal farklılaşmayla birlikte, küçük (daha küçük) ölçekli kapitalist çiftçilere, görece başarılı küçük meta üreticilerine ve ücretli işçilere dönüştüğünü </a:t>
            </a:r>
            <a:r>
              <a:rPr lang="tr-TR" dirty="0" smtClean="0"/>
              <a:t>savunacağım, demiştir.</a:t>
            </a:r>
          </a:p>
          <a:p>
            <a:endParaRPr lang="tr-TR" dirty="0"/>
          </a:p>
        </p:txBody>
      </p:sp>
    </p:spTree>
    <p:extLst>
      <p:ext uri="{BB962C8B-B14F-4D97-AF65-F5344CB8AC3E}">
        <p14:creationId xmlns:p14="http://schemas.microsoft.com/office/powerpoint/2010/main" val="304650749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a:xfrm>
            <a:off x="268941" y="1690688"/>
            <a:ext cx="11084859" cy="4486275"/>
          </a:xfrm>
        </p:spPr>
        <p:txBody>
          <a:bodyPr>
            <a:normAutofit/>
          </a:bodyPr>
          <a:lstStyle/>
          <a:p>
            <a:r>
              <a:rPr lang="tr-TR" dirty="0" smtClean="0"/>
              <a:t>Henry </a:t>
            </a:r>
            <a:r>
              <a:rPr lang="tr-TR" dirty="0" err="1" smtClean="0"/>
              <a:t>Bernsteinin</a:t>
            </a:r>
            <a:r>
              <a:rPr lang="tr-TR" dirty="0" smtClean="0"/>
              <a:t> </a:t>
            </a:r>
            <a:r>
              <a:rPr lang="tr-TR" dirty="0"/>
              <a:t>tarımsal politik ekonomi ve daha genel olarak </a:t>
            </a:r>
            <a:r>
              <a:rPr lang="tr-TR" dirty="0" smtClean="0"/>
              <a:t>kapitalizmin ekonomi </a:t>
            </a:r>
            <a:r>
              <a:rPr lang="tr-TR" dirty="0"/>
              <a:t>politiği yaklaşımı, Karl </a:t>
            </a:r>
            <a:r>
              <a:rPr lang="tr-TR" dirty="0" err="1"/>
              <a:t>Marx’ın</a:t>
            </a:r>
            <a:r>
              <a:rPr lang="tr-TR" dirty="0"/>
              <a:t> teorik yöntemine dayanmaktadır. </a:t>
            </a:r>
          </a:p>
          <a:p>
            <a:pPr marL="0" indent="0">
              <a:buNone/>
            </a:pPr>
            <a:r>
              <a:rPr lang="tr-TR" dirty="0"/>
              <a:t>Tarımda, üretkenliğin bir ölçüsü, belirli bir birim topraktan elde edilen ürün ya da verimdir</a:t>
            </a:r>
            <a:r>
              <a:rPr lang="tr-TR" dirty="0" smtClean="0"/>
              <a:t>. </a:t>
            </a:r>
            <a:r>
              <a:rPr lang="tr-TR" dirty="0"/>
              <a:t>Bir diğer üretkenlik ölçüsü işgücüyle </a:t>
            </a:r>
            <a:r>
              <a:rPr lang="tr-TR" dirty="0" smtClean="0"/>
              <a:t>ilgilidir. </a:t>
            </a:r>
          </a:p>
          <a:p>
            <a:pPr marL="0" indent="0">
              <a:buNone/>
            </a:pPr>
            <a:r>
              <a:rPr lang="tr-TR" dirty="0"/>
              <a:t>Basit </a:t>
            </a:r>
            <a:r>
              <a:rPr lang="tr-TR" dirty="0" smtClean="0"/>
              <a:t>örneğine </a:t>
            </a:r>
            <a:r>
              <a:rPr lang="tr-TR" dirty="0"/>
              <a:t>dönerek şu gözlemleri </a:t>
            </a:r>
            <a:r>
              <a:rPr lang="tr-TR" dirty="0" smtClean="0"/>
              <a:t>yapmıştır: </a:t>
            </a:r>
          </a:p>
          <a:p>
            <a:pPr marL="0" indent="0">
              <a:buNone/>
            </a:pPr>
            <a:r>
              <a:rPr lang="tr-TR" dirty="0" smtClean="0"/>
              <a:t>Birincisi</a:t>
            </a:r>
            <a:r>
              <a:rPr lang="tr-TR" dirty="0"/>
              <a:t>, işgücü üretkenliğindeki artışlar, insan kas gücü dışında diğer enerji türlerinin kullanılmasıyla bağlantılıdır: Koşum hayvanlarının enerjisi, traktör ve biçerdöver makinelerinin içten yanmalı motorlarının sağladığı enerji. Böylece diğer enerji türlerini kullanmak, üretim ve üretkenliği, el çapası örneğinde görüldüğü gibi, sadece insan vücudunun enerjisiyle sınırlamaktan kurtarır. </a:t>
            </a:r>
          </a:p>
        </p:txBody>
      </p:sp>
    </p:spTree>
    <p:extLst>
      <p:ext uri="{BB962C8B-B14F-4D97-AF65-F5344CB8AC3E}">
        <p14:creationId xmlns:p14="http://schemas.microsoft.com/office/powerpoint/2010/main" val="30909260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a:bodyPr>
          <a:lstStyle/>
          <a:p>
            <a:pPr marL="0" indent="0">
              <a:buNone/>
            </a:pPr>
            <a:r>
              <a:rPr lang="tr-TR" dirty="0" smtClean="0"/>
              <a:t>•İkincisi</a:t>
            </a:r>
            <a:r>
              <a:rPr lang="tr-TR" dirty="0"/>
              <a:t>, göreceli olarak toprakta çalışanlara göre, çok daha büyük alanların ekimi mümkün hale gelir. Örneğin ABD’de bir </a:t>
            </a:r>
            <a:r>
              <a:rPr lang="tr-TR" dirty="0" smtClean="0"/>
              <a:t>çiftlik </a:t>
            </a:r>
            <a:r>
              <a:rPr lang="tr-TR" dirty="0"/>
              <a:t>işçisi başına işlenen alanın, dünya ortalamasının elli katı olduğu hesaplanmıştır (</a:t>
            </a:r>
            <a:r>
              <a:rPr lang="tr-TR" dirty="0" err="1"/>
              <a:t>Weis</a:t>
            </a:r>
            <a:r>
              <a:rPr lang="tr-TR" dirty="0"/>
              <a:t> 2007: 83). </a:t>
            </a:r>
          </a:p>
          <a:p>
            <a:pPr marL="0" indent="0">
              <a:buNone/>
            </a:pPr>
            <a:r>
              <a:rPr lang="tr-TR" dirty="0" smtClean="0"/>
              <a:t>•Üçüncüsü</a:t>
            </a:r>
            <a:r>
              <a:rPr lang="tr-TR" dirty="0"/>
              <a:t>, tarımsal işgücü verimliliği sadece ekim zamanı kullanılan enerji türleri meselesi değildir; toprağın verimliliğine benzer biçimde diğer “girdilerin” de kalitesini yansıtır: Kullanılan tohumlar, gübre ve sulamanın olup olmaması vb. </a:t>
            </a:r>
            <a:endParaRPr lang="tr-TR" dirty="0" smtClean="0"/>
          </a:p>
          <a:p>
            <a:pPr marL="0" indent="0">
              <a:buNone/>
            </a:pPr>
            <a:r>
              <a:rPr lang="tr-TR" dirty="0" smtClean="0"/>
              <a:t>• </a:t>
            </a:r>
            <a:r>
              <a:rPr lang="tr-TR" dirty="0"/>
              <a:t>Dördüncüsü, tarımsal işgücü verimliliği arttıkça, daha çok sayıda tarım dışındaki insana, daha az sayıda insan yiyecek sağlayabilir</a:t>
            </a:r>
            <a:r>
              <a:rPr lang="tr-TR" dirty="0" smtClean="0"/>
              <a:t>.</a:t>
            </a:r>
          </a:p>
          <a:p>
            <a:endParaRPr lang="tr-TR" dirty="0"/>
          </a:p>
          <a:p>
            <a:endParaRPr lang="tr-TR" dirty="0"/>
          </a:p>
        </p:txBody>
      </p:sp>
    </p:spTree>
    <p:extLst>
      <p:ext uri="{BB962C8B-B14F-4D97-AF65-F5344CB8AC3E}">
        <p14:creationId xmlns:p14="http://schemas.microsoft.com/office/powerpoint/2010/main" val="266240171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dirty="0"/>
          </a:p>
        </p:txBody>
      </p:sp>
      <p:sp>
        <p:nvSpPr>
          <p:cNvPr id="3" name="İçerik Yer Tutucusu 2"/>
          <p:cNvSpPr>
            <a:spLocks noGrp="1"/>
          </p:cNvSpPr>
          <p:nvPr>
            <p:ph idx="1"/>
          </p:nvPr>
        </p:nvSpPr>
        <p:spPr/>
        <p:txBody>
          <a:bodyPr>
            <a:normAutofit lnSpcReduction="10000"/>
          </a:bodyPr>
          <a:lstStyle/>
          <a:p>
            <a:r>
              <a:rPr lang="tr-TR" dirty="0" smtClean="0"/>
              <a:t>Henry </a:t>
            </a:r>
            <a:r>
              <a:rPr lang="tr-TR" dirty="0" err="1"/>
              <a:t>B</a:t>
            </a:r>
            <a:r>
              <a:rPr lang="tr-TR" dirty="0" err="1" smtClean="0"/>
              <a:t>ernstein</a:t>
            </a:r>
            <a:r>
              <a:rPr lang="tr-TR" dirty="0" smtClean="0"/>
              <a:t> tarım ve gıda </a:t>
            </a:r>
            <a:r>
              <a:rPr lang="tr-TR" dirty="0"/>
              <a:t>'rejimi' üç döneme ayırmaktadır: 1870–1914, 1940– 70 ve 1980'den </a:t>
            </a:r>
            <a:r>
              <a:rPr lang="tr-TR" dirty="0" smtClean="0"/>
              <a:t>günümüze.</a:t>
            </a:r>
          </a:p>
          <a:p>
            <a:r>
              <a:rPr lang="tr-TR" dirty="0" smtClean="0"/>
              <a:t>1914-1940de ek olarak korumacı tarıma değinmiştir. Devletin müdahale ettiği üretkenlik artarken ciddi kapitalistleşme olmadığı için insanlar daha çok ayakta kalırlar. 1940’lardan </a:t>
            </a:r>
            <a:r>
              <a:rPr lang="tr-TR" dirty="0"/>
              <a:t>sonra hızlanarak– ikinci sanayi devrimi ve getirdiği yenilikler, çiftçilikte üretkenliği üç açıdan dönüştürdü </a:t>
            </a:r>
            <a:endParaRPr lang="tr-TR" dirty="0" smtClean="0"/>
          </a:p>
          <a:p>
            <a:r>
              <a:rPr lang="tr-TR" dirty="0" smtClean="0"/>
              <a:t>• </a:t>
            </a:r>
            <a:r>
              <a:rPr lang="tr-TR" dirty="0"/>
              <a:t>Kimyasal gübrelerin ve diğer tarımsal kimyasal maddelerin keşfi ve bunların toprağın verimi üstündeki etkileri; </a:t>
            </a:r>
            <a:endParaRPr lang="tr-TR" dirty="0" smtClean="0"/>
          </a:p>
          <a:p>
            <a:r>
              <a:rPr lang="tr-TR" dirty="0" smtClean="0"/>
              <a:t>• </a:t>
            </a:r>
            <a:r>
              <a:rPr lang="tr-TR" dirty="0"/>
              <a:t>Yeni genetik biliminin ve uygulamalarının, bilimsel bitki ve hayvan yetiştiriciliğini olanaklı kılmasıyla, verimlilik üstünde benzer etkileri oldu; </a:t>
            </a:r>
            <a:endParaRPr lang="tr-TR" dirty="0" smtClean="0"/>
          </a:p>
          <a:p>
            <a:r>
              <a:rPr lang="tr-TR" dirty="0" smtClean="0"/>
              <a:t>• </a:t>
            </a:r>
            <a:r>
              <a:rPr lang="tr-TR" dirty="0"/>
              <a:t>İçten yanmalı motorun keşfi, bunun traktör ve diğer tarım makinelerinde kullanılmasının işgücü verimliliği üstündeki etkileri.</a:t>
            </a:r>
          </a:p>
          <a:p>
            <a:endParaRPr lang="tr-TR" dirty="0" smtClean="0"/>
          </a:p>
          <a:p>
            <a:endParaRPr lang="tr-TR" dirty="0"/>
          </a:p>
        </p:txBody>
      </p:sp>
    </p:spTree>
    <p:extLst>
      <p:ext uri="{BB962C8B-B14F-4D97-AF65-F5344CB8AC3E}">
        <p14:creationId xmlns:p14="http://schemas.microsoft.com/office/powerpoint/2010/main" val="181752744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r>
              <a:rPr lang="tr-TR" dirty="0">
                <a:solidFill>
                  <a:srgbClr val="FF0000"/>
                </a:solidFill>
              </a:rPr>
              <a:t>Sömürgecilik ve Tarımsal Değişim</a:t>
            </a:r>
          </a:p>
        </p:txBody>
      </p:sp>
      <p:sp>
        <p:nvSpPr>
          <p:cNvPr id="3" name="İçerik Yer Tutucusu 2"/>
          <p:cNvSpPr>
            <a:spLocks noGrp="1"/>
          </p:cNvSpPr>
          <p:nvPr>
            <p:ph idx="1"/>
          </p:nvPr>
        </p:nvSpPr>
        <p:spPr/>
        <p:txBody>
          <a:bodyPr>
            <a:normAutofit/>
          </a:bodyPr>
          <a:lstStyle/>
          <a:p>
            <a:r>
              <a:rPr lang="tr-TR" dirty="0"/>
              <a:t>S</a:t>
            </a:r>
            <a:r>
              <a:rPr lang="tr-TR" dirty="0" smtClean="0"/>
              <a:t>ömürgecilik projesini  </a:t>
            </a:r>
            <a:r>
              <a:rPr lang="tr-TR" dirty="0"/>
              <a:t>–değişik yerlerde, zamanlarda, dürtüleri ve biçimleriyle– sömürgelerin “kendi masraflarını çıkarmasına” ve sömürgeci güçlere (ya da egemen sınıflarına) kâr bırakmasına </a:t>
            </a:r>
            <a:r>
              <a:rPr lang="tr-TR" dirty="0" smtClean="0"/>
              <a:t>dayandırmıştır. Bunun </a:t>
            </a:r>
            <a:r>
              <a:rPr lang="tr-TR" dirty="0"/>
              <a:t>anlamı, tarımsal toplumlarda sömürge </a:t>
            </a:r>
            <a:r>
              <a:rPr lang="tr-TR" dirty="0" smtClean="0"/>
              <a:t>tebaanın (uyruk) </a:t>
            </a:r>
            <a:r>
              <a:rPr lang="tr-TR" dirty="0"/>
              <a:t>kontrolü ve emeğin yeniden örgütlenmesinin gerektiğiydi. Bunun için de bazen yok ederek, bazen de düzenleyerek, onların kurumlarına ve toprak dağıtım pratiklerine müdahale edilmeliydi. Aslında sömürge ekonomilerinin düzenlenmesi, sömürge öncesi geçimlik köylülük ve (sınıflı tarım toplumlarında) rant biçimlerinden kopuşu gerektiriyordu. Burada sadece sömürgeci güçlerin, değişik zamanlarda ve yerlerde karşılaştıkları değişik tarımsal ilişkilerin yeniden yapılandırılmasında kullandıkları bazı yolların ve bunların amaçlanan ya da amaçlanmayan etkilerinin üstünde </a:t>
            </a:r>
            <a:r>
              <a:rPr lang="tr-TR" dirty="0" smtClean="0"/>
              <a:t>durmuştur.</a:t>
            </a:r>
            <a:endParaRPr lang="tr-TR" dirty="0"/>
          </a:p>
          <a:p>
            <a:endParaRPr lang="tr-TR" dirty="0"/>
          </a:p>
        </p:txBody>
      </p:sp>
    </p:spTree>
    <p:extLst>
      <p:ext uri="{BB962C8B-B14F-4D97-AF65-F5344CB8AC3E}">
        <p14:creationId xmlns:p14="http://schemas.microsoft.com/office/powerpoint/2010/main" val="2405346242"/>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Unvan 1"/>
          <p:cNvSpPr>
            <a:spLocks noGrp="1"/>
          </p:cNvSpPr>
          <p:nvPr>
            <p:ph type="title"/>
          </p:nvPr>
        </p:nvSpPr>
        <p:spPr/>
        <p:txBody>
          <a:bodyPr/>
          <a:lstStyle/>
          <a:p>
            <a:endParaRPr lang="tr-TR"/>
          </a:p>
        </p:txBody>
      </p:sp>
      <p:sp>
        <p:nvSpPr>
          <p:cNvPr id="3" name="İçerik Yer Tutucusu 2"/>
          <p:cNvSpPr>
            <a:spLocks noGrp="1"/>
          </p:cNvSpPr>
          <p:nvPr>
            <p:ph idx="1"/>
          </p:nvPr>
        </p:nvSpPr>
        <p:spPr/>
        <p:txBody>
          <a:bodyPr/>
          <a:lstStyle/>
          <a:p>
            <a:r>
              <a:rPr lang="tr-TR" dirty="0" smtClean="0"/>
              <a:t>Sömürgeci </a:t>
            </a:r>
            <a:r>
              <a:rPr lang="tr-TR" dirty="0"/>
              <a:t>tarımsal değişimin en erken tarihi, </a:t>
            </a:r>
            <a:r>
              <a:rPr lang="tr-TR" dirty="0" err="1"/>
              <a:t>Karayip</a:t>
            </a:r>
            <a:r>
              <a:rPr lang="tr-TR" dirty="0"/>
              <a:t> Adaları’nda, Latin Amerika’da ve Kuzey Amerika’dadır. Doğmakta olan kapitalist dünya ekonomisi için köle emeği kullanılan bu bölgelerdeki Portekiz Brezilya’sında ve daha sonra İngiliz ve Fransız </a:t>
            </a:r>
            <a:r>
              <a:rPr lang="tr-TR" dirty="0" err="1"/>
              <a:t>Karayip</a:t>
            </a:r>
            <a:r>
              <a:rPr lang="tr-TR" dirty="0"/>
              <a:t> Adaları’nda şeker, İngiliz Kuzey Amerika’sında pamuk ve tütün, plantasyonlarda üretilir. Sömürgeci fetihler sırasında Yenidünya’nın seyrek nüfuslu bu plantasyon bölgelerinde çoğunlukla “asgari geçimlik” üretim yapan topluluklar yaşamaktaydı</a:t>
            </a:r>
            <a:r>
              <a:rPr lang="tr-TR" dirty="0" smtClean="0"/>
              <a:t>. </a:t>
            </a:r>
          </a:p>
          <a:p>
            <a:r>
              <a:rPr lang="tr-TR" dirty="0" smtClean="0"/>
              <a:t>Henry </a:t>
            </a:r>
            <a:r>
              <a:rPr lang="tr-TR" dirty="0" err="1" smtClean="0"/>
              <a:t>Bernstein</a:t>
            </a:r>
            <a:r>
              <a:rPr lang="tr-TR" dirty="0" smtClean="0"/>
              <a:t> bunun emek sömürüsü olduğundan bahseder.</a:t>
            </a:r>
            <a:endParaRPr lang="tr-TR" dirty="0"/>
          </a:p>
          <a:p>
            <a:endParaRPr lang="tr-TR" dirty="0"/>
          </a:p>
        </p:txBody>
      </p:sp>
    </p:spTree>
    <p:extLst>
      <p:ext uri="{BB962C8B-B14F-4D97-AF65-F5344CB8AC3E}">
        <p14:creationId xmlns:p14="http://schemas.microsoft.com/office/powerpoint/2010/main" val="2317235545"/>
      </p:ext>
    </p:extLst>
  </p:cSld>
  <p:clrMapOvr>
    <a:masterClrMapping/>
  </p:clrMapOvr>
  <p:timing>
    <p:tnLst>
      <p:par>
        <p:cTn id="1" dur="indefinite" restart="never" nodeType="tmRoot"/>
      </p:par>
    </p:tnLst>
  </p:timing>
</p:sld>
</file>

<file path=ppt/theme/theme1.xml><?xml version="1.0" encoding="utf-8"?>
<a:theme xmlns:a="http://schemas.openxmlformats.org/drawingml/2006/main" name="Geçmişe bakış">
  <a:themeElements>
    <a:clrScheme name="Geçmişe bakış">
      <a:dk1>
        <a:sysClr val="windowText" lastClr="000000"/>
      </a:dk1>
      <a:lt1>
        <a:sysClr val="window" lastClr="FFFFFF"/>
      </a:lt1>
      <a:dk2>
        <a:srgbClr val="455F51"/>
      </a:dk2>
      <a:lt2>
        <a:srgbClr val="E2DFCC"/>
      </a:lt2>
      <a:accent1>
        <a:srgbClr val="99CB38"/>
      </a:accent1>
      <a:accent2>
        <a:srgbClr val="63A537"/>
      </a:accent2>
      <a:accent3>
        <a:srgbClr val="37A76F"/>
      </a:accent3>
      <a:accent4>
        <a:srgbClr val="44C1A3"/>
      </a:accent4>
      <a:accent5>
        <a:srgbClr val="4EB3CF"/>
      </a:accent5>
      <a:accent6>
        <a:srgbClr val="51C3F9"/>
      </a:accent6>
      <a:hlink>
        <a:srgbClr val="6B9F25"/>
      </a:hlink>
      <a:folHlink>
        <a:srgbClr val="B26B02"/>
      </a:folHlink>
    </a:clrScheme>
    <a:fontScheme name="Geçmişe bakış">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Geçmişe bakış">
      <a:fillStyleLst>
        <a:solidFill>
          <a:schemeClr val="phClr"/>
        </a:solidFill>
        <a:gradFill rotWithShape="1">
          <a:gsLst>
            <a:gs pos="0">
              <a:schemeClr val="phClr">
                <a:tint val="65000"/>
                <a:shade val="92000"/>
                <a:satMod val="130000"/>
              </a:schemeClr>
            </a:gs>
            <a:gs pos="45000">
              <a:schemeClr val="phClr">
                <a:tint val="60000"/>
                <a:shade val="99000"/>
                <a:satMod val="120000"/>
              </a:schemeClr>
            </a:gs>
            <a:gs pos="100000">
              <a:schemeClr val="phClr">
                <a:tint val="55000"/>
                <a:satMod val="140000"/>
              </a:schemeClr>
            </a:gs>
          </a:gsLst>
          <a:path path="circle">
            <a:fillToRect l="100000" t="100000" r="100000" b="100000"/>
          </a:path>
        </a:gradFill>
        <a:gradFill rotWithShape="1">
          <a:gsLst>
            <a:gs pos="0">
              <a:schemeClr val="phClr">
                <a:shade val="85000"/>
                <a:satMod val="130000"/>
              </a:schemeClr>
            </a:gs>
            <a:gs pos="34000">
              <a:schemeClr val="phClr">
                <a:shade val="87000"/>
                <a:satMod val="125000"/>
              </a:schemeClr>
            </a:gs>
            <a:gs pos="70000">
              <a:schemeClr val="phClr">
                <a:tint val="100000"/>
                <a:shade val="90000"/>
                <a:satMod val="130000"/>
              </a:schemeClr>
            </a:gs>
            <a:gs pos="100000">
              <a:schemeClr val="phClr">
                <a:tint val="100000"/>
                <a:shade val="100000"/>
                <a:satMod val="110000"/>
              </a:schemeClr>
            </a:gs>
          </a:gsLst>
          <a:path path="circle">
            <a:fillToRect l="100000" t="100000" r="100000" b="100000"/>
          </a:path>
        </a:gradFill>
      </a:fillStyleLst>
      <a:lnStyleLst>
        <a:ln w="12700" cap="flat" cmpd="sng" algn="ctr">
          <a:solidFill>
            <a:schemeClr val="phClr"/>
          </a:solidFill>
          <a:prstDash val="solid"/>
        </a:ln>
        <a:ln w="15875" cap="flat" cmpd="sng" algn="ctr">
          <a:solidFill>
            <a:schemeClr val="phClr"/>
          </a:solidFill>
          <a:prstDash val="solid"/>
        </a:ln>
        <a:ln w="2540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44450" dist="25400" dir="2700000" algn="br" rotWithShape="0">
              <a:srgbClr val="000000">
                <a:alpha val="60000"/>
              </a:srgbClr>
            </a:outerShdw>
          </a:effectLst>
          <a:scene3d>
            <a:camera prst="orthographicFront">
              <a:rot lat="0" lon="0" rev="0"/>
            </a:camera>
            <a:lightRig rig="threePt" dir="t">
              <a:rot lat="0" lon="0" rev="19800000"/>
            </a:lightRig>
          </a:scene3d>
          <a:sp3d prstMaterial="flat">
            <a:bevelT w="25400" h="31750"/>
          </a:sp3d>
        </a:effectStyle>
      </a:effectStyleLst>
      <a:bgFillStyleLst>
        <a:solidFill>
          <a:schemeClr val="phClr"/>
        </a:solidFill>
        <a:solidFill>
          <a:schemeClr val="phClr">
            <a:tint val="90000"/>
            <a:shade val="97000"/>
            <a:satMod val="130000"/>
          </a:schemeClr>
        </a:solidFill>
        <a:gradFill rotWithShape="1">
          <a:gsLst>
            <a:gs pos="0">
              <a:schemeClr val="phClr">
                <a:tint val="96000"/>
                <a:shade val="99000"/>
                <a:satMod val="140000"/>
              </a:schemeClr>
            </a:gs>
            <a:gs pos="65000">
              <a:schemeClr val="phClr">
                <a:tint val="100000"/>
                <a:shade val="80000"/>
                <a:satMod val="130000"/>
              </a:schemeClr>
            </a:gs>
            <a:gs pos="100000">
              <a:schemeClr val="phClr">
                <a:tint val="100000"/>
                <a:shade val="48000"/>
                <a:satMod val="120000"/>
              </a:schemeClr>
            </a:gs>
          </a:gsLst>
          <a:lin ang="16200000" scaled="0"/>
        </a:gradFill>
      </a:bgFillStyleLst>
    </a:fmtScheme>
  </a:themeElements>
  <a:objectDefaults/>
  <a:extraClrSchemeLst/>
  <a:extLst>
    <a:ext uri="{05A4C25C-085E-4340-85A3-A5531E510DB2}">
      <thm15:themeFamily xmlns:thm15="http://schemas.microsoft.com/office/thememl/2012/main" name="Retrospect" id="{5F128B03-DCCA-4EEB-AB3B-CF2899314A46}" vid="{D26EA377-59BD-4C9C-9D94-EE8416EE4C79}"/>
    </a:ext>
  </a:extLst>
</a:theme>
</file>

<file path=docProps/app.xml><?xml version="1.0" encoding="utf-8"?>
<Properties xmlns="http://schemas.openxmlformats.org/officeDocument/2006/extended-properties" xmlns:vt="http://schemas.openxmlformats.org/officeDocument/2006/docPropsVTypes">
  <Template/>
  <TotalTime>343</TotalTime>
  <Words>2914</Words>
  <Application>Microsoft Office PowerPoint</Application>
  <PresentationFormat>Geniş ekran</PresentationFormat>
  <Paragraphs>200</Paragraphs>
  <Slides>28</Slides>
  <Notes>0</Notes>
  <HiddenSlides>0</HiddenSlides>
  <MMClips>0</MMClips>
  <ScaleCrop>false</ScaleCrop>
  <HeadingPairs>
    <vt:vector size="6" baseType="variant">
      <vt:variant>
        <vt:lpstr>Kullanılan Yazı Tipleri</vt:lpstr>
      </vt:variant>
      <vt:variant>
        <vt:i4>4</vt:i4>
      </vt:variant>
      <vt:variant>
        <vt:lpstr>Tema</vt:lpstr>
      </vt:variant>
      <vt:variant>
        <vt:i4>1</vt:i4>
      </vt:variant>
      <vt:variant>
        <vt:lpstr>Slayt Başlıkları</vt:lpstr>
      </vt:variant>
      <vt:variant>
        <vt:i4>28</vt:i4>
      </vt:variant>
    </vt:vector>
  </HeadingPairs>
  <TitlesOfParts>
    <vt:vector size="33" baseType="lpstr">
      <vt:lpstr>Arial</vt:lpstr>
      <vt:lpstr>Calibri</vt:lpstr>
      <vt:lpstr>Calibri Light</vt:lpstr>
      <vt:lpstr>Cambria</vt:lpstr>
      <vt:lpstr>Geçmişe bakış</vt:lpstr>
      <vt:lpstr>GIDA VE TARIM SOSYOLOJİSİ</vt:lpstr>
      <vt:lpstr>                                       HENRY BERNSTEIN</vt:lpstr>
      <vt:lpstr>HENRY BERNSTEIN (9 Şubat 1945) Kariyeri:</vt:lpstr>
      <vt:lpstr>Ana Dinamikler</vt:lpstr>
      <vt:lpstr>PowerPoint Sunusu</vt:lpstr>
      <vt:lpstr>PowerPoint Sunusu</vt:lpstr>
      <vt:lpstr>PowerPoint Sunusu</vt:lpstr>
      <vt:lpstr>Sömürgecilik ve Tarımsal Değişim</vt:lpstr>
      <vt:lpstr>PowerPoint Sunusu</vt:lpstr>
      <vt:lpstr>NEOLİBERAL KÜRESELLEŞME VE DÜNYA TARIMI</vt:lpstr>
      <vt:lpstr>PowerPoint Sunusu</vt:lpstr>
      <vt:lpstr>Ve Köylülüğün Sonu mu?</vt:lpstr>
      <vt:lpstr>PowerPoint Sunusu</vt:lpstr>
      <vt:lpstr>SONUÇ</vt:lpstr>
      <vt:lpstr>PowerPoint Sunusu</vt:lpstr>
      <vt:lpstr>Unutulan/İhmal Edilen Bir Alan</vt:lpstr>
      <vt:lpstr>Gıda Sorunu!</vt:lpstr>
      <vt:lpstr>Azalan Kırsal Nüfus: Kırdan Kente Göç</vt:lpstr>
      <vt:lpstr>Dersin Temel Amacı</vt:lpstr>
      <vt:lpstr>Desin Tartışma Alanları ve Materyaller</vt:lpstr>
      <vt:lpstr>Gıda, Teknoloji ve Güncel Sorunlar ve Tartışmalar</vt:lpstr>
      <vt:lpstr>Sonuçlar:</vt:lpstr>
      <vt:lpstr>Köy Sosyolojisinden Kırsal Sosyolojiye Kırsal Sosyolojiden Gıda ve Tarım Sosyolojisine-1</vt:lpstr>
      <vt:lpstr>Köy Sosyolojisinden Kırsal Sosyolojiye Kırsal Sosyolojiden Gıda ve Tarım Sosyolojisine-2</vt:lpstr>
      <vt:lpstr>Günümüz ve Gıdanın Popülerleşmesi ve Yeni Arayışlar</vt:lpstr>
      <vt:lpstr>KÖYLÜLERİ NİÇİN ÖLDÜRMELİYİZ ( * )</vt:lpstr>
      <vt:lpstr>KÖYLÜLERİ NİÇİN ÖLDÜRMELİYİZ ( * )</vt:lpstr>
      <vt:lpstr>KAYNAKLAR</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Sunusu</dc:title>
  <dc:creator>Hayriye Erbaş</dc:creator>
  <cp:lastModifiedBy>Windows Kullanıcısı</cp:lastModifiedBy>
  <cp:revision>49</cp:revision>
  <cp:lastPrinted>2019-02-26T07:09:22Z</cp:lastPrinted>
  <dcterms:created xsi:type="dcterms:W3CDTF">2019-02-19T08:49:29Z</dcterms:created>
  <dcterms:modified xsi:type="dcterms:W3CDTF">2020-05-09T09:45:32Z</dcterms:modified>
</cp:coreProperties>
</file>