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B05E6-2630-40DF-8F24-80A3D00B8D27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720F3-2091-4239-A391-D19CA5EAB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174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FAF77D-8769-4853-98C4-C39EEA64E380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16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542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858250-55A7-4008-AB8F-BF04C545F83E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18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971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ABD547-61B3-4973-A42E-41BAF8B65D2D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20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916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D1079B-1ED0-4E58-A83D-E72825A7A8AE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22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687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D7A7A-55FA-405A-B91F-9FB8D129CBF5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24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315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197547C-C933-4A4F-B99C-F2DDB925E5F2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26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081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D563FD-8265-415C-B89E-737F8B9983E2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28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286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E9F0400-4B1C-4CDB-A244-BA60E27F2C15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304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1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488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863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207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13625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6"/>
            <a:ext cx="103632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3625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6E528F3-CAC3-4200-95C8-6948E45BA3AC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26253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8C04F-3EB1-4964-9370-92ED94C8575F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389446"/>
      </p:ext>
    </p:extLst>
  </p:cSld>
  <p:clrMapOvr>
    <a:masterClrMapping/>
  </p:clrMapOvr>
  <p:transition>
    <p:wheel spokes="2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ECDB2-0373-41A5-9230-F6EAF7C4F10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834204"/>
      </p:ext>
    </p:extLst>
  </p:cSld>
  <p:clrMapOvr>
    <a:masterClrMapping/>
  </p:clrMapOvr>
  <p:transition>
    <p:wheel spokes="2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D35A9-9AB9-43F6-9BAF-C35C15F31EE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614311"/>
      </p:ext>
    </p:extLst>
  </p:cSld>
  <p:clrMapOvr>
    <a:masterClrMapping/>
  </p:clrMapOvr>
  <p:transition>
    <p:wheel spokes="2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A76F3-043F-4B20-8363-46817DB863C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679313"/>
      </p:ext>
    </p:extLst>
  </p:cSld>
  <p:clrMapOvr>
    <a:masterClrMapping/>
  </p:clrMapOvr>
  <p:transition>
    <p:wheel spokes="2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E0D5B-40FC-4719-BEC8-57F110C31A7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027197"/>
      </p:ext>
    </p:extLst>
  </p:cSld>
  <p:clrMapOvr>
    <a:masterClrMapping/>
  </p:clrMapOvr>
  <p:transition>
    <p:wheel spokes="2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87E37-8A69-4053-8D8C-76D6392AA37A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751267"/>
      </p:ext>
    </p:extLst>
  </p:cSld>
  <p:clrMapOvr>
    <a:masterClrMapping/>
  </p:clrMapOvr>
  <p:transition>
    <p:wheel spokes="2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9AFEB-098E-45AA-BA51-4C3E57495296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772810"/>
      </p:ext>
    </p:extLst>
  </p:cSld>
  <p:clrMapOvr>
    <a:masterClrMapping/>
  </p:clrMapOvr>
  <p:transition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49346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4EF02-DBD3-448C-845B-3F513CC07B82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552178"/>
      </p:ext>
    </p:extLst>
  </p:cSld>
  <p:clrMapOvr>
    <a:masterClrMapping/>
  </p:clrMapOvr>
  <p:transition>
    <p:wheel spokes="2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A50E9-204C-4D34-BFF9-741EE05A920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879889"/>
      </p:ext>
    </p:extLst>
  </p:cSld>
  <p:clrMapOvr>
    <a:masterClrMapping/>
  </p:clrMapOvr>
  <p:transition>
    <p:wheel spokes="2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483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483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BE322-46C3-4E63-ABA4-E71550E2355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676932"/>
      </p:ext>
    </p:extLst>
  </p:cSld>
  <p:clrMapOvr>
    <a:masterClrMapping/>
  </p:clrMapOvr>
  <p:transition>
    <p:wheel spokes="2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381000" y="2803525"/>
            <a:ext cx="2117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36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6"/>
            <a:ext cx="103632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E38E09-14C2-46E1-815D-3B79DFCA5B58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443526"/>
      </p:ext>
    </p:extLst>
  </p:cSld>
  <p:clrMapOvr>
    <a:masterClrMapping/>
  </p:clrMapOvr>
  <p:transition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04B8B-93E9-4F9A-898D-61FC1490B4E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47125"/>
      </p:ext>
    </p:extLst>
  </p:cSld>
  <p:clrMapOvr>
    <a:masterClrMapping/>
  </p:clrMapOvr>
  <p:transition>
    <p:zo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B77A2-FFBE-4BA6-A5FC-F825B6C9709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561624"/>
      </p:ext>
    </p:extLst>
  </p:cSld>
  <p:clrMapOvr>
    <a:masterClrMapping/>
  </p:clrMapOvr>
  <p:transition>
    <p:zo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59778-8A79-4349-AFF5-BD12C1B61568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391748"/>
      </p:ext>
    </p:extLst>
  </p:cSld>
  <p:clrMapOvr>
    <a:masterClrMapping/>
  </p:clrMapOvr>
  <p:transition>
    <p:zo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F8FB3-72C8-4086-A7DC-54A833964E3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184409"/>
      </p:ext>
    </p:extLst>
  </p:cSld>
  <p:clrMapOvr>
    <a:masterClrMapping/>
  </p:clrMapOvr>
  <p:transition>
    <p:zo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57E69-F43E-4E8D-9AB0-1DA6CFC8751B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200791"/>
      </p:ext>
    </p:extLst>
  </p:cSld>
  <p:clrMapOvr>
    <a:masterClrMapping/>
  </p:clrMapOvr>
  <p:transition>
    <p:zo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14879-97DF-4F81-8FD3-703B4FC1C576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016039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6023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3A72-263B-41B8-A94B-C83CD8D4BF2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147291"/>
      </p:ext>
    </p:extLst>
  </p:cSld>
  <p:clrMapOvr>
    <a:masterClrMapping/>
  </p:clrMapOvr>
  <p:transition>
    <p:zo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0757A-50D5-4042-8224-B5DC6700A1D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94021"/>
      </p:ext>
    </p:extLst>
  </p:cSld>
  <p:clrMapOvr>
    <a:masterClrMapping/>
  </p:clrMapOvr>
  <p:transition>
    <p:zo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661FD-A3ED-4493-B4FA-B52092E7A509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688673"/>
      </p:ext>
    </p:extLst>
  </p:cSld>
  <p:clrMapOvr>
    <a:masterClrMapping/>
  </p:clrMapOvr>
  <p:transition>
    <p:zo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92100"/>
            <a:ext cx="2743200" cy="57277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92100"/>
            <a:ext cx="8026400" cy="57277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653BF-D73E-4036-AA66-298F8189868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582164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25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21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00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497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95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352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A7524-4C52-45EA-8A37-85F7958F2A64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CD970-F40F-4816-8649-FC0C201502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93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Freeform 2"/>
          <p:cNvSpPr>
            <a:spLocks/>
          </p:cNvSpPr>
          <p:nvPr/>
        </p:nvSpPr>
        <p:spPr bwMode="hidden">
          <a:xfrm>
            <a:off x="8837084" y="6429375"/>
            <a:ext cx="38100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36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2057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517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7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7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7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7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7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2059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518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103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104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108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206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520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81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2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2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2061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062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3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4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5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6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7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8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grpSp>
            <p:nvGrpSpPr>
              <p:cNvPr id="2069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070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71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72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73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13523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3523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3523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3523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3523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4F3BC0-D9E1-410E-9255-A16DFEC9374E}" type="slidenum">
              <a:rPr lang="tr-TR" altLang="tr-TR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83236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2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92100"/>
            <a:ext cx="10972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33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3ACDD1-8B52-4E89-836C-00862266E95B}" type="slidenum">
              <a:rPr lang="tr-TR" altLang="tr-TR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07689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zoom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0F258FCF-C24B-4F79-B57F-462142750A60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1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>
                <a:latin typeface="Comic Sans MS" pitchFamily="66" charset="0"/>
              </a:rPr>
              <a:t>TURİZM VE ÇEVRE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>
                <a:latin typeface="Comic Sans MS" pitchFamily="66" charset="0"/>
              </a:rPr>
              <a:t>Kişi başına düşen gelir artışı, boş zaman olanaklarının artışı, ulaşım kolaylıkları ve insanların giderek doğadan kopuk, stresli kentsel yaşam ortamlarında yaşamaya başlamaları turizm faaliyetlerinin gelişimini hızlandıran en önemli faktörlerdir.</a:t>
            </a:r>
          </a:p>
          <a:p>
            <a:pPr eaLnBrk="1" hangingPunct="1">
              <a:defRPr/>
            </a:pPr>
            <a:r>
              <a:rPr lang="tr-TR" sz="2800">
                <a:latin typeface="Comic Sans MS" pitchFamily="66" charset="0"/>
              </a:rPr>
              <a:t>Toplumların sosyo-ekonomik yapıları ile farklılaşan ve çeşitlenen turizm faaliyetleri ise çevre için tehdit unsuru haline gelmeye başlamıştır.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80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11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43B94719-999E-4FBC-9627-3E4FDC5E92D7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2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686800" cy="624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latin typeface="Comic Sans MS" pitchFamily="66" charset="0"/>
              </a:rPr>
              <a:t>Bu nedenle;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>
                <a:latin typeface="Comic Sans MS" pitchFamily="66" charset="0"/>
              </a:rPr>
              <a:t>Turizmin sürdürülebilir turizm gelişmesi çerçevesine oturtulması zorunludur.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>
                <a:latin typeface="Comic Sans MS" pitchFamily="66" charset="0"/>
              </a:rPr>
              <a:t>Yöresel ekolojik taşıma kapasitelerine uygun gelişme sağlanmalıdır.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>
                <a:latin typeface="Comic Sans MS" pitchFamily="66" charset="0"/>
              </a:rPr>
              <a:t>İkinci konut gelişimlerine caydırıcı önlemler alınmalıdır.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>
                <a:latin typeface="Comic Sans MS" pitchFamily="66" charset="0"/>
              </a:rPr>
              <a:t>Altyapı maliyetlerine yatırımcı ve kullanıcının katılmasını sağlayıcı sistemler kurulmalıdır.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>
                <a:latin typeface="Comic Sans MS" pitchFamily="66" charset="0"/>
              </a:rPr>
              <a:t>Ekolojik olarak aşırı duyarlı alanlarda doğa ve kültür turizmi geliştirilmelidir.</a:t>
            </a:r>
          </a:p>
        </p:txBody>
      </p:sp>
    </p:spTree>
    <p:extLst>
      <p:ext uri="{BB962C8B-B14F-4D97-AF65-F5344CB8AC3E}">
        <p14:creationId xmlns:p14="http://schemas.microsoft.com/office/powerpoint/2010/main" val="163116048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61BAB766-0FAD-48E6-BF97-4300E326EA76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3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533400"/>
            <a:ext cx="8229600" cy="55626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endParaRPr lang="tr-TR" b="1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b="1" smtClean="0">
                <a:latin typeface="Comic Sans MS" pitchFamily="66" charset="0"/>
              </a:rPr>
              <a:t>ÇEVRE KİRLİLİĞİ </a:t>
            </a:r>
          </a:p>
          <a:p>
            <a:pPr algn="ctr" eaLnBrk="1" hangingPunct="1">
              <a:buFontTx/>
              <a:buNone/>
              <a:defRPr/>
            </a:pPr>
            <a:endParaRPr lang="tr-TR" b="1" smtClean="0"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tr-TR" smtClean="0"/>
              <a:t>   </a:t>
            </a:r>
            <a:r>
              <a:rPr lang="tr-TR" smtClean="0">
                <a:latin typeface="Comic Sans MS" pitchFamily="66" charset="0"/>
              </a:rPr>
              <a:t>Doğanın temel unsurları olan hava, su, toprak üzerinde olumsuz etkilerin oluşması ile ortaya çıkan ve canlı öğelerin hayati aktivitelerini olumsuz yönde etkileyen çevre sorunlarına “çevre kirliliği” adı verilmektedir.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32519390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067B8C80-B191-40B4-BC96-D31645AD3617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4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685800"/>
            <a:ext cx="8229600" cy="57150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tr-TR" sz="2400" b="1"/>
              <a:t>ÇEVRE KİRLİLİĞİNİN SINIFLANDIRILMASI</a:t>
            </a:r>
          </a:p>
          <a:p>
            <a:pPr algn="ctr" eaLnBrk="1" hangingPunct="1">
              <a:buFontTx/>
              <a:buNone/>
              <a:defRPr/>
            </a:pPr>
            <a:r>
              <a:rPr lang="tr-TR" sz="2800" i="1"/>
              <a:t>A.Çevre özelliklerine göre çevre kirliliği çeşitleri</a:t>
            </a:r>
            <a:r>
              <a:rPr lang="tr-TR" sz="2800"/>
              <a:t>  </a:t>
            </a:r>
          </a:p>
          <a:p>
            <a:pPr eaLnBrk="1" hangingPunct="1">
              <a:buFontTx/>
              <a:buNone/>
              <a:defRPr/>
            </a:pPr>
            <a:r>
              <a:rPr lang="tr-TR" sz="2800"/>
              <a:t>         Fiziksel kirlenme</a:t>
            </a:r>
          </a:p>
          <a:p>
            <a:pPr eaLnBrk="1" hangingPunct="1">
              <a:buFontTx/>
              <a:buNone/>
              <a:defRPr/>
            </a:pPr>
            <a:r>
              <a:rPr lang="tr-TR" sz="2800"/>
              <a:t>         Kimyasal kirlenme </a:t>
            </a:r>
          </a:p>
          <a:p>
            <a:pPr eaLnBrk="1" hangingPunct="1">
              <a:buFontTx/>
              <a:buNone/>
              <a:defRPr/>
            </a:pPr>
            <a:r>
              <a:rPr lang="tr-TR" sz="2800"/>
              <a:t>         Biyolojik kirlenme</a:t>
            </a:r>
          </a:p>
          <a:p>
            <a:pPr eaLnBrk="1" hangingPunct="1">
              <a:buFontTx/>
              <a:buNone/>
              <a:defRPr/>
            </a:pPr>
            <a:r>
              <a:rPr lang="tr-TR" sz="2800" i="1"/>
              <a:t>   B.Çevre unsurlarına göre çevre kirliliği çeşitleri</a:t>
            </a:r>
            <a:endParaRPr lang="tr-TR" sz="2800"/>
          </a:p>
          <a:p>
            <a:pPr eaLnBrk="1" hangingPunct="1">
              <a:buFontTx/>
              <a:buNone/>
              <a:defRPr/>
            </a:pPr>
            <a:r>
              <a:rPr lang="tr-TR" sz="2800"/>
              <a:t>         Hava kirliliği</a:t>
            </a:r>
          </a:p>
          <a:p>
            <a:pPr eaLnBrk="1" hangingPunct="1">
              <a:buFontTx/>
              <a:buNone/>
              <a:defRPr/>
            </a:pPr>
            <a:r>
              <a:rPr lang="tr-TR" sz="2800"/>
              <a:t>         Toprak kirliliği</a:t>
            </a:r>
          </a:p>
          <a:p>
            <a:pPr eaLnBrk="1" hangingPunct="1">
              <a:buFontTx/>
              <a:buNone/>
              <a:defRPr/>
            </a:pPr>
            <a:r>
              <a:rPr lang="tr-TR" sz="2800"/>
              <a:t>         Su kirliliği</a:t>
            </a:r>
          </a:p>
          <a:p>
            <a:pPr eaLnBrk="1" hangingPunct="1">
              <a:buFontTx/>
              <a:buNone/>
              <a:defRPr/>
            </a:pPr>
            <a:r>
              <a:rPr lang="tr-TR" sz="2800"/>
              <a:t>         </a:t>
            </a:r>
            <a:r>
              <a:rPr lang="en-AU" sz="2800"/>
              <a:t>Gıda kirliliği</a:t>
            </a:r>
            <a:r>
              <a:rPr lang="tr-TR" sz="2800" i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63426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41AE69F4-2FD7-4F67-A60A-C0DE715E0FAD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5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28600"/>
            <a:ext cx="8229600" cy="6629400"/>
          </a:xfrm>
        </p:spPr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tr-TR" sz="2800" i="1"/>
              <a:t>C. Kaynaklarına Göre Çevre Kirliliği</a:t>
            </a:r>
          </a:p>
          <a:p>
            <a:pPr marL="609600" indent="-609600" eaLnBrk="1" hangingPunct="1">
              <a:buNone/>
              <a:defRPr/>
            </a:pPr>
            <a:r>
              <a:rPr lang="tr-TR" smtClean="0"/>
              <a:t>1</a:t>
            </a:r>
            <a:r>
              <a:rPr lang="tr-TR" smtClean="0">
                <a:latin typeface="Comic Sans MS" pitchFamily="66" charset="0"/>
              </a:rPr>
              <a:t>. </a:t>
            </a:r>
            <a:r>
              <a:rPr lang="tr-TR" smtClean="0"/>
              <a:t>Endüstriyel kaynaklı çevre kirliliği</a:t>
            </a:r>
          </a:p>
          <a:p>
            <a:pPr marL="609600" indent="-609600" eaLnBrk="1" hangingPunct="1">
              <a:buNone/>
              <a:defRPr/>
            </a:pPr>
            <a:r>
              <a:rPr lang="tr-TR" smtClean="0"/>
              <a:t>     - </a:t>
            </a:r>
            <a:r>
              <a:rPr lang="tr-TR" sz="2800"/>
              <a:t>Hava kirliliği</a:t>
            </a:r>
            <a:endParaRPr lang="en-AU" sz="2800"/>
          </a:p>
          <a:p>
            <a:pPr marL="609600" indent="-609600" eaLnBrk="1" hangingPunct="1">
              <a:buNone/>
              <a:defRPr/>
            </a:pPr>
            <a:r>
              <a:rPr lang="tr-TR" sz="2800"/>
              <a:t>      - Su kirliliği</a:t>
            </a:r>
            <a:endParaRPr lang="en-AU" sz="2800"/>
          </a:p>
          <a:p>
            <a:pPr marL="609600" indent="-609600" eaLnBrk="1" hangingPunct="1">
              <a:buNone/>
              <a:defRPr/>
            </a:pPr>
            <a:r>
              <a:rPr lang="tr-TR" sz="2800"/>
              <a:t>      - Toprak kirliliği</a:t>
            </a:r>
          </a:p>
          <a:p>
            <a:pPr marL="609600" indent="-609600" eaLnBrk="1" hangingPunct="1">
              <a:buNone/>
              <a:defRPr/>
            </a:pPr>
            <a:r>
              <a:rPr lang="tr-TR" smtClean="0"/>
              <a:t>2. Kentsel kaynaklı çevre kirliliği</a:t>
            </a:r>
          </a:p>
          <a:p>
            <a:pPr marL="609600" indent="-609600" eaLnBrk="1" hangingPunct="1">
              <a:buNone/>
              <a:defRPr/>
            </a:pPr>
            <a:r>
              <a:rPr lang="tr-TR" smtClean="0"/>
              <a:t>     - </a:t>
            </a:r>
            <a:r>
              <a:rPr lang="tr-TR" sz="2800"/>
              <a:t>Sıvı atık sorunu</a:t>
            </a:r>
          </a:p>
          <a:p>
            <a:pPr marL="609600" indent="-609600" eaLnBrk="1" hangingPunct="1">
              <a:buNone/>
              <a:defRPr/>
            </a:pPr>
            <a:r>
              <a:rPr lang="tr-TR" sz="2800"/>
              <a:t>      - Katı atık sorunu</a:t>
            </a:r>
          </a:p>
          <a:p>
            <a:pPr marL="609600" indent="-609600" eaLnBrk="1" hangingPunct="1">
              <a:buNone/>
              <a:defRPr/>
            </a:pPr>
            <a:r>
              <a:rPr lang="tr-TR" sz="2800"/>
              <a:t>      - Yakıt sorunu</a:t>
            </a:r>
          </a:p>
          <a:p>
            <a:pPr marL="609600" indent="-609600" eaLnBrk="1" hangingPunct="1">
              <a:buNone/>
              <a:defRPr/>
            </a:pPr>
            <a:r>
              <a:rPr lang="tr-TR" sz="2800"/>
              <a:t>      - Motorlu taşıt sorunu (trafik ve hava kirliliği),</a:t>
            </a:r>
          </a:p>
          <a:p>
            <a:pPr marL="609600" indent="-609600" eaLnBrk="1" hangingPunct="1">
              <a:buNone/>
              <a:defRPr/>
            </a:pPr>
            <a:r>
              <a:rPr lang="tr-TR" sz="2800"/>
              <a:t>       -Gürültü sorunu,</a:t>
            </a:r>
          </a:p>
          <a:p>
            <a:pPr marL="609600" indent="-609600" eaLnBrk="1" hangingPunct="1">
              <a:buNone/>
              <a:defRPr/>
            </a:pPr>
            <a:r>
              <a:rPr lang="tr-TR" sz="2800"/>
              <a:t>      - Arazi kullanımı üzerindeki olumsuz etkiler</a:t>
            </a:r>
          </a:p>
          <a:p>
            <a:pPr marL="609600" indent="-609600" eaLnBrk="1" hangingPunct="1"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080069414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6007B039-C817-4443-9C13-89370B9010B6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6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371600"/>
            <a:ext cx="8229600" cy="4648200"/>
          </a:xfrm>
        </p:spPr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tr-TR" smtClean="0"/>
              <a:t>3.Tarımsal kaynaklı çevre kirliliği</a:t>
            </a:r>
          </a:p>
          <a:p>
            <a:pPr marL="609600" indent="-609600" eaLnBrk="1" hangingPunct="1">
              <a:buNone/>
              <a:defRPr/>
            </a:pPr>
            <a:r>
              <a:rPr lang="tr-TR" smtClean="0"/>
              <a:t>    </a:t>
            </a:r>
            <a:r>
              <a:rPr lang="tr-TR" sz="2800"/>
              <a:t>-Tarımsal mücadele ilaçları</a:t>
            </a:r>
          </a:p>
          <a:p>
            <a:pPr marL="609600" indent="-609600" eaLnBrk="1" hangingPunct="1">
              <a:buNone/>
              <a:defRPr/>
            </a:pPr>
            <a:r>
              <a:rPr lang="tr-TR" sz="2800"/>
              <a:t>   - Gübreler</a:t>
            </a:r>
          </a:p>
          <a:p>
            <a:pPr marL="609600" indent="-609600" eaLnBrk="1" hangingPunct="1">
              <a:buNone/>
              <a:defRPr/>
            </a:pPr>
            <a:r>
              <a:rPr lang="tr-TR" sz="2800"/>
              <a:t>    -Sulama</a:t>
            </a:r>
          </a:p>
          <a:p>
            <a:pPr marL="609600" indent="-609600" eaLnBrk="1" hangingPunct="1">
              <a:buNone/>
              <a:defRPr/>
            </a:pPr>
            <a:r>
              <a:rPr lang="tr-TR" sz="2800"/>
              <a:t>    -Diğer tarımsal uygulamalar (bitkisel hormon kullanımı, toprak işleme ve erozyon, bitki artıklarının yakılması vs.)</a:t>
            </a:r>
          </a:p>
        </p:txBody>
      </p:sp>
    </p:spTree>
    <p:extLst>
      <p:ext uri="{BB962C8B-B14F-4D97-AF65-F5344CB8AC3E}">
        <p14:creationId xmlns:p14="http://schemas.microsoft.com/office/powerpoint/2010/main" val="4190134816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D8B51375-D01F-4AB3-B4FE-96B6C7AB006F}" type="slidenum">
              <a:rPr lang="tr-TR" altLang="tr-TR" sz="1400">
                <a:solidFill>
                  <a:srgbClr val="FFFFFF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rPr>
              <a:pPr eaLnBrk="1" hangingPunct="1">
                <a:defRPr/>
              </a:pPr>
              <a:t>7</a:t>
            </a:fld>
            <a:endParaRPr lang="tr-TR" altLang="tr-TR" sz="1400">
              <a:solidFill>
                <a:srgbClr val="FFFFFF"/>
              </a:solidFill>
              <a:effectLst>
                <a:outerShdw blurRad="38100" dist="38100" dir="2700000" algn="tl">
                  <a:srgbClr val="010199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533400"/>
            <a:ext cx="8229600" cy="54864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tr-TR" b="1" smtClean="0"/>
              <a:t>Katı atık sorunu</a:t>
            </a:r>
          </a:p>
          <a:p>
            <a:pPr eaLnBrk="1" hangingPunct="1">
              <a:defRPr/>
            </a:pPr>
            <a:r>
              <a:rPr lang="tr-TR" smtClean="0"/>
              <a:t>Katı atık; “çevrede değişime yol açacak miktarda çevreye boşaltılan ve katı özellikleri taşıyan istenmeyen her türlü madde” diye tanımlanabilir.</a:t>
            </a:r>
          </a:p>
          <a:p>
            <a:pPr eaLnBrk="1" hangingPunct="1">
              <a:defRPr/>
            </a:pPr>
            <a:r>
              <a:rPr lang="tr-TR" smtClean="0"/>
              <a:t>Kentlerde katı atıkların yok edilmesinde üç aşamalı hizmet türünden bahsedilir; </a:t>
            </a:r>
            <a:r>
              <a:rPr lang="tr-TR" b="1" smtClean="0"/>
              <a:t>çöplerin toplanması, imha yerine taşınması ve imha edilmesi</a:t>
            </a:r>
            <a:r>
              <a:rPr lang="tr-TR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79458869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A5DE577F-3EFB-4E72-8B8F-95DFE592A7A6}" type="slidenum">
              <a:rPr lang="tr-TR" altLang="tr-TR" sz="1400">
                <a:solidFill>
                  <a:srgbClr val="FFFFFF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rPr>
              <a:pPr eaLnBrk="1" hangingPunct="1">
                <a:defRPr/>
              </a:pPr>
              <a:t>8</a:t>
            </a:fld>
            <a:endParaRPr lang="tr-TR" altLang="tr-TR" sz="1400">
              <a:solidFill>
                <a:srgbClr val="FFFFFF"/>
              </a:solidFill>
              <a:effectLst>
                <a:outerShdw blurRad="38100" dist="38100" dir="2700000" algn="tl">
                  <a:srgbClr val="010199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5638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tr-TR" smtClean="0"/>
              <a:t>Katı atıkların yok  edilmesi;</a:t>
            </a:r>
          </a:p>
          <a:p>
            <a:pPr eaLnBrk="1" hangingPunct="1">
              <a:buFontTx/>
              <a:buNone/>
              <a:defRPr/>
            </a:pPr>
            <a:r>
              <a:rPr lang="tr-TR" smtClean="0"/>
              <a:t>a) </a:t>
            </a:r>
            <a:r>
              <a:rPr lang="tr-TR" b="1" i="1" smtClean="0"/>
              <a:t>Gömme:</a:t>
            </a:r>
            <a:r>
              <a:rPr lang="tr-TR" smtClean="0"/>
              <a:t> Katı atığın yok edilmesinin en basit yolu onu toprağa gömmektir. </a:t>
            </a:r>
          </a:p>
          <a:p>
            <a:pPr eaLnBrk="1" hangingPunct="1">
              <a:buFontTx/>
              <a:buNone/>
              <a:defRPr/>
            </a:pPr>
            <a:endParaRPr lang="tr-TR" smtClean="0"/>
          </a:p>
          <a:p>
            <a:pPr eaLnBrk="1" hangingPunct="1">
              <a:buFontTx/>
              <a:buNone/>
              <a:defRPr/>
            </a:pPr>
            <a:r>
              <a:rPr lang="tr-TR" smtClean="0"/>
              <a:t>b) </a:t>
            </a:r>
            <a:r>
              <a:rPr lang="tr-TR" b="1" i="1" smtClean="0"/>
              <a:t>Düzenli Depolama:</a:t>
            </a:r>
            <a:r>
              <a:rPr lang="tr-TR" smtClean="0"/>
              <a:t> hiçbir şekilde işleme tabi tutulmayan, ayıklanarak geri kazanılmayan, kompostlaşmayan, yakılıp enerjisinden yararlanılamayan atıklar insan, bitki ve hayvan sağlığına zarar vermeyecek şekilde depolanmalıdır. </a:t>
            </a:r>
          </a:p>
        </p:txBody>
      </p:sp>
    </p:spTree>
    <p:extLst>
      <p:ext uri="{BB962C8B-B14F-4D97-AF65-F5344CB8AC3E}">
        <p14:creationId xmlns:p14="http://schemas.microsoft.com/office/powerpoint/2010/main" val="2446077573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algacık">
  <a:themeElements>
    <a:clrScheme name="Dalgacık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Dalgacı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algacık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lgacık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kyanus">
  <a:themeElements>
    <a:clrScheme name="Okyanus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kyanu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kyanus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yanus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yanus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yanus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yanus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yanus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yanus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yanus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391</Words>
  <Application>Microsoft Office PowerPoint</Application>
  <PresentationFormat>Geniş ekran</PresentationFormat>
  <Paragraphs>63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Tahoma</vt:lpstr>
      <vt:lpstr>Wingdings</vt:lpstr>
      <vt:lpstr>Office Teması</vt:lpstr>
      <vt:lpstr>Dalgacık</vt:lpstr>
      <vt:lpstr>Okyanus</vt:lpstr>
      <vt:lpstr>TURİZM VE ÇEVRE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TURİZM VE ÇEVRE</dc:title>
  <dc:creator>Windows Kullanıcısı</dc:creator>
  <cp:lastModifiedBy>Windows Kullanıcısı</cp:lastModifiedBy>
  <cp:revision>1</cp:revision>
  <dcterms:created xsi:type="dcterms:W3CDTF">2020-01-21T20:09:51Z</dcterms:created>
  <dcterms:modified xsi:type="dcterms:W3CDTF">2020-01-21T20:09:59Z</dcterms:modified>
</cp:coreProperties>
</file>