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12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BB05E6-2630-40DF-8F24-80A3D00B8D27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A720F3-2091-4239-A391-D19CA5EAB8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8174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1FAF77D-8769-4853-98C4-C39EEA64E380}" type="slidenum">
              <a:rPr lang="tr-TR" altLang="tr-TR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2160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6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5421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C858250-55A7-4008-AB8F-BF04C545F83E}" type="slidenum">
              <a:rPr lang="tr-TR" altLang="tr-TR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2181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9716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1ABD547-61B3-4973-A42E-41BAF8B65D2D}" type="slidenum">
              <a:rPr lang="tr-TR" altLang="tr-TR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3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2201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0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9165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DD1079B-1ED0-4E58-A83D-E72825A7A8AE}" type="slidenum">
              <a:rPr lang="tr-TR" altLang="tr-TR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4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2222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2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56872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E3D7A7A-55FA-405A-B91F-9FB8D129CBF5}" type="slidenum">
              <a:rPr lang="tr-TR" altLang="tr-TR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5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2242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53152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197547C-C933-4A4F-B99C-F2DDB925E5F2}" type="slidenum">
              <a:rPr lang="tr-TR" altLang="tr-TR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6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2263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6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0819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DD563FD-8265-415C-B89E-737F8B9983E2}" type="slidenum">
              <a:rPr lang="tr-TR" altLang="tr-TR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7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2283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8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2864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E9F0400-4B1C-4CDB-A244-BA60E27F2C15}" type="slidenum">
              <a:rPr lang="tr-TR" altLang="tr-TR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8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2304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1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A7524-4C52-45EA-8A37-85F7958F2A64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CD970-F40F-4816-8649-FC0C201502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4488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A7524-4C52-45EA-8A37-85F7958F2A64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CD970-F40F-4816-8649-FC0C201502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8636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A7524-4C52-45EA-8A37-85F7958F2A64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CD970-F40F-4816-8649-FC0C201502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62073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4234" y="4267200"/>
            <a:ext cx="12187767" cy="2590800"/>
            <a:chOff x="2" y="2688"/>
            <a:chExt cx="5758" cy="1632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40 w 5740"/>
                <a:gd name="T1" fmla="*/ 4316 h 4316"/>
                <a:gd name="T2" fmla="*/ 0 w 5740"/>
                <a:gd name="T3" fmla="*/ 4316 h 4316"/>
                <a:gd name="T4" fmla="*/ 0 w 5740"/>
                <a:gd name="T5" fmla="*/ 0 h 4316"/>
                <a:gd name="T6" fmla="*/ 5740 w 5740"/>
                <a:gd name="T7" fmla="*/ 0 h 4316"/>
                <a:gd name="T8" fmla="*/ 5740 w 5740"/>
                <a:gd name="T9" fmla="*/ 4316 h 4316"/>
                <a:gd name="T10" fmla="*/ 5740 w 5740"/>
                <a:gd name="T11" fmla="*/ 4316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36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7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58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59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60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61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62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63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64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65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66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67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</p:grpSp>
        <p:grpSp>
          <p:nvGrpSpPr>
            <p:cNvPr id="7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9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40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41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42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43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44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45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46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47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48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49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50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51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52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53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54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55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56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</p:grpSp>
        <p:grpSp>
          <p:nvGrpSpPr>
            <p:cNvPr id="8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2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23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24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25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26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27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28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29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30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31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32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33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34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35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36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37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38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</p:grpSp>
        <p:grpSp>
          <p:nvGrpSpPr>
            <p:cNvPr id="9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09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09 w 382"/>
                  <a:gd name="T19" fmla="*/ 96 h 96"/>
                  <a:gd name="T20" fmla="*/ 263 w 382"/>
                  <a:gd name="T21" fmla="*/ 90 h 96"/>
                  <a:gd name="T22" fmla="*/ 311 w 382"/>
                  <a:gd name="T23" fmla="*/ 84 h 96"/>
                  <a:gd name="T24" fmla="*/ 352 w 382"/>
                  <a:gd name="T25" fmla="*/ 66 h 96"/>
                  <a:gd name="T26" fmla="*/ 382 w 382"/>
                  <a:gd name="T27" fmla="*/ 42 h 96"/>
                  <a:gd name="T28" fmla="*/ 376 w 382"/>
                  <a:gd name="T29" fmla="*/ 42 h 96"/>
                  <a:gd name="T30" fmla="*/ 346 w 382"/>
                  <a:gd name="T31" fmla="*/ 66 h 96"/>
                  <a:gd name="T32" fmla="*/ 305 w 382"/>
                  <a:gd name="T33" fmla="*/ 78 h 96"/>
                  <a:gd name="T34" fmla="*/ 263 w 382"/>
                  <a:gd name="T35" fmla="*/ 90 h 96"/>
                  <a:gd name="T36" fmla="*/ 209 w 382"/>
                  <a:gd name="T37" fmla="*/ 96 h 96"/>
                  <a:gd name="T38" fmla="*/ 209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1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2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4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5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19 w 185"/>
                  <a:gd name="T5" fmla="*/ 36 h 210"/>
                  <a:gd name="T6" fmla="*/ 155 w 185"/>
                  <a:gd name="T7" fmla="*/ 72 h 210"/>
                  <a:gd name="T8" fmla="*/ 161 w 185"/>
                  <a:gd name="T9" fmla="*/ 90 h 210"/>
                  <a:gd name="T10" fmla="*/ 167 w 185"/>
                  <a:gd name="T11" fmla="*/ 114 h 210"/>
                  <a:gd name="T12" fmla="*/ 161 w 185"/>
                  <a:gd name="T13" fmla="*/ 138 h 210"/>
                  <a:gd name="T14" fmla="*/ 149 w 185"/>
                  <a:gd name="T15" fmla="*/ 162 h 210"/>
                  <a:gd name="T16" fmla="*/ 119 w 185"/>
                  <a:gd name="T17" fmla="*/ 180 h 210"/>
                  <a:gd name="T18" fmla="*/ 90 w 185"/>
                  <a:gd name="T19" fmla="*/ 198 h 210"/>
                  <a:gd name="T20" fmla="*/ 96 w 185"/>
                  <a:gd name="T21" fmla="*/ 210 h 210"/>
                  <a:gd name="T22" fmla="*/ 131 w 185"/>
                  <a:gd name="T23" fmla="*/ 192 h 210"/>
                  <a:gd name="T24" fmla="*/ 161 w 185"/>
                  <a:gd name="T25" fmla="*/ 168 h 210"/>
                  <a:gd name="T26" fmla="*/ 179 w 185"/>
                  <a:gd name="T27" fmla="*/ 144 h 210"/>
                  <a:gd name="T28" fmla="*/ 185 w 185"/>
                  <a:gd name="T29" fmla="*/ 114 h 210"/>
                  <a:gd name="T30" fmla="*/ 179 w 185"/>
                  <a:gd name="T31" fmla="*/ 90 h 210"/>
                  <a:gd name="T32" fmla="*/ 173 w 185"/>
                  <a:gd name="T33" fmla="*/ 66 h 210"/>
                  <a:gd name="T34" fmla="*/ 155 w 185"/>
                  <a:gd name="T35" fmla="*/ 48 h 210"/>
                  <a:gd name="T36" fmla="*/ 131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6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grpSp>
            <p:nvGrpSpPr>
              <p:cNvPr id="1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8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altLang="tr-TR" sz="36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altLang="tr-TR" sz="36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altLang="tr-TR" sz="36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altLang="tr-TR" sz="3600">
                    <a:solidFill>
                      <a:srgbClr val="FFFFFF"/>
                    </a:solidFill>
                  </a:endParaRPr>
                </a:p>
              </p:txBody>
            </p:sp>
          </p:grpSp>
        </p:grpSp>
      </p:grpSp>
      <p:sp>
        <p:nvSpPr>
          <p:cNvPr id="136258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692276"/>
            <a:ext cx="103632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136259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68" name="Rectangle 68"/>
          <p:cNvSpPr>
            <a:spLocks noGrp="1" noChangeArrowheads="1"/>
          </p:cNvSpPr>
          <p:nvPr>
            <p:ph type="dt" sz="quarter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6E528F3-CAC3-4200-95C8-6948E45BA3AC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5326253"/>
      </p:ext>
    </p:extLst>
  </p:cSld>
  <p:clrMapOvr>
    <a:masterClrMapping/>
  </p:clrMapOvr>
  <p:transition>
    <p:zo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D8C04F-3EB1-4964-9370-92ED94C8575F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389446"/>
      </p:ext>
    </p:extLst>
  </p:cSld>
  <p:clrMapOvr>
    <a:masterClrMapping/>
  </p:clrMapOvr>
  <p:transition>
    <p:wheel spokes="2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AECDB2-0373-41A5-9230-F6EAF7C4F10D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834204"/>
      </p:ext>
    </p:extLst>
  </p:cSld>
  <p:clrMapOvr>
    <a:masterClrMapping/>
  </p:clrMapOvr>
  <p:transition>
    <p:wheel spokes="2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D35A9-9AB9-43F6-9BAF-C35C15F31EE1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614311"/>
      </p:ext>
    </p:extLst>
  </p:cSld>
  <p:clrMapOvr>
    <a:masterClrMapping/>
  </p:clrMapOvr>
  <p:transition>
    <p:wheel spokes="2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8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9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3A76F3-043F-4B20-8363-46817DB863C0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679313"/>
      </p:ext>
    </p:extLst>
  </p:cSld>
  <p:clrMapOvr>
    <a:masterClrMapping/>
  </p:clrMapOvr>
  <p:transition>
    <p:wheel spokes="2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BE0D5B-40FC-4719-BEC8-57F110C31A7D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027197"/>
      </p:ext>
    </p:extLst>
  </p:cSld>
  <p:clrMapOvr>
    <a:masterClrMapping/>
  </p:clrMapOvr>
  <p:transition>
    <p:wheel spokes="2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3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B87E37-8A69-4053-8D8C-76D6392AA37A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751267"/>
      </p:ext>
    </p:extLst>
  </p:cSld>
  <p:clrMapOvr>
    <a:masterClrMapping/>
  </p:clrMapOvr>
  <p:transition>
    <p:wheel spokes="2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99AFEB-098E-45AA-BA51-4C3E57495296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772810"/>
      </p:ext>
    </p:extLst>
  </p:cSld>
  <p:clrMapOvr>
    <a:masterClrMapping/>
  </p:clrMapOvr>
  <p:transition>
    <p:wheel spokes="2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A7524-4C52-45EA-8A37-85F7958F2A64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CD970-F40F-4816-8649-FC0C201502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49346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64EF02-DBD3-448C-845B-3F513CC07B82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552178"/>
      </p:ext>
    </p:extLst>
  </p:cSld>
  <p:clrMapOvr>
    <a:masterClrMapping/>
  </p:clrMapOvr>
  <p:transition>
    <p:wheel spokes="2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5A50E9-204C-4D34-BFF9-741EE05A9200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879889"/>
      </p:ext>
    </p:extLst>
  </p:cSld>
  <p:clrMapOvr>
    <a:masterClrMapping/>
  </p:clrMapOvr>
  <p:transition>
    <p:wheel spokes="2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483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483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8BE322-46C3-4E63-ABA4-E71550E23550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676932"/>
      </p:ext>
    </p:extLst>
  </p:cSld>
  <p:clrMapOvr>
    <a:masterClrMapping/>
  </p:clrMapOvr>
  <p:transition>
    <p:wheel spokes="2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/>
          </p:cNvSpPr>
          <p:nvPr/>
        </p:nvSpPr>
        <p:spPr bwMode="auto">
          <a:xfrm>
            <a:off x="381000" y="2803525"/>
            <a:ext cx="2117" cy="3035300"/>
          </a:xfrm>
          <a:custGeom>
            <a:avLst/>
            <a:gdLst>
              <a:gd name="T0" fmla="*/ 0 w 1588"/>
              <a:gd name="T1" fmla="*/ 0 h 1912"/>
              <a:gd name="T2" fmla="*/ 0 w 1588"/>
              <a:gd name="T3" fmla="*/ 9525 h 1912"/>
              <a:gd name="T4" fmla="*/ 0 w 1588"/>
              <a:gd name="T5" fmla="*/ 9525 h 1912"/>
              <a:gd name="T6" fmla="*/ 0 w 1588"/>
              <a:gd name="T7" fmla="*/ 95250 h 1912"/>
              <a:gd name="T8" fmla="*/ 0 w 1588"/>
              <a:gd name="T9" fmla="*/ 3035300 h 1912"/>
              <a:gd name="T10" fmla="*/ 0 w 1588"/>
              <a:gd name="T11" fmla="*/ 3035300 h 1912"/>
              <a:gd name="T12" fmla="*/ 0 w 1588"/>
              <a:gd name="T13" fmla="*/ 0 h 1912"/>
              <a:gd name="T14" fmla="*/ 0 w 1588"/>
              <a:gd name="T15" fmla="*/ 0 h 191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88" h="1912">
                <a:moveTo>
                  <a:pt x="0" y="0"/>
                </a:move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360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234498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997076"/>
            <a:ext cx="103632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234499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4E38E09-14C2-46E1-815D-3B79DFCA5B58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443526"/>
      </p:ext>
    </p:extLst>
  </p:cSld>
  <p:clrMapOvr>
    <a:masterClrMapping/>
  </p:clrMapOvr>
  <p:transition>
    <p:zo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B04B8B-93E9-4F9A-898D-61FC1490B4ED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47125"/>
      </p:ext>
    </p:extLst>
  </p:cSld>
  <p:clrMapOvr>
    <a:masterClrMapping/>
  </p:clrMapOvr>
  <p:transition>
    <p:zo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4B77A2-FFBE-4BA6-A5FC-F825B6C97091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561624"/>
      </p:ext>
    </p:extLst>
  </p:cSld>
  <p:clrMapOvr>
    <a:masterClrMapping/>
  </p:clrMapOvr>
  <p:transition>
    <p:zo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05000"/>
            <a:ext cx="5384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05000"/>
            <a:ext cx="5384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559778-8A79-4349-AFF5-BD12C1B61568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391748"/>
      </p:ext>
    </p:extLst>
  </p:cSld>
  <p:clrMapOvr>
    <a:masterClrMapping/>
  </p:clrMapOvr>
  <p:transition>
    <p:zo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F8FB3-72C8-4086-A7DC-54A833964E3D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184409"/>
      </p:ext>
    </p:extLst>
  </p:cSld>
  <p:clrMapOvr>
    <a:masterClrMapping/>
  </p:clrMapOvr>
  <p:transition>
    <p:zo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757E69-F43E-4E8D-9AB0-1DA6CFC8751B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200791"/>
      </p:ext>
    </p:extLst>
  </p:cSld>
  <p:clrMapOvr>
    <a:masterClrMapping/>
  </p:clrMapOvr>
  <p:transition>
    <p:zo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B14879-97DF-4F81-8FD3-703B4FC1C576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016039"/>
      </p:ext>
    </p:extLst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A7524-4C52-45EA-8A37-85F7958F2A64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CD970-F40F-4816-8649-FC0C201502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76023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043A72-263B-41B8-A94B-C83CD8D4BF20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147291"/>
      </p:ext>
    </p:extLst>
  </p:cSld>
  <p:clrMapOvr>
    <a:masterClrMapping/>
  </p:clrMapOvr>
  <p:transition>
    <p:zo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80757A-50D5-4042-8224-B5DC6700A1D3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394021"/>
      </p:ext>
    </p:extLst>
  </p:cSld>
  <p:clrMapOvr>
    <a:masterClrMapping/>
  </p:clrMapOvr>
  <p:transition>
    <p:zo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B661FD-A3ED-4493-B4FA-B52092E7A509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688673"/>
      </p:ext>
    </p:extLst>
  </p:cSld>
  <p:clrMapOvr>
    <a:masterClrMapping/>
  </p:clrMapOvr>
  <p:transition>
    <p:zo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92100"/>
            <a:ext cx="2743200" cy="57277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92100"/>
            <a:ext cx="8026400" cy="57277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0653BF-D73E-4036-AA66-298F81898683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582164"/>
      </p:ext>
    </p:extLst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A7524-4C52-45EA-8A37-85F7958F2A64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CD970-F40F-4816-8649-FC0C201502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025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A7524-4C52-45EA-8A37-85F7958F2A64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CD970-F40F-4816-8649-FC0C201502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3213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A7524-4C52-45EA-8A37-85F7958F2A64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CD970-F40F-4816-8649-FC0C201502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5006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A7524-4C52-45EA-8A37-85F7958F2A64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CD970-F40F-4816-8649-FC0C201502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8497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A7524-4C52-45EA-8A37-85F7958F2A64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CD970-F40F-4816-8649-FC0C201502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7953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A7524-4C52-45EA-8A37-85F7958F2A64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CD970-F40F-4816-8649-FC0C201502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1352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7A7524-4C52-45EA-8A37-85F7958F2A64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CCD970-F40F-4816-8649-FC0C201502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2939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Freeform 2"/>
          <p:cNvSpPr>
            <a:spLocks/>
          </p:cNvSpPr>
          <p:nvPr/>
        </p:nvSpPr>
        <p:spPr bwMode="hidden">
          <a:xfrm>
            <a:off x="8837084" y="6429375"/>
            <a:ext cx="381000" cy="209550"/>
          </a:xfrm>
          <a:custGeom>
            <a:avLst/>
            <a:gdLst/>
            <a:ahLst/>
            <a:cxnLst>
              <a:cxn ang="0">
                <a:pos x="0" y="132"/>
              </a:cxn>
              <a:cxn ang="0">
                <a:pos x="29" y="132"/>
              </a:cxn>
              <a:cxn ang="0">
                <a:pos x="77" y="108"/>
              </a:cxn>
              <a:cxn ang="0">
                <a:pos x="119" y="78"/>
              </a:cxn>
              <a:cxn ang="0">
                <a:pos x="155" y="48"/>
              </a:cxn>
              <a:cxn ang="0">
                <a:pos x="179" y="12"/>
              </a:cxn>
              <a:cxn ang="0">
                <a:pos x="173" y="6"/>
              </a:cxn>
              <a:cxn ang="0">
                <a:pos x="167" y="0"/>
              </a:cxn>
              <a:cxn ang="0">
                <a:pos x="137" y="42"/>
              </a:cxn>
              <a:cxn ang="0">
                <a:pos x="101" y="78"/>
              </a:cxn>
              <a:cxn ang="0">
                <a:pos x="53" y="108"/>
              </a:cxn>
              <a:cxn ang="0">
                <a:pos x="0" y="132"/>
              </a:cxn>
              <a:cxn ang="0">
                <a:pos x="0" y="132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sz="360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051" name="Group 3"/>
          <p:cNvGrpSpPr>
            <a:grpSpLocks/>
          </p:cNvGrpSpPr>
          <p:nvPr/>
        </p:nvGrpSpPr>
        <p:grpSpPr bwMode="auto">
          <a:xfrm>
            <a:off x="4234" y="4267200"/>
            <a:ext cx="12187767" cy="2590800"/>
            <a:chOff x="2" y="2688"/>
            <a:chExt cx="5758" cy="1632"/>
          </a:xfrm>
        </p:grpSpPr>
        <p:sp>
          <p:nvSpPr>
            <p:cNvPr id="2057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40 w 5740"/>
                <a:gd name="T1" fmla="*/ 4316 h 4316"/>
                <a:gd name="T2" fmla="*/ 0 w 5740"/>
                <a:gd name="T3" fmla="*/ 4316 h 4316"/>
                <a:gd name="T4" fmla="*/ 0 w 5740"/>
                <a:gd name="T5" fmla="*/ 0 h 4316"/>
                <a:gd name="T6" fmla="*/ 5740 w 5740"/>
                <a:gd name="T7" fmla="*/ 0 h 4316"/>
                <a:gd name="T8" fmla="*/ 5740 w 5740"/>
                <a:gd name="T9" fmla="*/ 4316 h 4316"/>
                <a:gd name="T10" fmla="*/ 5740 w 5740"/>
                <a:gd name="T11" fmla="*/ 4316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36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grpSp>
          <p:nvGrpSpPr>
            <p:cNvPr id="2058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135174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175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176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177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178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179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180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181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182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183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184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</p:grpSp>
        <p:grpSp>
          <p:nvGrpSpPr>
            <p:cNvPr id="2059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135186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187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188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189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190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191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192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193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194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195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196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197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2103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2104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200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201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202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2108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</p:grpSp>
        <p:grpSp>
          <p:nvGrpSpPr>
            <p:cNvPr id="2060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135205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206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207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208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209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210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211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2081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213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214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215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216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217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218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219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220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221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</p:grpSp>
        <p:grpSp>
          <p:nvGrpSpPr>
            <p:cNvPr id="2061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2062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09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09 w 382"/>
                  <a:gd name="T19" fmla="*/ 96 h 96"/>
                  <a:gd name="T20" fmla="*/ 263 w 382"/>
                  <a:gd name="T21" fmla="*/ 90 h 96"/>
                  <a:gd name="T22" fmla="*/ 311 w 382"/>
                  <a:gd name="T23" fmla="*/ 84 h 96"/>
                  <a:gd name="T24" fmla="*/ 352 w 382"/>
                  <a:gd name="T25" fmla="*/ 66 h 96"/>
                  <a:gd name="T26" fmla="*/ 382 w 382"/>
                  <a:gd name="T27" fmla="*/ 42 h 96"/>
                  <a:gd name="T28" fmla="*/ 376 w 382"/>
                  <a:gd name="T29" fmla="*/ 42 h 96"/>
                  <a:gd name="T30" fmla="*/ 346 w 382"/>
                  <a:gd name="T31" fmla="*/ 66 h 96"/>
                  <a:gd name="T32" fmla="*/ 305 w 382"/>
                  <a:gd name="T33" fmla="*/ 78 h 96"/>
                  <a:gd name="T34" fmla="*/ 263 w 382"/>
                  <a:gd name="T35" fmla="*/ 90 h 96"/>
                  <a:gd name="T36" fmla="*/ 209 w 382"/>
                  <a:gd name="T37" fmla="*/ 96 h 96"/>
                  <a:gd name="T38" fmla="*/ 209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2063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2064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2065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2066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2067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19 w 185"/>
                  <a:gd name="T5" fmla="*/ 36 h 210"/>
                  <a:gd name="T6" fmla="*/ 155 w 185"/>
                  <a:gd name="T7" fmla="*/ 72 h 210"/>
                  <a:gd name="T8" fmla="*/ 161 w 185"/>
                  <a:gd name="T9" fmla="*/ 90 h 210"/>
                  <a:gd name="T10" fmla="*/ 167 w 185"/>
                  <a:gd name="T11" fmla="*/ 114 h 210"/>
                  <a:gd name="T12" fmla="*/ 161 w 185"/>
                  <a:gd name="T13" fmla="*/ 138 h 210"/>
                  <a:gd name="T14" fmla="*/ 149 w 185"/>
                  <a:gd name="T15" fmla="*/ 162 h 210"/>
                  <a:gd name="T16" fmla="*/ 119 w 185"/>
                  <a:gd name="T17" fmla="*/ 180 h 210"/>
                  <a:gd name="T18" fmla="*/ 90 w 185"/>
                  <a:gd name="T19" fmla="*/ 198 h 210"/>
                  <a:gd name="T20" fmla="*/ 96 w 185"/>
                  <a:gd name="T21" fmla="*/ 210 h 210"/>
                  <a:gd name="T22" fmla="*/ 131 w 185"/>
                  <a:gd name="T23" fmla="*/ 192 h 210"/>
                  <a:gd name="T24" fmla="*/ 161 w 185"/>
                  <a:gd name="T25" fmla="*/ 168 h 210"/>
                  <a:gd name="T26" fmla="*/ 179 w 185"/>
                  <a:gd name="T27" fmla="*/ 144 h 210"/>
                  <a:gd name="T28" fmla="*/ 185 w 185"/>
                  <a:gd name="T29" fmla="*/ 114 h 210"/>
                  <a:gd name="T30" fmla="*/ 179 w 185"/>
                  <a:gd name="T31" fmla="*/ 90 h 210"/>
                  <a:gd name="T32" fmla="*/ 173 w 185"/>
                  <a:gd name="T33" fmla="*/ 66 h 210"/>
                  <a:gd name="T34" fmla="*/ 155 w 185"/>
                  <a:gd name="T35" fmla="*/ 48 h 210"/>
                  <a:gd name="T36" fmla="*/ 131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2068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grpSp>
            <p:nvGrpSpPr>
              <p:cNvPr id="2069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2070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altLang="tr-TR" sz="36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071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altLang="tr-TR" sz="36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072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altLang="tr-TR" sz="36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073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altLang="tr-TR" sz="3600">
                    <a:solidFill>
                      <a:srgbClr val="FFFFFF"/>
                    </a:solidFill>
                  </a:endParaRPr>
                </a:p>
              </p:txBody>
            </p:sp>
          </p:grpSp>
        </p:grpSp>
      </p:grpSp>
      <p:sp>
        <p:nvSpPr>
          <p:cNvPr id="135235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4"/>
            <a:ext cx="109728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35236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135237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135238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135239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E4F3BC0-D9E1-410E-9255-A16DFEC9374E}" type="slidenum">
              <a:rPr lang="tr-TR" altLang="tr-TR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83236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heel spokes="2"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anose="05000000000000000000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92100"/>
            <a:ext cx="109728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905000"/>
            <a:ext cx="10972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2334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2334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2334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43ACDD1-8B52-4E89-836C-00862266E95B}" type="slidenum">
              <a:rPr lang="tr-TR" altLang="tr-TR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07689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zoom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defRPr/>
            </a:pPr>
            <a:fld id="{0F258FCF-C24B-4F79-B57F-462142750A60}" type="slidenum">
              <a:rPr lang="tr-TR" altLang="tr-TR" sz="140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1</a:t>
            </a:fld>
            <a:endParaRPr lang="tr-TR" altLang="tr-TR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82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600">
                <a:latin typeface="Comic Sans MS" pitchFamily="66" charset="0"/>
              </a:rPr>
              <a:t>TURİZM VE ÇEVRE</a:t>
            </a:r>
          </a:p>
        </p:txBody>
      </p:sp>
      <p:sp>
        <p:nvSpPr>
          <p:cNvPr id="282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800">
                <a:latin typeface="Comic Sans MS" pitchFamily="66" charset="0"/>
              </a:rPr>
              <a:t>Kişi başına düşen gelir artışı, boş zaman olanaklarının artışı, ulaşım kolaylıkları ve insanların giderek doğadan kopuk, stresli kentsel yaşam ortamlarında yaşamaya başlamaları turizm faaliyetlerinin gelişimini hızlandıran en önemli faktörlerdir.</a:t>
            </a:r>
          </a:p>
          <a:p>
            <a:pPr eaLnBrk="1" hangingPunct="1">
              <a:defRPr/>
            </a:pPr>
            <a:r>
              <a:rPr lang="tr-TR" sz="2800">
                <a:latin typeface="Comic Sans MS" pitchFamily="66" charset="0"/>
              </a:rPr>
              <a:t>Toplumların sosyo-ekonomik yapıları ile farklılaşan ve çeşitlenen turizm faaliyetleri ise çevre için tehdit unsuru haline gelmeye başlamıştır.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 sz="280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31121"/>
      </p:ext>
    </p:extLst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defRPr/>
            </a:pPr>
            <a:fld id="{43B94719-999E-4FBC-9627-3E4FDC5E92D7}" type="slidenum">
              <a:rPr lang="tr-TR" altLang="tr-TR" sz="140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2</a:t>
            </a:fld>
            <a:endParaRPr lang="tr-TR" altLang="tr-TR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83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381000"/>
            <a:ext cx="8686800" cy="6248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mtClean="0">
                <a:latin typeface="Comic Sans MS" pitchFamily="66" charset="0"/>
              </a:rPr>
              <a:t>Bu nedenle;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>
                <a:latin typeface="Comic Sans MS" pitchFamily="66" charset="0"/>
              </a:rPr>
              <a:t>Turizmin sürdürülebilir turizm gelişmesi çerçevesine oturtulması zorunludur.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>
                <a:latin typeface="Comic Sans MS" pitchFamily="66" charset="0"/>
              </a:rPr>
              <a:t>Yöresel ekolojik taşıma kapasitelerine uygun gelişme sağlanmalıdır.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>
                <a:latin typeface="Comic Sans MS" pitchFamily="66" charset="0"/>
              </a:rPr>
              <a:t>İkinci konut gelişimlerine caydırıcı önlemler alınmalıdır.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>
                <a:latin typeface="Comic Sans MS" pitchFamily="66" charset="0"/>
              </a:rPr>
              <a:t>Altyapı maliyetlerine yatırımcı ve kullanıcının katılmasını sağlayıcı sistemler kurulmalıdır.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>
                <a:latin typeface="Comic Sans MS" pitchFamily="66" charset="0"/>
              </a:rPr>
              <a:t>Ekolojik olarak aşırı duyarlı alanlarda doğa ve kültür turizmi geliştirilmelidir.</a:t>
            </a:r>
          </a:p>
        </p:txBody>
      </p:sp>
    </p:spTree>
    <p:extLst>
      <p:ext uri="{BB962C8B-B14F-4D97-AF65-F5344CB8AC3E}">
        <p14:creationId xmlns:p14="http://schemas.microsoft.com/office/powerpoint/2010/main" val="163116048"/>
      </p:ext>
    </p:extLst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defRPr/>
            </a:pPr>
            <a:fld id="{61BAB766-0FAD-48E6-BF97-4300E326EA76}" type="slidenum">
              <a:rPr lang="tr-TR" altLang="tr-TR" sz="140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3</a:t>
            </a:fld>
            <a:endParaRPr lang="tr-TR" altLang="tr-TR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88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533400"/>
            <a:ext cx="8229600" cy="5562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endParaRPr lang="tr-TR" b="1" smtClean="0">
              <a:latin typeface="Comic Sans MS" pitchFamily="66" charset="0"/>
            </a:endParaRPr>
          </a:p>
          <a:p>
            <a:pPr algn="ctr" eaLnBrk="1" hangingPunct="1">
              <a:buFontTx/>
              <a:buNone/>
              <a:defRPr/>
            </a:pPr>
            <a:r>
              <a:rPr lang="tr-TR" b="1" smtClean="0">
                <a:latin typeface="Comic Sans MS" pitchFamily="66" charset="0"/>
              </a:rPr>
              <a:t>ÇEVRE KİRLİLİĞİ </a:t>
            </a:r>
          </a:p>
          <a:p>
            <a:pPr algn="ctr" eaLnBrk="1" hangingPunct="1">
              <a:buFontTx/>
              <a:buNone/>
              <a:defRPr/>
            </a:pPr>
            <a:endParaRPr lang="tr-TR" b="1" smtClean="0">
              <a:latin typeface="Comic Sans MS" pitchFamily="66" charset="0"/>
            </a:endParaRPr>
          </a:p>
          <a:p>
            <a:pPr eaLnBrk="1" hangingPunct="1">
              <a:buFontTx/>
              <a:buNone/>
              <a:defRPr/>
            </a:pPr>
            <a:r>
              <a:rPr lang="tr-TR" smtClean="0"/>
              <a:t>   </a:t>
            </a:r>
            <a:r>
              <a:rPr lang="tr-TR" smtClean="0">
                <a:latin typeface="Comic Sans MS" pitchFamily="66" charset="0"/>
              </a:rPr>
              <a:t>Doğanın temel unsurları olan hava, su, toprak üzerinde olumsuz etkilerin oluşması ile ortaya çıkan ve canlı öğelerin hayati aktivitelerini olumsuz yönde etkileyen çevre sorunlarına “çevre kirliliği” adı verilmektedir.</a:t>
            </a:r>
          </a:p>
          <a:p>
            <a:pPr eaLnBrk="1" hangingPunct="1"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325193901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defRPr/>
            </a:pPr>
            <a:fld id="{067B8C80-B191-40B4-BC96-D31645AD3617}" type="slidenum">
              <a:rPr lang="tr-TR" altLang="tr-TR" sz="140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4</a:t>
            </a:fld>
            <a:endParaRPr lang="tr-TR" altLang="tr-TR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301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33600" y="685800"/>
            <a:ext cx="8229600" cy="57150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tr-TR" sz="2400" b="1"/>
              <a:t>ÇEVRE KİRLİLİĞİNİN SINIFLANDIRILMASI</a:t>
            </a:r>
          </a:p>
          <a:p>
            <a:pPr algn="ctr" eaLnBrk="1" hangingPunct="1">
              <a:buFontTx/>
              <a:buNone/>
              <a:defRPr/>
            </a:pPr>
            <a:r>
              <a:rPr lang="tr-TR" sz="2800" i="1"/>
              <a:t>A.Çevre özelliklerine göre çevre kirliliği çeşitleri</a:t>
            </a:r>
            <a:r>
              <a:rPr lang="tr-TR" sz="2800"/>
              <a:t>  </a:t>
            </a:r>
          </a:p>
          <a:p>
            <a:pPr eaLnBrk="1" hangingPunct="1">
              <a:buFontTx/>
              <a:buNone/>
              <a:defRPr/>
            </a:pPr>
            <a:r>
              <a:rPr lang="tr-TR" sz="2800"/>
              <a:t>         Fiziksel kirlenme</a:t>
            </a:r>
          </a:p>
          <a:p>
            <a:pPr eaLnBrk="1" hangingPunct="1">
              <a:buFontTx/>
              <a:buNone/>
              <a:defRPr/>
            </a:pPr>
            <a:r>
              <a:rPr lang="tr-TR" sz="2800"/>
              <a:t>         Kimyasal kirlenme </a:t>
            </a:r>
          </a:p>
          <a:p>
            <a:pPr eaLnBrk="1" hangingPunct="1">
              <a:buFontTx/>
              <a:buNone/>
              <a:defRPr/>
            </a:pPr>
            <a:r>
              <a:rPr lang="tr-TR" sz="2800"/>
              <a:t>         Biyolojik kirlenme</a:t>
            </a:r>
          </a:p>
          <a:p>
            <a:pPr eaLnBrk="1" hangingPunct="1">
              <a:buFontTx/>
              <a:buNone/>
              <a:defRPr/>
            </a:pPr>
            <a:r>
              <a:rPr lang="tr-TR" sz="2800" i="1"/>
              <a:t>   B.Çevre unsurlarına göre çevre kirliliği çeşitleri</a:t>
            </a:r>
            <a:endParaRPr lang="tr-TR" sz="2800"/>
          </a:p>
          <a:p>
            <a:pPr eaLnBrk="1" hangingPunct="1">
              <a:buFontTx/>
              <a:buNone/>
              <a:defRPr/>
            </a:pPr>
            <a:r>
              <a:rPr lang="tr-TR" sz="2800"/>
              <a:t>         Hava kirliliği</a:t>
            </a:r>
          </a:p>
          <a:p>
            <a:pPr eaLnBrk="1" hangingPunct="1">
              <a:buFontTx/>
              <a:buNone/>
              <a:defRPr/>
            </a:pPr>
            <a:r>
              <a:rPr lang="tr-TR" sz="2800"/>
              <a:t>         Toprak kirliliği</a:t>
            </a:r>
          </a:p>
          <a:p>
            <a:pPr eaLnBrk="1" hangingPunct="1">
              <a:buFontTx/>
              <a:buNone/>
              <a:defRPr/>
            </a:pPr>
            <a:r>
              <a:rPr lang="tr-TR" sz="2800"/>
              <a:t>         Su kirliliği</a:t>
            </a:r>
          </a:p>
          <a:p>
            <a:pPr eaLnBrk="1" hangingPunct="1">
              <a:buFontTx/>
              <a:buNone/>
              <a:defRPr/>
            </a:pPr>
            <a:r>
              <a:rPr lang="tr-TR" sz="2800"/>
              <a:t>         </a:t>
            </a:r>
            <a:r>
              <a:rPr lang="en-AU" sz="2800"/>
              <a:t>Gıda kirliliği</a:t>
            </a:r>
            <a:r>
              <a:rPr lang="tr-TR" sz="2800" i="1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7634260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defRPr/>
            </a:pPr>
            <a:fld id="{41AE69F4-2FD7-4F67-A60A-C0DE715E0FAD}" type="slidenum">
              <a:rPr lang="tr-TR" altLang="tr-TR" sz="140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5</a:t>
            </a:fld>
            <a:endParaRPr lang="tr-TR" altLang="tr-TR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302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228600"/>
            <a:ext cx="8229600" cy="6629400"/>
          </a:xfrm>
        </p:spPr>
        <p:txBody>
          <a:bodyPr/>
          <a:lstStyle/>
          <a:p>
            <a:pPr marL="609600" indent="-609600" eaLnBrk="1" hangingPunct="1">
              <a:buNone/>
              <a:defRPr/>
            </a:pPr>
            <a:r>
              <a:rPr lang="tr-TR" sz="2800" i="1"/>
              <a:t>C. Kaynaklarına Göre Çevre Kirliliği</a:t>
            </a:r>
          </a:p>
          <a:p>
            <a:pPr marL="609600" indent="-609600" eaLnBrk="1" hangingPunct="1">
              <a:buNone/>
              <a:defRPr/>
            </a:pPr>
            <a:r>
              <a:rPr lang="tr-TR" smtClean="0"/>
              <a:t>1</a:t>
            </a:r>
            <a:r>
              <a:rPr lang="tr-TR" smtClean="0">
                <a:latin typeface="Comic Sans MS" pitchFamily="66" charset="0"/>
              </a:rPr>
              <a:t>. </a:t>
            </a:r>
            <a:r>
              <a:rPr lang="tr-TR" smtClean="0"/>
              <a:t>Endüstriyel kaynaklı çevre kirliliği</a:t>
            </a:r>
          </a:p>
          <a:p>
            <a:pPr marL="609600" indent="-609600" eaLnBrk="1" hangingPunct="1">
              <a:buNone/>
              <a:defRPr/>
            </a:pPr>
            <a:r>
              <a:rPr lang="tr-TR" smtClean="0"/>
              <a:t>     - </a:t>
            </a:r>
            <a:r>
              <a:rPr lang="tr-TR" sz="2800"/>
              <a:t>Hava kirliliği</a:t>
            </a:r>
            <a:endParaRPr lang="en-AU" sz="2800"/>
          </a:p>
          <a:p>
            <a:pPr marL="609600" indent="-609600" eaLnBrk="1" hangingPunct="1">
              <a:buNone/>
              <a:defRPr/>
            </a:pPr>
            <a:r>
              <a:rPr lang="tr-TR" sz="2800"/>
              <a:t>      - Su kirliliği</a:t>
            </a:r>
            <a:endParaRPr lang="en-AU" sz="2800"/>
          </a:p>
          <a:p>
            <a:pPr marL="609600" indent="-609600" eaLnBrk="1" hangingPunct="1">
              <a:buNone/>
              <a:defRPr/>
            </a:pPr>
            <a:r>
              <a:rPr lang="tr-TR" sz="2800"/>
              <a:t>      - Toprak kirliliği</a:t>
            </a:r>
          </a:p>
          <a:p>
            <a:pPr marL="609600" indent="-609600" eaLnBrk="1" hangingPunct="1">
              <a:buNone/>
              <a:defRPr/>
            </a:pPr>
            <a:r>
              <a:rPr lang="tr-TR" smtClean="0"/>
              <a:t>2. Kentsel kaynaklı çevre kirliliği</a:t>
            </a:r>
          </a:p>
          <a:p>
            <a:pPr marL="609600" indent="-609600" eaLnBrk="1" hangingPunct="1">
              <a:buNone/>
              <a:defRPr/>
            </a:pPr>
            <a:r>
              <a:rPr lang="tr-TR" smtClean="0"/>
              <a:t>     - </a:t>
            </a:r>
            <a:r>
              <a:rPr lang="tr-TR" sz="2800"/>
              <a:t>Sıvı atık sorunu</a:t>
            </a:r>
          </a:p>
          <a:p>
            <a:pPr marL="609600" indent="-609600" eaLnBrk="1" hangingPunct="1">
              <a:buNone/>
              <a:defRPr/>
            </a:pPr>
            <a:r>
              <a:rPr lang="tr-TR" sz="2800"/>
              <a:t>      - Katı atık sorunu</a:t>
            </a:r>
          </a:p>
          <a:p>
            <a:pPr marL="609600" indent="-609600" eaLnBrk="1" hangingPunct="1">
              <a:buNone/>
              <a:defRPr/>
            </a:pPr>
            <a:r>
              <a:rPr lang="tr-TR" sz="2800"/>
              <a:t>      - Yakıt sorunu</a:t>
            </a:r>
          </a:p>
          <a:p>
            <a:pPr marL="609600" indent="-609600" eaLnBrk="1" hangingPunct="1">
              <a:buNone/>
              <a:defRPr/>
            </a:pPr>
            <a:r>
              <a:rPr lang="tr-TR" sz="2800"/>
              <a:t>      - Motorlu taşıt sorunu (trafik ve hava kirliliği),</a:t>
            </a:r>
          </a:p>
          <a:p>
            <a:pPr marL="609600" indent="-609600" eaLnBrk="1" hangingPunct="1">
              <a:buNone/>
              <a:defRPr/>
            </a:pPr>
            <a:r>
              <a:rPr lang="tr-TR" sz="2800"/>
              <a:t>       -Gürültü sorunu,</a:t>
            </a:r>
          </a:p>
          <a:p>
            <a:pPr marL="609600" indent="-609600" eaLnBrk="1" hangingPunct="1">
              <a:buNone/>
              <a:defRPr/>
            </a:pPr>
            <a:r>
              <a:rPr lang="tr-TR" sz="2800"/>
              <a:t>      - Arazi kullanımı üzerindeki olumsuz etkiler</a:t>
            </a:r>
          </a:p>
          <a:p>
            <a:pPr marL="609600" indent="-609600" eaLnBrk="1" hangingPunct="1">
              <a:buNone/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4080069414"/>
      </p:ext>
    </p:extLst>
  </p:cSld>
  <p:clrMapOvr>
    <a:masterClrMapping/>
  </p:clrMapOvr>
  <p:transition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defRPr/>
            </a:pPr>
            <a:fld id="{6007B039-C817-4443-9C13-89370B9010B6}" type="slidenum">
              <a:rPr lang="tr-TR" altLang="tr-TR" sz="140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6</a:t>
            </a:fld>
            <a:endParaRPr lang="tr-TR" altLang="tr-TR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303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371600"/>
            <a:ext cx="8229600" cy="4648200"/>
          </a:xfrm>
        </p:spPr>
        <p:txBody>
          <a:bodyPr/>
          <a:lstStyle/>
          <a:p>
            <a:pPr marL="609600" indent="-609600" eaLnBrk="1" hangingPunct="1">
              <a:buNone/>
              <a:defRPr/>
            </a:pPr>
            <a:r>
              <a:rPr lang="tr-TR" smtClean="0"/>
              <a:t>3.Tarımsal kaynaklı çevre kirliliği</a:t>
            </a:r>
          </a:p>
          <a:p>
            <a:pPr marL="609600" indent="-609600" eaLnBrk="1" hangingPunct="1">
              <a:buNone/>
              <a:defRPr/>
            </a:pPr>
            <a:r>
              <a:rPr lang="tr-TR" smtClean="0"/>
              <a:t>    </a:t>
            </a:r>
            <a:r>
              <a:rPr lang="tr-TR" sz="2800"/>
              <a:t>-Tarımsal mücadele ilaçları</a:t>
            </a:r>
          </a:p>
          <a:p>
            <a:pPr marL="609600" indent="-609600" eaLnBrk="1" hangingPunct="1">
              <a:buNone/>
              <a:defRPr/>
            </a:pPr>
            <a:r>
              <a:rPr lang="tr-TR" sz="2800"/>
              <a:t>   - Gübreler</a:t>
            </a:r>
          </a:p>
          <a:p>
            <a:pPr marL="609600" indent="-609600" eaLnBrk="1" hangingPunct="1">
              <a:buNone/>
              <a:defRPr/>
            </a:pPr>
            <a:r>
              <a:rPr lang="tr-TR" sz="2800"/>
              <a:t>    -Sulama</a:t>
            </a:r>
          </a:p>
          <a:p>
            <a:pPr marL="609600" indent="-609600" eaLnBrk="1" hangingPunct="1">
              <a:buNone/>
              <a:defRPr/>
            </a:pPr>
            <a:r>
              <a:rPr lang="tr-TR" sz="2800"/>
              <a:t>    -Diğer tarımsal uygulamalar (bitkisel hormon kullanımı, toprak işleme ve erozyon, bitki artıklarının yakılması vs.)</a:t>
            </a:r>
          </a:p>
        </p:txBody>
      </p:sp>
    </p:spTree>
    <p:extLst>
      <p:ext uri="{BB962C8B-B14F-4D97-AF65-F5344CB8AC3E}">
        <p14:creationId xmlns:p14="http://schemas.microsoft.com/office/powerpoint/2010/main" val="4190134816"/>
      </p:ext>
    </p:extLst>
  </p:cSld>
  <p:clrMapOvr>
    <a:masterClrMapping/>
  </p:clrMapOvr>
  <p:transition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defRPr/>
            </a:pPr>
            <a:fld id="{D8B51375-D01F-4AB3-B4FE-96B6C7AB006F}" type="slidenum">
              <a:rPr lang="tr-TR" altLang="tr-TR" sz="1400"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</a:rPr>
              <a:pPr eaLnBrk="1" hangingPunct="1">
                <a:defRPr/>
              </a:pPr>
              <a:t>7</a:t>
            </a:fld>
            <a:endParaRPr lang="tr-TR" altLang="tr-TR" sz="1400">
              <a:solidFill>
                <a:srgbClr val="FFFFFF"/>
              </a:solidFill>
              <a:effectLst>
                <a:outerShdw blurRad="38100" dist="38100" dir="2700000" algn="tl">
                  <a:srgbClr val="010199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304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533400"/>
            <a:ext cx="8229600" cy="548640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tr-TR" b="1" smtClean="0"/>
              <a:t>Katı atık sorunu</a:t>
            </a:r>
          </a:p>
          <a:p>
            <a:pPr eaLnBrk="1" hangingPunct="1">
              <a:defRPr/>
            </a:pPr>
            <a:r>
              <a:rPr lang="tr-TR" smtClean="0"/>
              <a:t>Katı atık; “çevrede değişime yol açacak miktarda çevreye boşaltılan ve katı özellikleri taşıyan istenmeyen her türlü madde” diye tanımlanabilir.</a:t>
            </a:r>
          </a:p>
          <a:p>
            <a:pPr eaLnBrk="1" hangingPunct="1">
              <a:defRPr/>
            </a:pPr>
            <a:r>
              <a:rPr lang="tr-TR" smtClean="0"/>
              <a:t>Kentlerde katı atıkların yok edilmesinde üç aşamalı hizmet türünden bahsedilir; </a:t>
            </a:r>
            <a:r>
              <a:rPr lang="tr-TR" b="1" smtClean="0"/>
              <a:t>çöplerin toplanması, imha yerine taşınması ve imha edilmesi</a:t>
            </a:r>
            <a:r>
              <a:rPr lang="tr-TR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79458869"/>
      </p:ext>
    </p:extLst>
  </p:cSld>
  <p:clrMapOvr>
    <a:masterClrMapping/>
  </p:clrMapOvr>
  <p:transition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defRPr/>
            </a:pPr>
            <a:fld id="{A5DE577F-3EFB-4E72-8B8F-95DFE592A7A6}" type="slidenum">
              <a:rPr lang="tr-TR" altLang="tr-TR" sz="1400"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</a:rPr>
              <a:pPr eaLnBrk="1" hangingPunct="1">
                <a:defRPr/>
              </a:pPr>
              <a:t>8</a:t>
            </a:fld>
            <a:endParaRPr lang="tr-TR" altLang="tr-TR" sz="1400">
              <a:solidFill>
                <a:srgbClr val="FFFFFF"/>
              </a:solidFill>
              <a:effectLst>
                <a:outerShdw blurRad="38100" dist="38100" dir="2700000" algn="tl">
                  <a:srgbClr val="010199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305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381000"/>
            <a:ext cx="8229600" cy="563880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tr-TR" smtClean="0"/>
              <a:t>Katı atıkların yok  edilmesi;</a:t>
            </a:r>
          </a:p>
          <a:p>
            <a:pPr eaLnBrk="1" hangingPunct="1">
              <a:buFontTx/>
              <a:buNone/>
              <a:defRPr/>
            </a:pPr>
            <a:r>
              <a:rPr lang="tr-TR" smtClean="0"/>
              <a:t>a) </a:t>
            </a:r>
            <a:r>
              <a:rPr lang="tr-TR" b="1" i="1" smtClean="0"/>
              <a:t>Gömme:</a:t>
            </a:r>
            <a:r>
              <a:rPr lang="tr-TR" smtClean="0"/>
              <a:t> Katı atığın yok edilmesinin en basit yolu onu toprağa gömmektir. </a:t>
            </a:r>
          </a:p>
          <a:p>
            <a:pPr eaLnBrk="1" hangingPunct="1">
              <a:buFontTx/>
              <a:buNone/>
              <a:defRPr/>
            </a:pPr>
            <a:endParaRPr lang="tr-TR" smtClean="0"/>
          </a:p>
          <a:p>
            <a:pPr eaLnBrk="1" hangingPunct="1">
              <a:buFontTx/>
              <a:buNone/>
              <a:defRPr/>
            </a:pPr>
            <a:r>
              <a:rPr lang="tr-TR" smtClean="0"/>
              <a:t>b) </a:t>
            </a:r>
            <a:r>
              <a:rPr lang="tr-TR" b="1" i="1" smtClean="0"/>
              <a:t>Düzenli Depolama:</a:t>
            </a:r>
            <a:r>
              <a:rPr lang="tr-TR" smtClean="0"/>
              <a:t> hiçbir şekilde işleme tabi tutulmayan, ayıklanarak geri kazanılmayan, kompostlaşmayan, yakılıp enerjisinden yararlanılamayan atıklar insan, bitki ve hayvan sağlığına zarar vermeyecek şekilde depolanmalıdır. </a:t>
            </a:r>
          </a:p>
        </p:txBody>
      </p:sp>
    </p:spTree>
    <p:extLst>
      <p:ext uri="{BB962C8B-B14F-4D97-AF65-F5344CB8AC3E}">
        <p14:creationId xmlns:p14="http://schemas.microsoft.com/office/powerpoint/2010/main" val="2446077573"/>
      </p:ext>
    </p:extLst>
  </p:cSld>
  <p:clrMapOvr>
    <a:masterClrMapping/>
  </p:clrMapOvr>
  <p:transition>
    <p:zoom/>
  </p:transition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algacık">
  <a:themeElements>
    <a:clrScheme name="Dalgacık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Dalgacı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algacık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lgacık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kyanus">
  <a:themeElements>
    <a:clrScheme name="Okyanus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kyanu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kyanus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kyanus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kyanus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kyanus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kyanus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kyanus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kyanus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kyanus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391</Words>
  <Application>Microsoft Office PowerPoint</Application>
  <PresentationFormat>Geniş ekran</PresentationFormat>
  <Paragraphs>63</Paragraphs>
  <Slides>8</Slides>
  <Notes>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7" baseType="lpstr">
      <vt:lpstr>Arial</vt:lpstr>
      <vt:lpstr>Calibri</vt:lpstr>
      <vt:lpstr>Calibri Light</vt:lpstr>
      <vt:lpstr>Comic Sans MS</vt:lpstr>
      <vt:lpstr>Tahoma</vt:lpstr>
      <vt:lpstr>Wingdings</vt:lpstr>
      <vt:lpstr>Office Teması</vt:lpstr>
      <vt:lpstr>Dalgacık</vt:lpstr>
      <vt:lpstr>Okyanus</vt:lpstr>
      <vt:lpstr>TURİZM VE ÇEVRE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TURİZM VE ÇEVRE</dc:title>
  <dc:creator>Windows Kullanıcısı</dc:creator>
  <cp:lastModifiedBy>Windows Kullanıcısı</cp:lastModifiedBy>
  <cp:revision>1</cp:revision>
  <dcterms:created xsi:type="dcterms:W3CDTF">2020-01-21T20:09:51Z</dcterms:created>
  <dcterms:modified xsi:type="dcterms:W3CDTF">2020-01-21T20:09:59Z</dcterms:modified>
</cp:coreProperties>
</file>