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B05E6-2630-40DF-8F24-80A3D00B8D27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720F3-2091-4239-A391-D19CA5EAB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17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FAF77D-8769-4853-98C4-C39EEA64E380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4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858250-55A7-4008-AB8F-BF04C545F83E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18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7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ABD547-61B3-4973-A42E-41BAF8B65D2D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20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1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D1079B-1ED0-4E58-A83D-E72825A7A8AE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22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8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3D7A7A-55FA-405A-B91F-9FB8D129CBF5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24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1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97547C-C933-4A4F-B99C-F2DDB925E5F2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26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8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D563FD-8265-415C-B89E-737F8B9983E2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28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86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9F0400-4B1C-4CDB-A244-BA60E27F2C15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30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48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63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20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362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362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E528F3-CAC3-4200-95C8-6948E45BA3AC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26253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C04F-3EB1-4964-9370-92ED94C8575F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89446"/>
      </p:ext>
    </p:extLst>
  </p:cSld>
  <p:clrMapOvr>
    <a:masterClrMapping/>
  </p:clrMapOvr>
  <p:transition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CDB2-0373-41A5-9230-F6EAF7C4F1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34204"/>
      </p:ext>
    </p:extLst>
  </p:cSld>
  <p:clrMapOvr>
    <a:masterClrMapping/>
  </p:clrMapOvr>
  <p:transition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D35A9-9AB9-43F6-9BAF-C35C15F31EE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14311"/>
      </p:ext>
    </p:extLst>
  </p:cSld>
  <p:clrMapOvr>
    <a:masterClrMapping/>
  </p:clrMapOvr>
  <p:transition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A76F3-043F-4B20-8363-46817DB863C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79313"/>
      </p:ext>
    </p:extLst>
  </p:cSld>
  <p:clrMapOvr>
    <a:masterClrMapping/>
  </p:clrMapOvr>
  <p:transition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0D5B-40FC-4719-BEC8-57F110C31A7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27197"/>
      </p:ext>
    </p:extLst>
  </p:cSld>
  <p:clrMapOvr>
    <a:masterClrMapping/>
  </p:clrMapOvr>
  <p:transition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7E37-8A69-4053-8D8C-76D6392AA37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51267"/>
      </p:ext>
    </p:extLst>
  </p:cSld>
  <p:clrMapOvr>
    <a:masterClrMapping/>
  </p:clrMapOvr>
  <p:transition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AFEB-098E-45AA-BA51-4C3E5749529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72810"/>
      </p:ext>
    </p:extLst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934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4EF02-DBD3-448C-845B-3F513CC07B82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52178"/>
      </p:ext>
    </p:extLst>
  </p:cSld>
  <p:clrMapOvr>
    <a:masterClrMapping/>
  </p:clrMapOvr>
  <p:transition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50E9-204C-4D34-BFF9-741EE05A920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79889"/>
      </p:ext>
    </p:extLst>
  </p:cSld>
  <p:clrMapOvr>
    <a:masterClrMapping/>
  </p:clrMapOvr>
  <p:transition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E322-46C3-4E63-ABA4-E71550E2355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76932"/>
      </p:ext>
    </p:extLst>
  </p:cSld>
  <p:clrMapOvr>
    <a:masterClrMapping/>
  </p:clrMapOvr>
  <p:transition>
    <p:wheel spokes="2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38E09-14C2-46E1-815D-3B79DFCA5B5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43526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4B8B-93E9-4F9A-898D-61FC1490B4E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7125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77A2-FFBE-4BA6-A5FC-F825B6C9709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61624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59778-8A79-4349-AFF5-BD12C1B6156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91748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8FB3-72C8-4086-A7DC-54A833964E3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84409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7E69-F43E-4E8D-9AB0-1DA6CFC8751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00791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14879-97DF-4F81-8FD3-703B4FC1C57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1603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602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3A72-263B-41B8-A94B-C83CD8D4BF2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47291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0757A-50D5-4042-8224-B5DC6700A1D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94021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661FD-A3ED-4493-B4FA-B52092E7A50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88673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653BF-D73E-4036-AA66-298F8189868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8216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2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2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00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9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9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35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7524-4C52-45EA-8A37-85F7958F2A64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D970-F40F-4816-8649-FC0C201502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93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51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51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1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52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52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360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1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2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73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altLang="tr-TR" sz="36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352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352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352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352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352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F3BC0-D9E1-410E-9255-A16DFEC9374E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8323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3ACDD1-8B52-4E89-836C-00862266E95B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768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0F258FCF-C24B-4F79-B57F-462142750A60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1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>
                <a:latin typeface="Comic Sans MS" pitchFamily="66" charset="0"/>
              </a:rPr>
              <a:t>TURİZM VE ÇEVRE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>
                <a:latin typeface="Comic Sans MS" pitchFamily="66" charset="0"/>
              </a:rPr>
              <a:t>Kişi başına düşen gelir artışı, boş zaman olanaklarının artışı, ulaşım kolaylıkları ve insanların giderek doğadan kopuk, stresli kentsel yaşam ortamlarında yaşamaya başlamaları turizm faaliyetlerinin gelişimini hızlandıran en önemli faktörlerdir.</a:t>
            </a:r>
          </a:p>
          <a:p>
            <a:pPr eaLnBrk="1" hangingPunct="1">
              <a:defRPr/>
            </a:pPr>
            <a:r>
              <a:rPr lang="tr-TR" sz="2800">
                <a:latin typeface="Comic Sans MS" pitchFamily="66" charset="0"/>
              </a:rPr>
              <a:t>Toplumların sosyo-ekonomik yapıları ile farklılaşan ve çeşitlenen turizm faaliyetleri ise çevre için tehdit unsuru haline gelmeye başlamıştır.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8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1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43B94719-999E-4FBC-9627-3E4FDC5E92D7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686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>
                <a:latin typeface="Comic Sans MS" pitchFamily="66" charset="0"/>
              </a:rPr>
              <a:t>Bu nedenle;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latin typeface="Comic Sans MS" pitchFamily="66" charset="0"/>
              </a:rPr>
              <a:t>Turizmin sürdürülebilir turizm gelişmesi çerçevesine oturtulması zorunludur.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latin typeface="Comic Sans MS" pitchFamily="66" charset="0"/>
              </a:rPr>
              <a:t>Yöresel ekolojik taşıma kapasitelerine uygun gelişme sağlanmalıdır.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latin typeface="Comic Sans MS" pitchFamily="66" charset="0"/>
              </a:rPr>
              <a:t>İkinci konut gelişimlerine caydırıcı önlemler alınmalıdır.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latin typeface="Comic Sans MS" pitchFamily="66" charset="0"/>
              </a:rPr>
              <a:t>Altyapı maliyetlerine yatırımcı ve kullanıcının katılmasını sağlayıcı sistemler kurulmalıdır.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latin typeface="Comic Sans MS" pitchFamily="66" charset="0"/>
              </a:rPr>
              <a:t>Ekolojik olarak aşırı duyarlı alanlarda doğa ve kültür turizmi geliştirilmelidir.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16311604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61BAB766-0FAD-48E6-BF97-4300E326EA76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3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tr-TR" b="1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b="1" smtClean="0">
                <a:latin typeface="Comic Sans MS" pitchFamily="66" charset="0"/>
              </a:rPr>
              <a:t>ÇEVRE KİRLİLİĞİ </a:t>
            </a:r>
          </a:p>
          <a:p>
            <a:pPr algn="ctr" eaLnBrk="1" hangingPunct="1">
              <a:buFontTx/>
              <a:buNone/>
              <a:defRPr/>
            </a:pPr>
            <a:endParaRPr lang="tr-TR" b="1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mtClean="0"/>
              <a:t>   </a:t>
            </a:r>
            <a:r>
              <a:rPr lang="tr-TR" smtClean="0">
                <a:latin typeface="Comic Sans MS" pitchFamily="66" charset="0"/>
              </a:rPr>
              <a:t>Doğanın temel unsurları olan hava, su, toprak üzerinde olumsuz etkilerin oluşması ile ortaya çıkan ve canlı öğelerin hayati aktivitelerini olumsuz yönde etkileyen çevre sorunlarına “çevre kirliliği” adı verilmektedir.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2519390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067B8C80-B191-40B4-BC96-D31645AD3617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685800"/>
            <a:ext cx="8229600" cy="5715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r-TR" sz="2400" b="1"/>
              <a:t>ÇEVRE KİRLİLİĞİNİN SINIFLANDIRILMASI</a:t>
            </a:r>
          </a:p>
          <a:p>
            <a:pPr algn="ctr" eaLnBrk="1" hangingPunct="1">
              <a:buFontTx/>
              <a:buNone/>
              <a:defRPr/>
            </a:pPr>
            <a:r>
              <a:rPr lang="tr-TR" sz="2800" i="1"/>
              <a:t>A.Çevre özelliklerine göre çevre kirliliği çeşitleri</a:t>
            </a:r>
            <a:r>
              <a:rPr lang="tr-TR" sz="2800"/>
              <a:t>  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Fiziksel kirlenme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Kimyasal kirlenme 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Biyolojik kirlenme</a:t>
            </a:r>
          </a:p>
          <a:p>
            <a:pPr eaLnBrk="1" hangingPunct="1">
              <a:buFontTx/>
              <a:buNone/>
              <a:defRPr/>
            </a:pPr>
            <a:r>
              <a:rPr lang="tr-TR" sz="2800" i="1"/>
              <a:t>   B.Çevre unsurlarına göre çevre kirliliği çeşitleri</a:t>
            </a:r>
            <a:endParaRPr lang="tr-TR" sz="2800"/>
          </a:p>
          <a:p>
            <a:pPr eaLnBrk="1" hangingPunct="1">
              <a:buFontTx/>
              <a:buNone/>
              <a:defRPr/>
            </a:pPr>
            <a:r>
              <a:rPr lang="tr-TR" sz="2800"/>
              <a:t>         Hava kirliliği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Toprak kirliliği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Su kirliliği</a:t>
            </a:r>
          </a:p>
          <a:p>
            <a:pPr eaLnBrk="1" hangingPunct="1">
              <a:buFontTx/>
              <a:buNone/>
              <a:defRPr/>
            </a:pPr>
            <a:r>
              <a:rPr lang="tr-TR" sz="2800"/>
              <a:t>         </a:t>
            </a:r>
            <a:r>
              <a:rPr lang="en-AU" sz="2800"/>
              <a:t>Gıda kirliliği</a:t>
            </a:r>
            <a:r>
              <a:rPr lang="tr-TR" sz="2800" i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3426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41AE69F4-2FD7-4F67-A60A-C0DE715E0FAD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5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8600"/>
            <a:ext cx="8229600" cy="66294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tr-TR" sz="2800" i="1"/>
              <a:t>C. Kaynaklarına Göre Çevre Kirliliği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1</a:t>
            </a:r>
            <a:r>
              <a:rPr lang="tr-TR" smtClean="0">
                <a:latin typeface="Comic Sans MS" pitchFamily="66" charset="0"/>
              </a:rPr>
              <a:t>. </a:t>
            </a:r>
            <a:r>
              <a:rPr lang="tr-TR" smtClean="0"/>
              <a:t>Endüstriyel kaynaklı çevre kirliliği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     - </a:t>
            </a:r>
            <a:r>
              <a:rPr lang="tr-TR" sz="2800"/>
              <a:t>Hava kirliliği</a:t>
            </a:r>
            <a:endParaRPr lang="en-AU" sz="2800"/>
          </a:p>
          <a:p>
            <a:pPr marL="609600" indent="-609600" eaLnBrk="1" hangingPunct="1">
              <a:buNone/>
              <a:defRPr/>
            </a:pPr>
            <a:r>
              <a:rPr lang="tr-TR" sz="2800"/>
              <a:t>      - Su kirliliği</a:t>
            </a:r>
            <a:endParaRPr lang="en-AU" sz="2800"/>
          </a:p>
          <a:p>
            <a:pPr marL="609600" indent="-609600" eaLnBrk="1" hangingPunct="1">
              <a:buNone/>
              <a:defRPr/>
            </a:pPr>
            <a:r>
              <a:rPr lang="tr-TR" sz="2800"/>
              <a:t>      - Toprak kirliliği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2. Kentsel kaynaklı çevre kirliliği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     - </a:t>
            </a:r>
            <a:r>
              <a:rPr lang="tr-TR" sz="2800"/>
              <a:t>Sıvı atık sorunu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  - Katı atık sorunu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  - Yakıt sorunu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  - Motorlu taşıt sorunu (trafik ve hava kirliliği),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   -Gürültü sorunu,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  - Arazi kullanımı üzerindeki olumsuz etkiler</a:t>
            </a:r>
          </a:p>
          <a:p>
            <a:pPr marL="609600" indent="-609600" eaLnBrk="1" hangingPunct="1"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8006941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6007B039-C817-4443-9C13-89370B9010B6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46482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tr-TR" smtClean="0"/>
              <a:t>3.Tarımsal kaynaklı çevre kirliliği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    </a:t>
            </a:r>
            <a:r>
              <a:rPr lang="tr-TR" sz="2800"/>
              <a:t>-Tarımsal mücadele ilaçları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- Gübreler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-Sulama</a:t>
            </a:r>
          </a:p>
          <a:p>
            <a:pPr marL="609600" indent="-609600" eaLnBrk="1" hangingPunct="1">
              <a:buNone/>
              <a:defRPr/>
            </a:pPr>
            <a:r>
              <a:rPr lang="tr-TR" sz="2800"/>
              <a:t>    -Diğer tarımsal uygulamalar (bitkisel hormon kullanımı, toprak işleme ve erozyon, bitki artıklarının yakılması vs.)</a:t>
            </a:r>
          </a:p>
        </p:txBody>
      </p:sp>
    </p:spTree>
    <p:extLst>
      <p:ext uri="{BB962C8B-B14F-4D97-AF65-F5344CB8AC3E}">
        <p14:creationId xmlns:p14="http://schemas.microsoft.com/office/powerpoint/2010/main" val="419013481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D8B51375-D01F-4AB3-B4FE-96B6C7AB006F}" type="slidenum">
              <a:rPr lang="tr-TR" altLang="tr-TR" sz="14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tr-TR" altLang="tr-TR" sz="1400"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b="1" smtClean="0"/>
              <a:t>Katı atık sorunu</a:t>
            </a:r>
          </a:p>
          <a:p>
            <a:pPr eaLnBrk="1" hangingPunct="1">
              <a:defRPr/>
            </a:pPr>
            <a:r>
              <a:rPr lang="tr-TR" smtClean="0"/>
              <a:t>Katı atık; “çevrede değişime yol açacak miktarda çevreye boşaltılan ve katı özellikleri taşıyan istenmeyen her türlü madde” diye tanımlanabilir.</a:t>
            </a:r>
          </a:p>
          <a:p>
            <a:pPr eaLnBrk="1" hangingPunct="1">
              <a:defRPr/>
            </a:pPr>
            <a:r>
              <a:rPr lang="tr-TR" smtClean="0"/>
              <a:t>Kentlerde katı atıkların yok edilmesinde üç aşamalı hizmet türünden bahsedilir; </a:t>
            </a:r>
            <a:r>
              <a:rPr lang="tr-TR" b="1" smtClean="0"/>
              <a:t>çöplerin toplanması, imha yerine taşınması ve imha edilmesi</a:t>
            </a:r>
            <a:r>
              <a:rPr lang="tr-TR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9458869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A5DE577F-3EFB-4E72-8B8F-95DFE592A7A6}" type="slidenum">
              <a:rPr lang="tr-TR" altLang="tr-TR" sz="14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rPr>
              <a:pPr eaLnBrk="1" hangingPunct="1">
                <a:defRPr/>
              </a:pPr>
              <a:t>8</a:t>
            </a:fld>
            <a:endParaRPr lang="tr-TR" altLang="tr-TR" sz="1400">
              <a:solidFill>
                <a:srgbClr val="FFFFFF"/>
              </a:solidFill>
              <a:effectLst>
                <a:outerShdw blurRad="38100" dist="38100" dir="2700000" algn="tl">
                  <a:srgbClr val="010199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mtClean="0"/>
              <a:t>Katı atıkların yok  edilmesi;</a:t>
            </a:r>
          </a:p>
          <a:p>
            <a:pPr eaLnBrk="1" hangingPunct="1">
              <a:buFontTx/>
              <a:buNone/>
              <a:defRPr/>
            </a:pPr>
            <a:r>
              <a:rPr lang="tr-TR" smtClean="0"/>
              <a:t>a) </a:t>
            </a:r>
            <a:r>
              <a:rPr lang="tr-TR" b="1" i="1" smtClean="0"/>
              <a:t>Gömme:</a:t>
            </a:r>
            <a:r>
              <a:rPr lang="tr-TR" smtClean="0"/>
              <a:t> Katı atığın yok edilmesinin en basit yolu onu toprağa gömmektir. </a:t>
            </a:r>
          </a:p>
          <a:p>
            <a:pPr eaLnBrk="1" hangingPunct="1">
              <a:buFontTx/>
              <a:buNone/>
              <a:defRPr/>
            </a:pPr>
            <a:endParaRPr lang="tr-TR" smtClean="0"/>
          </a:p>
          <a:p>
            <a:pPr eaLnBrk="1" hangingPunct="1">
              <a:buFontTx/>
              <a:buNone/>
              <a:defRPr/>
            </a:pPr>
            <a:r>
              <a:rPr lang="tr-TR" smtClean="0"/>
              <a:t>b) </a:t>
            </a:r>
            <a:r>
              <a:rPr lang="tr-TR" b="1" i="1" smtClean="0"/>
              <a:t>Düzenli Depolama:</a:t>
            </a:r>
            <a:r>
              <a:rPr lang="tr-TR" smtClean="0"/>
              <a:t> hiçbir şekilde işleme tabi tutulmayan, ayıklanarak geri kazanılmayan, kompostlaşmayan, yakılıp enerjisinden yararlanılamayan atıklar insan, bitki ve hayvan sağlığına zarar vermeyecek şekilde depolanmalıdır. </a:t>
            </a:r>
          </a:p>
        </p:txBody>
      </p:sp>
    </p:spTree>
    <p:extLst>
      <p:ext uri="{BB962C8B-B14F-4D97-AF65-F5344CB8AC3E}">
        <p14:creationId xmlns:p14="http://schemas.microsoft.com/office/powerpoint/2010/main" val="244607757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Geniş ekran</PresentationFormat>
  <Paragraphs>63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Tahoma</vt:lpstr>
      <vt:lpstr>Wingdings</vt:lpstr>
      <vt:lpstr>Office Teması</vt:lpstr>
      <vt:lpstr>Dalgacık</vt:lpstr>
      <vt:lpstr>Okyanus</vt:lpstr>
      <vt:lpstr>TURİZM VE ÇEVRE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VE ÇEVRE</dc:title>
  <dc:creator>Windows Kullanıcısı</dc:creator>
  <cp:lastModifiedBy>Windows Kullanıcısı</cp:lastModifiedBy>
  <cp:revision>1</cp:revision>
  <dcterms:created xsi:type="dcterms:W3CDTF">2020-01-21T20:09:51Z</dcterms:created>
  <dcterms:modified xsi:type="dcterms:W3CDTF">2020-01-21T20:09:59Z</dcterms:modified>
</cp:coreProperties>
</file>