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7" r:id="rId17"/>
    <p:sldId id="278" r:id="rId18"/>
    <p:sldId id="281" r:id="rId19"/>
    <p:sldId id="282" r:id="rId20"/>
    <p:sldId id="283" r:id="rId21"/>
    <p:sldId id="284" r:id="rId22"/>
    <p:sldId id="287" r:id="rId23"/>
    <p:sldId id="288" r:id="rId24"/>
    <p:sldId id="289" r:id="rId25"/>
    <p:sldId id="290" r:id="rId26"/>
    <p:sldId id="291" r:id="rId27"/>
    <p:sldId id="292" r:id="rId28"/>
    <p:sldId id="293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057268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ROMATOİD ARTRİT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229600" cy="4665662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endParaRPr lang="tr-TR" altLang="tr-TR" sz="2800" dirty="0" smtClean="0"/>
          </a:p>
          <a:p>
            <a:pPr eaLnBrk="1" hangingPunct="1">
              <a:lnSpc>
                <a:spcPct val="80000"/>
              </a:lnSpc>
            </a:pPr>
            <a:endParaRPr lang="tr-TR" altLang="tr-TR" sz="2800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 smtClean="0"/>
              <a:t>Hastalık olguların % 75’inde yavaş ve sinsi olarak başlar. Yorgunluk, halsizlik, yaygın kas iskelet ağrıları ilk </a:t>
            </a:r>
            <a:r>
              <a:rPr lang="tr-TR" altLang="tr-TR" sz="2800" dirty="0" err="1" smtClean="0"/>
              <a:t>nonspesifik</a:t>
            </a:r>
            <a:r>
              <a:rPr lang="tr-TR" altLang="tr-TR" sz="2800" dirty="0" smtClean="0"/>
              <a:t> yakınmalardır. Haftalar veya aylar süren bir süreçte </a:t>
            </a:r>
            <a:r>
              <a:rPr lang="tr-TR" altLang="tr-TR" sz="2800" dirty="0" err="1" smtClean="0"/>
              <a:t>artraljiler</a:t>
            </a:r>
            <a:r>
              <a:rPr lang="tr-TR" altLang="tr-TR" sz="2800" dirty="0" smtClean="0"/>
              <a:t>, sabah tutukluğu ve eklemlerde şişlikler oluşur. </a:t>
            </a:r>
          </a:p>
          <a:p>
            <a:pPr eaLnBrk="1" hangingPunct="1">
              <a:lnSpc>
                <a:spcPct val="80000"/>
              </a:lnSpc>
            </a:pPr>
            <a:endParaRPr lang="tr-TR" altLang="tr-TR" sz="2800" dirty="0" smtClean="0"/>
          </a:p>
          <a:p>
            <a:pPr eaLnBrk="1" hangingPunct="1">
              <a:lnSpc>
                <a:spcPct val="80000"/>
              </a:lnSpc>
              <a:buNone/>
            </a:pPr>
            <a:endParaRPr lang="tr-TR" altLang="tr-TR" sz="2800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 smtClean="0"/>
              <a:t>Özellikle el eklemlerinin tutulması önceliklidir.</a:t>
            </a:r>
          </a:p>
        </p:txBody>
      </p:sp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>
          <a:xfrm>
            <a:off x="1428728" y="704088"/>
            <a:ext cx="6715172" cy="796086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Klinik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/>
          <a:lstStyle/>
          <a:p>
            <a:r>
              <a:rPr lang="tr-TR" altLang="tr-TR" sz="2800" dirty="0" smtClean="0"/>
              <a:t>En çok tutulan eklemlerin başında; </a:t>
            </a:r>
            <a:r>
              <a:rPr lang="tr-TR" altLang="tr-TR" sz="2800" dirty="0" err="1" smtClean="0"/>
              <a:t>metakarpofalangeal</a:t>
            </a:r>
            <a:r>
              <a:rPr lang="tr-TR" altLang="tr-TR" sz="2800" dirty="0" smtClean="0"/>
              <a:t> (MKF), el bilekleri ve </a:t>
            </a:r>
            <a:r>
              <a:rPr lang="tr-TR" altLang="tr-TR" sz="2800" dirty="0" err="1" smtClean="0"/>
              <a:t>proksimal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interfalangeal</a:t>
            </a:r>
            <a:r>
              <a:rPr lang="tr-TR" altLang="tr-TR" sz="2800" dirty="0" smtClean="0"/>
              <a:t> (PİF) eklemler gelir (%70-90). Dizler, dirsekler ve </a:t>
            </a:r>
            <a:r>
              <a:rPr lang="tr-TR" altLang="tr-TR" sz="2800" dirty="0" err="1" smtClean="0"/>
              <a:t>metatarsofalangeal</a:t>
            </a:r>
            <a:r>
              <a:rPr lang="tr-TR" altLang="tr-TR" sz="2800" dirty="0" smtClean="0"/>
              <a:t> eklemler % 60 oranında tutulur.</a:t>
            </a:r>
          </a:p>
          <a:p>
            <a:pPr>
              <a:buNone/>
            </a:pPr>
            <a:endParaRPr lang="tr-TR" altLang="tr-TR" sz="2800" dirty="0" smtClean="0"/>
          </a:p>
          <a:p>
            <a:pPr>
              <a:lnSpc>
                <a:spcPct val="80000"/>
              </a:lnSpc>
            </a:pPr>
            <a:r>
              <a:rPr lang="tr-TR" altLang="tr-TR" sz="2800" dirty="0" smtClean="0"/>
              <a:t>Daha az sıklıkla, kalça, omuzlar, </a:t>
            </a:r>
            <a:r>
              <a:rPr lang="tr-TR" altLang="tr-TR" sz="2800" dirty="0" err="1" smtClean="0"/>
              <a:t>servikal</a:t>
            </a:r>
            <a:r>
              <a:rPr lang="tr-TR" altLang="tr-TR" sz="2800" dirty="0" smtClean="0"/>
              <a:t> bölgede C1 ve C2, TME tutulabilir.</a:t>
            </a:r>
          </a:p>
          <a:p>
            <a:pPr>
              <a:lnSpc>
                <a:spcPct val="80000"/>
              </a:lnSpc>
            </a:pPr>
            <a:endParaRPr lang="tr-TR" altLang="tr-TR" sz="2800" dirty="0" smtClean="0"/>
          </a:p>
          <a:p>
            <a:pPr>
              <a:lnSpc>
                <a:spcPct val="80000"/>
              </a:lnSpc>
            </a:pPr>
            <a:r>
              <a:rPr lang="tr-TR" altLang="tr-TR" sz="2800" dirty="0" err="1" smtClean="0"/>
              <a:t>Dorsal</a:t>
            </a:r>
            <a:r>
              <a:rPr lang="tr-TR" altLang="tr-TR" sz="2800" dirty="0" smtClean="0"/>
              <a:t> ve </a:t>
            </a:r>
            <a:r>
              <a:rPr lang="tr-TR" altLang="tr-TR" sz="2800" dirty="0" err="1" smtClean="0"/>
              <a:t>lomber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vertebraların</a:t>
            </a:r>
            <a:r>
              <a:rPr lang="tr-TR" altLang="tr-TR" sz="2800" dirty="0" smtClean="0"/>
              <a:t>, </a:t>
            </a:r>
            <a:r>
              <a:rPr lang="tr-TR" altLang="tr-TR" sz="2800" dirty="0" err="1" smtClean="0"/>
              <a:t>sakroiliak</a:t>
            </a:r>
            <a:r>
              <a:rPr lang="tr-TR" altLang="tr-TR" sz="2800" dirty="0" smtClean="0"/>
              <a:t> eklemlerin tutulması </a:t>
            </a:r>
            <a:r>
              <a:rPr lang="tr-TR" altLang="tr-TR" sz="2800" dirty="0" err="1" smtClean="0"/>
              <a:t>RA’te</a:t>
            </a:r>
            <a:r>
              <a:rPr lang="tr-TR" altLang="tr-TR" sz="2800" dirty="0" smtClean="0"/>
              <a:t> olağan değildir</a:t>
            </a:r>
            <a:r>
              <a:rPr lang="tr-TR" altLang="tr-TR" sz="2400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800" dirty="0" smtClean="0"/>
              <a:t>Eklemlerde </a:t>
            </a:r>
            <a:r>
              <a:rPr lang="tr-TR" altLang="tr-TR" sz="2800" dirty="0" err="1" smtClean="0"/>
              <a:t>inflamasyonun</a:t>
            </a:r>
            <a:r>
              <a:rPr lang="tr-TR" altLang="tr-TR" sz="2800" dirty="0" smtClean="0"/>
              <a:t> üç ana bulgusu (ısı artışı, hassasiyet, şişlik) bulunurken kızarıklık görülmez. Kızarıklık varsa septik </a:t>
            </a:r>
            <a:r>
              <a:rPr lang="tr-TR" altLang="tr-TR" sz="2800" dirty="0" err="1" smtClean="0"/>
              <a:t>artrit</a:t>
            </a:r>
            <a:r>
              <a:rPr lang="tr-TR" altLang="tr-TR" sz="2800" dirty="0" smtClean="0"/>
              <a:t> veya gut </a:t>
            </a:r>
            <a:r>
              <a:rPr lang="tr-TR" altLang="tr-TR" sz="2800" dirty="0" err="1" smtClean="0"/>
              <a:t>artritinden</a:t>
            </a:r>
            <a:r>
              <a:rPr lang="tr-TR" altLang="tr-TR" sz="2800" dirty="0" smtClean="0"/>
              <a:t> şüphe edilmelidir. 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altLang="tr-TR" sz="28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800" dirty="0" err="1" smtClean="0"/>
              <a:t>İnflamasyon</a:t>
            </a:r>
            <a:r>
              <a:rPr lang="tr-TR" altLang="tr-TR" sz="2800" dirty="0" smtClean="0"/>
              <a:t> eklemde ağrı, tutukluk ve hareket kısıtlılığına neden olur. </a:t>
            </a:r>
          </a:p>
          <a:p>
            <a:pPr eaLnBrk="1" hangingPunct="1">
              <a:lnSpc>
                <a:spcPct val="90000"/>
              </a:lnSpc>
            </a:pPr>
            <a:endParaRPr lang="tr-TR" altLang="tr-TR" sz="28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800" dirty="0" smtClean="0"/>
              <a:t>Eklem çevresinde yumuşak doku şişlikleri (</a:t>
            </a:r>
            <a:r>
              <a:rPr lang="tr-TR" altLang="tr-TR" sz="2800" dirty="0" err="1" smtClean="0"/>
              <a:t>tenosinovit</a:t>
            </a:r>
            <a:r>
              <a:rPr lang="tr-TR" altLang="tr-TR" sz="2800" dirty="0" smtClean="0"/>
              <a:t>, </a:t>
            </a:r>
            <a:r>
              <a:rPr lang="tr-TR" altLang="tr-TR" sz="2800" dirty="0" err="1" smtClean="0"/>
              <a:t>bursit</a:t>
            </a:r>
            <a:r>
              <a:rPr lang="tr-TR" altLang="tr-TR" sz="2800" dirty="0" smtClean="0"/>
              <a:t>) olabilir. </a:t>
            </a:r>
            <a:endParaRPr lang="en-GB" altLang="tr-TR" sz="2800" dirty="0" smtClean="0"/>
          </a:p>
        </p:txBody>
      </p:sp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Eklem Bulguları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6613"/>
            <a:ext cx="8229600" cy="5170487"/>
          </a:xfrm>
        </p:spPr>
        <p:txBody>
          <a:bodyPr/>
          <a:lstStyle/>
          <a:p>
            <a:pPr eaLnBrk="1" hangingPunct="1"/>
            <a:r>
              <a:rPr lang="tr-TR" altLang="tr-TR" sz="2800" dirty="0" smtClean="0"/>
              <a:t>Çevre kaslarda zayıflık, </a:t>
            </a:r>
            <a:r>
              <a:rPr lang="tr-TR" altLang="tr-TR" sz="2800" dirty="0" err="1" smtClean="0"/>
              <a:t>atrofiler</a:t>
            </a:r>
            <a:r>
              <a:rPr lang="tr-TR" altLang="tr-TR" sz="2800" dirty="0" smtClean="0"/>
              <a:t> meydana gelir. Kas zayıflığına bağlı </a:t>
            </a:r>
            <a:r>
              <a:rPr lang="tr-TR" altLang="tr-TR" sz="2800" dirty="0" err="1" smtClean="0"/>
              <a:t>agonist</a:t>
            </a:r>
            <a:r>
              <a:rPr lang="tr-TR" altLang="tr-TR" sz="2800" dirty="0" smtClean="0"/>
              <a:t>-antagonist kas dengesinin bozulması ve </a:t>
            </a:r>
            <a:r>
              <a:rPr lang="tr-TR" altLang="tr-TR" sz="2800" dirty="0" err="1" smtClean="0"/>
              <a:t>ligamanların</a:t>
            </a:r>
            <a:r>
              <a:rPr lang="tr-TR" altLang="tr-TR" sz="2800" dirty="0" smtClean="0"/>
              <a:t> gevşemesi ile eklem </a:t>
            </a:r>
            <a:r>
              <a:rPr lang="tr-TR" altLang="tr-TR" sz="2800" dirty="0" err="1" smtClean="0"/>
              <a:t>stabilitesi</a:t>
            </a:r>
            <a:r>
              <a:rPr lang="tr-TR" altLang="tr-TR" sz="2800" dirty="0" smtClean="0"/>
              <a:t> bozulur. Böylece eklemlerde </a:t>
            </a:r>
            <a:r>
              <a:rPr lang="tr-TR" altLang="tr-TR" sz="2800" dirty="0" err="1" smtClean="0"/>
              <a:t>subluksasyonlar</a:t>
            </a:r>
            <a:r>
              <a:rPr lang="tr-TR" altLang="tr-TR" sz="2800" dirty="0" smtClean="0"/>
              <a:t> gelişir.  </a:t>
            </a:r>
          </a:p>
          <a:p>
            <a:pPr eaLnBrk="1" hangingPunct="1">
              <a:buFont typeface="Wingdings 3" pitchFamily="18" charset="2"/>
              <a:buNone/>
            </a:pPr>
            <a:endParaRPr lang="tr-TR" altLang="tr-TR" sz="2800" dirty="0" smtClean="0"/>
          </a:p>
          <a:p>
            <a:pPr eaLnBrk="1" hangingPunct="1"/>
            <a:r>
              <a:rPr lang="tr-TR" altLang="tr-TR" sz="2800" dirty="0" smtClean="0"/>
              <a:t>Hastalığın büyük çoğunluğu simetrik </a:t>
            </a:r>
            <a:r>
              <a:rPr lang="tr-TR" altLang="tr-TR" sz="2800" dirty="0" err="1" smtClean="0"/>
              <a:t>poliartritle</a:t>
            </a:r>
            <a:r>
              <a:rPr lang="tr-TR" altLang="tr-TR" sz="2800" dirty="0" smtClean="0"/>
              <a:t>, el küçük eklemlerini (MKF ve PİF) ve el bileklerini tutarak başlar. Bunlara çoğu kez MTF eklemler de eşlik eder.</a:t>
            </a:r>
          </a:p>
          <a:p>
            <a:pPr eaLnBrk="1" hangingPunct="1">
              <a:buFont typeface="Wingdings" pitchFamily="2" charset="2"/>
              <a:buNone/>
            </a:pPr>
            <a:endParaRPr lang="en-GB" alt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142984"/>
            <a:ext cx="8186766" cy="518161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800" dirty="0" smtClean="0"/>
              <a:t>Hastalığın başlangıcında PIF eklemlerinin tutulması parmak görünüşünün </a:t>
            </a:r>
            <a:r>
              <a:rPr lang="tr-TR" altLang="tr-TR" sz="2800" dirty="0" err="1" smtClean="0"/>
              <a:t>fusiform</a:t>
            </a:r>
            <a:r>
              <a:rPr lang="tr-TR" altLang="tr-TR" sz="2800" dirty="0" smtClean="0"/>
              <a:t> </a:t>
            </a:r>
            <a:r>
              <a:rPr lang="tr-TR" altLang="tr-TR" sz="2800" b="1" dirty="0" smtClean="0"/>
              <a:t>(mekik parmak)</a:t>
            </a:r>
            <a:r>
              <a:rPr lang="tr-TR" altLang="tr-TR" sz="2800" dirty="0" smtClean="0"/>
              <a:t> olmasına yol açar. Zamanla bu görünüş, yerini 2 ayrı </a:t>
            </a:r>
            <a:r>
              <a:rPr lang="tr-TR" altLang="tr-TR" sz="2800" dirty="0" err="1" smtClean="0"/>
              <a:t>deformite</a:t>
            </a:r>
            <a:r>
              <a:rPr lang="tr-TR" altLang="tr-TR" sz="2800" dirty="0" smtClean="0"/>
              <a:t> tipine terk eder;</a:t>
            </a:r>
          </a:p>
          <a:p>
            <a:pPr eaLnBrk="1" hangingPunct="1">
              <a:lnSpc>
                <a:spcPct val="90000"/>
              </a:lnSpc>
            </a:pPr>
            <a:endParaRPr lang="tr-TR" altLang="tr-TR" sz="2800" dirty="0" smtClean="0"/>
          </a:p>
          <a:p>
            <a:pPr eaLnBrk="1" hangingPunct="1">
              <a:lnSpc>
                <a:spcPct val="90000"/>
              </a:lnSpc>
              <a:buNone/>
            </a:pPr>
            <a:endParaRPr lang="tr-TR" altLang="tr-TR" sz="28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800" b="1" dirty="0" smtClean="0"/>
              <a:t>Düğme iliği (</a:t>
            </a:r>
            <a:r>
              <a:rPr lang="tr-TR" altLang="tr-TR" sz="2800" b="1" dirty="0" err="1" smtClean="0"/>
              <a:t>Butonniere</a:t>
            </a:r>
            <a:r>
              <a:rPr lang="tr-TR" altLang="tr-TR" sz="2800" b="1" dirty="0" smtClean="0"/>
              <a:t>) </a:t>
            </a:r>
            <a:r>
              <a:rPr lang="tr-TR" altLang="tr-TR" sz="2800" b="1" dirty="0" err="1" smtClean="0"/>
              <a:t>deformitesi</a:t>
            </a:r>
            <a:r>
              <a:rPr lang="tr-TR" altLang="tr-TR" sz="2800" dirty="0" smtClean="0"/>
              <a:t>: Ekstrensek </a:t>
            </a:r>
            <a:r>
              <a:rPr lang="tr-TR" altLang="tr-TR" sz="2800" dirty="0" err="1" smtClean="0"/>
              <a:t>ekstansör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tendonun</a:t>
            </a:r>
            <a:r>
              <a:rPr lang="tr-TR" altLang="tr-TR" sz="2800" dirty="0" smtClean="0"/>
              <a:t> zayıflaması ve </a:t>
            </a:r>
            <a:r>
              <a:rPr lang="tr-TR" altLang="tr-TR" sz="2800" dirty="0" err="1" smtClean="0"/>
              <a:t>lateral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bandların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palmar</a:t>
            </a:r>
            <a:r>
              <a:rPr lang="tr-TR" altLang="tr-TR" sz="2800" dirty="0" smtClean="0"/>
              <a:t> yöne yer değiştirmesi, PİF eklemde </a:t>
            </a:r>
            <a:r>
              <a:rPr lang="tr-TR" altLang="tr-TR" sz="2800" dirty="0" err="1" smtClean="0"/>
              <a:t>hiperfleksiyon</a:t>
            </a:r>
            <a:r>
              <a:rPr lang="tr-TR" altLang="tr-TR" sz="2800" dirty="0" smtClean="0"/>
              <a:t> ve DİF eklemde de </a:t>
            </a:r>
            <a:r>
              <a:rPr lang="tr-TR" altLang="tr-TR" sz="2800" dirty="0" err="1" smtClean="0"/>
              <a:t>hiperekstansiyon</a:t>
            </a:r>
            <a:r>
              <a:rPr lang="tr-TR" altLang="tr-TR" sz="2800" dirty="0" smtClean="0"/>
              <a:t> oluşmasına yol açar. Buna düğme iliği </a:t>
            </a:r>
            <a:r>
              <a:rPr lang="tr-TR" altLang="tr-TR" sz="2800" dirty="0" err="1" smtClean="0"/>
              <a:t>deformitesi</a:t>
            </a:r>
            <a:r>
              <a:rPr lang="tr-TR" altLang="tr-TR" sz="2800" dirty="0" smtClean="0"/>
              <a:t> denir</a:t>
            </a:r>
            <a:r>
              <a:rPr lang="tr-TR" altLang="tr-TR" sz="24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026025"/>
          </a:xfrm>
        </p:spPr>
        <p:txBody>
          <a:bodyPr/>
          <a:lstStyle/>
          <a:p>
            <a:pPr eaLnBrk="1" hangingPunct="1"/>
            <a:r>
              <a:rPr lang="tr-TR" altLang="tr-TR" sz="2800" b="1" smtClean="0"/>
              <a:t>Kuğu boynu deformitesi</a:t>
            </a:r>
            <a:r>
              <a:rPr lang="tr-TR" altLang="tr-TR" sz="2800" smtClean="0"/>
              <a:t>: </a:t>
            </a:r>
          </a:p>
          <a:p>
            <a:pPr eaLnBrk="1" hangingPunct="1">
              <a:buFont typeface="Wingdings 3" pitchFamily="18" charset="2"/>
              <a:buNone/>
            </a:pPr>
            <a:endParaRPr lang="tr-TR" altLang="tr-TR" sz="2800" smtClean="0"/>
          </a:p>
          <a:p>
            <a:pPr eaLnBrk="1" hangingPunct="1">
              <a:buFont typeface="Wingdings 3" pitchFamily="18" charset="2"/>
              <a:buNone/>
            </a:pPr>
            <a:r>
              <a:rPr lang="tr-TR" altLang="tr-TR" sz="2800" smtClean="0"/>
              <a:t>	MKF eklem fleksörlerinin kontraksiyonu ve lateral bandların dorsal yönde subluksasyonu sonucu MKF ekleminde fleksiyon kontraktürü, PİF ekleminde hiperekstansiyon ve DİF ekleminde hiperfleksiyon oluşmasıyla ortaya çıkan deformiteye denir.</a:t>
            </a:r>
          </a:p>
          <a:p>
            <a:pPr eaLnBrk="1" hangingPunct="1"/>
            <a:endParaRPr lang="tr-TR" altLang="tr-TR" sz="280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52513"/>
            <a:ext cx="8229600" cy="4954587"/>
          </a:xfrm>
        </p:spPr>
        <p:txBody>
          <a:bodyPr/>
          <a:lstStyle/>
          <a:p>
            <a:pPr eaLnBrk="1" hangingPunct="1"/>
            <a:r>
              <a:rPr lang="tr-TR" altLang="tr-TR" sz="2800" dirty="0" smtClean="0"/>
              <a:t>MKF eklemlerinin </a:t>
            </a:r>
            <a:r>
              <a:rPr lang="tr-TR" altLang="tr-TR" sz="2800" dirty="0" err="1" smtClean="0"/>
              <a:t>volar</a:t>
            </a:r>
            <a:r>
              <a:rPr lang="tr-TR" altLang="tr-TR" sz="2800" dirty="0" smtClean="0"/>
              <a:t> yüze doğru </a:t>
            </a:r>
            <a:r>
              <a:rPr lang="tr-TR" altLang="tr-TR" sz="2800" dirty="0" err="1" smtClean="0"/>
              <a:t>sublüksasyonları</a:t>
            </a:r>
            <a:r>
              <a:rPr lang="tr-TR" altLang="tr-TR" sz="2800" dirty="0" smtClean="0"/>
              <a:t> sonucu, parmakların </a:t>
            </a:r>
            <a:r>
              <a:rPr lang="tr-TR" altLang="tr-TR" sz="2800" dirty="0" err="1" smtClean="0"/>
              <a:t>ulnar</a:t>
            </a:r>
            <a:r>
              <a:rPr lang="tr-TR" altLang="tr-TR" sz="2800" dirty="0" smtClean="0"/>
              <a:t> tarafa kayması ile oluşan şekil bozukluğuna </a:t>
            </a:r>
            <a:r>
              <a:rPr lang="tr-TR" altLang="tr-TR" sz="2800" b="1" dirty="0" err="1" smtClean="0"/>
              <a:t>ulnar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deviasyon</a:t>
            </a:r>
            <a:r>
              <a:rPr lang="tr-TR" altLang="tr-TR" sz="2800" dirty="0" smtClean="0"/>
              <a:t> denir. </a:t>
            </a:r>
            <a:r>
              <a:rPr lang="tr-TR" altLang="tr-TR" sz="2800" dirty="0" err="1" smtClean="0"/>
              <a:t>Ulnar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deviasyonu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kompanse</a:t>
            </a:r>
            <a:r>
              <a:rPr lang="tr-TR" altLang="tr-TR" sz="2800" dirty="0" smtClean="0"/>
              <a:t> etmek için bilekte </a:t>
            </a:r>
            <a:r>
              <a:rPr lang="tr-TR" altLang="tr-TR" sz="2800" dirty="0" err="1" smtClean="0"/>
              <a:t>radiyal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deviasyon</a:t>
            </a:r>
            <a:r>
              <a:rPr lang="tr-TR" altLang="tr-TR" sz="2800" dirty="0" smtClean="0"/>
              <a:t> gelişir.</a:t>
            </a:r>
          </a:p>
          <a:p>
            <a:pPr eaLnBrk="1" hangingPunct="1"/>
            <a:endParaRPr lang="tr-TR" altLang="tr-TR" sz="2800" dirty="0" smtClean="0"/>
          </a:p>
          <a:p>
            <a:r>
              <a:rPr lang="tr-TR" altLang="tr-TR" sz="2800" dirty="0" err="1" smtClean="0"/>
              <a:t>Tendon</a:t>
            </a:r>
            <a:r>
              <a:rPr lang="tr-TR" altLang="tr-TR" sz="2800" dirty="0" smtClean="0"/>
              <a:t> kılıflarında oluşan </a:t>
            </a:r>
            <a:r>
              <a:rPr lang="tr-TR" altLang="tr-TR" sz="2800" dirty="0" err="1" smtClean="0"/>
              <a:t>romatoid</a:t>
            </a:r>
            <a:r>
              <a:rPr lang="tr-TR" altLang="tr-TR" sz="2800" dirty="0" smtClean="0"/>
              <a:t> nodüller parmağın </a:t>
            </a:r>
            <a:r>
              <a:rPr lang="tr-TR" altLang="tr-TR" sz="2800" dirty="0" err="1" smtClean="0"/>
              <a:t>fleksiyonda</a:t>
            </a:r>
            <a:r>
              <a:rPr lang="tr-TR" altLang="tr-TR" sz="2800" dirty="0" smtClean="0"/>
              <a:t> ağrılı kilitlenmesine yol açar.</a:t>
            </a:r>
          </a:p>
          <a:p>
            <a:pPr eaLnBrk="1" hangingPunct="1"/>
            <a:endParaRPr lang="tr-TR" altLang="tr-TR" sz="2800" dirty="0" smtClean="0"/>
          </a:p>
          <a:p>
            <a:pPr eaLnBrk="1" hangingPunct="1">
              <a:buFont typeface="Wingdings" pitchFamily="2" charset="2"/>
              <a:buNone/>
            </a:pPr>
            <a:endParaRPr lang="tr-TR" altLang="tr-TR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tr-TR" altLang="tr-TR" sz="2800" dirty="0" smtClean="0"/>
          </a:p>
          <a:p>
            <a:pPr>
              <a:lnSpc>
                <a:spcPct val="90000"/>
              </a:lnSpc>
            </a:pPr>
            <a:r>
              <a:rPr lang="tr-TR" altLang="tr-TR" sz="2800" dirty="0" smtClean="0"/>
              <a:t>Eklemler dışında </a:t>
            </a:r>
            <a:r>
              <a:rPr lang="tr-TR" altLang="tr-TR" sz="2800" dirty="0" err="1" smtClean="0"/>
              <a:t>fleksör</a:t>
            </a:r>
            <a:r>
              <a:rPr lang="tr-TR" altLang="tr-TR" sz="2800" dirty="0" smtClean="0"/>
              <a:t> ve </a:t>
            </a:r>
            <a:r>
              <a:rPr lang="tr-TR" altLang="tr-TR" sz="2800" dirty="0" err="1" smtClean="0"/>
              <a:t>ektansör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tenosinovit</a:t>
            </a:r>
            <a:r>
              <a:rPr lang="tr-TR" altLang="tr-TR" sz="2800" dirty="0" smtClean="0"/>
              <a:t>, </a:t>
            </a:r>
            <a:r>
              <a:rPr lang="tr-TR" altLang="tr-TR" sz="2800" dirty="0" err="1" smtClean="0"/>
              <a:t>flksör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tenosinovite</a:t>
            </a:r>
            <a:r>
              <a:rPr lang="tr-TR" altLang="tr-TR" sz="2800" dirty="0" smtClean="0"/>
              <a:t> bağlı tetik parmak oluşur.</a:t>
            </a:r>
          </a:p>
          <a:p>
            <a:pPr>
              <a:lnSpc>
                <a:spcPct val="90000"/>
              </a:lnSpc>
            </a:pPr>
            <a:endParaRPr lang="tr-TR" altLang="tr-TR" sz="2800" dirty="0" smtClean="0"/>
          </a:p>
          <a:p>
            <a:pPr>
              <a:lnSpc>
                <a:spcPct val="90000"/>
              </a:lnSpc>
              <a:buNone/>
            </a:pPr>
            <a:endParaRPr lang="tr-TR" altLang="tr-TR" sz="2800" dirty="0" smtClean="0"/>
          </a:p>
          <a:p>
            <a:pPr>
              <a:lnSpc>
                <a:spcPct val="90000"/>
              </a:lnSpc>
            </a:pPr>
            <a:r>
              <a:rPr lang="tr-TR" altLang="tr-TR" sz="2800" dirty="0" err="1" smtClean="0"/>
              <a:t>Karpal</a:t>
            </a:r>
            <a:r>
              <a:rPr lang="tr-TR" altLang="tr-TR" sz="2800" dirty="0" smtClean="0"/>
              <a:t> tünelin </a:t>
            </a:r>
            <a:r>
              <a:rPr lang="tr-TR" altLang="tr-TR" sz="2800" dirty="0" err="1" smtClean="0"/>
              <a:t>fleksör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tenosinoviti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median</a:t>
            </a:r>
            <a:r>
              <a:rPr lang="tr-TR" altLang="tr-TR" sz="2800" dirty="0" smtClean="0"/>
              <a:t> sinir kompresyonuna neden olur (</a:t>
            </a:r>
            <a:r>
              <a:rPr lang="tr-TR" altLang="tr-TR" sz="2800" dirty="0" err="1" smtClean="0"/>
              <a:t>Karpal</a:t>
            </a:r>
            <a:r>
              <a:rPr lang="tr-TR" altLang="tr-TR" sz="2800" dirty="0" smtClean="0"/>
              <a:t> tünel sendromu).</a:t>
            </a:r>
            <a:endParaRPr lang="en-GB" altLang="tr-TR" sz="2800" dirty="0" smtClean="0"/>
          </a:p>
          <a:p>
            <a:endParaRPr lang="tr-TR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08050"/>
            <a:ext cx="8229600" cy="50990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MTF eklemlerinin tutuluşu sonucu metatars başlarının sublüksasyonu ayak dorsaline doğru gelişerek </a:t>
            </a:r>
            <a:r>
              <a:rPr lang="tr-TR" altLang="tr-TR" sz="2800" b="1" smtClean="0"/>
              <a:t>çekiç parmak</a:t>
            </a:r>
            <a:r>
              <a:rPr lang="tr-TR" altLang="tr-TR" sz="2800" smtClean="0"/>
              <a:t> veya </a:t>
            </a:r>
            <a:r>
              <a:rPr lang="tr-TR" altLang="tr-TR" sz="2800" b="1" smtClean="0"/>
              <a:t>pençe parmak</a:t>
            </a:r>
            <a:r>
              <a:rPr lang="tr-TR" altLang="tr-TR" sz="2800" smtClean="0"/>
              <a:t> adı verilen deformiteye neden olur. Bu deformite, yürüme ve ayakkabı kullanmayı çok olumsuz etkiler. Plantar subluksasyonunda ise PİF eklemde </a:t>
            </a:r>
            <a:r>
              <a:rPr lang="tr-TR" altLang="tr-TR" sz="2800" b="1" smtClean="0"/>
              <a:t>tetik parmak</a:t>
            </a:r>
            <a:r>
              <a:rPr lang="tr-TR" altLang="tr-TR" sz="2800" smtClean="0"/>
              <a:t> oluşur.</a:t>
            </a:r>
          </a:p>
          <a:p>
            <a:pPr eaLnBrk="1" hangingPunct="1">
              <a:lnSpc>
                <a:spcPct val="80000"/>
              </a:lnSpc>
              <a:buFont typeface="Wingdings 3" pitchFamily="18" charset="2"/>
              <a:buNone/>
            </a:pPr>
            <a:endParaRPr lang="tr-TR" altLang="tr-TR" sz="280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Ayakta tarsal eklem ve subtalar eklemin tutulması, ayak tabanının düzleşmesine yol açarak, </a:t>
            </a:r>
            <a:r>
              <a:rPr lang="tr-TR" altLang="tr-TR" sz="2800" b="1" smtClean="0"/>
              <a:t>pes planus</a:t>
            </a:r>
            <a:r>
              <a:rPr lang="tr-TR" altLang="tr-TR" sz="2800" smtClean="0"/>
              <a:t> deformitesi oluşturur.</a:t>
            </a:r>
          </a:p>
          <a:p>
            <a:pPr eaLnBrk="1" hangingPunct="1">
              <a:lnSpc>
                <a:spcPct val="80000"/>
              </a:lnSpc>
              <a:buFont typeface="Wingdings 3" pitchFamily="18" charset="2"/>
              <a:buNone/>
            </a:pPr>
            <a:endParaRPr lang="tr-TR" altLang="tr-TR" sz="280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800" smtClean="0"/>
              <a:t>Halluks valgus deformitesi de sıktır. </a:t>
            </a:r>
          </a:p>
          <a:p>
            <a:pPr eaLnBrk="1" hangingPunct="1">
              <a:lnSpc>
                <a:spcPct val="80000"/>
              </a:lnSpc>
            </a:pPr>
            <a:endParaRPr lang="en-GB" altLang="tr-T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800" dirty="0" smtClean="0"/>
              <a:t>Diz tutuluşu başladıktan sonra, m. </a:t>
            </a:r>
            <a:r>
              <a:rPr lang="tr-TR" altLang="tr-TR" sz="2800" dirty="0" err="1" smtClean="0"/>
              <a:t>quadriceps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femoris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atrofisi</a:t>
            </a:r>
            <a:r>
              <a:rPr lang="tr-TR" altLang="tr-TR" sz="2800" dirty="0" smtClean="0"/>
              <a:t> oluşmaya başlar ve dizin tam </a:t>
            </a:r>
            <a:r>
              <a:rPr lang="tr-TR" altLang="tr-TR" sz="2800" dirty="0" err="1" smtClean="0"/>
              <a:t>ekstansiyonunda</a:t>
            </a:r>
            <a:r>
              <a:rPr lang="tr-TR" altLang="tr-TR" sz="2800" dirty="0" smtClean="0"/>
              <a:t> kısıtlanma olur.</a:t>
            </a:r>
          </a:p>
          <a:p>
            <a:pPr eaLnBrk="1" hangingPunct="1"/>
            <a:endParaRPr lang="tr-TR" altLang="tr-TR" sz="2800" dirty="0" smtClean="0"/>
          </a:p>
          <a:p>
            <a:pPr eaLnBrk="1" hangingPunct="1"/>
            <a:r>
              <a:rPr lang="tr-TR" altLang="tr-TR" sz="2800" dirty="0" smtClean="0"/>
              <a:t>Bu olay dizde </a:t>
            </a:r>
            <a:r>
              <a:rPr lang="tr-TR" altLang="tr-TR" sz="2800" dirty="0" err="1" smtClean="0"/>
              <a:t>fleksiyon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kontraktürüne</a:t>
            </a:r>
            <a:r>
              <a:rPr lang="tr-TR" altLang="tr-TR" sz="2800" dirty="0" smtClean="0"/>
              <a:t>, eklem içi basıncın artmasına ve bu da eklemin arka yüzünde </a:t>
            </a:r>
            <a:r>
              <a:rPr lang="tr-TR" altLang="tr-TR" sz="2800" b="1" dirty="0" err="1" smtClean="0"/>
              <a:t>Baker</a:t>
            </a:r>
            <a:r>
              <a:rPr lang="tr-TR" altLang="tr-TR" sz="2800" b="1" dirty="0" smtClean="0"/>
              <a:t> kisti</a:t>
            </a:r>
            <a:r>
              <a:rPr lang="tr-TR" altLang="tr-TR" sz="2800" dirty="0" smtClean="0"/>
              <a:t> adını verdiğimiz yapının oluşmasına neden olur.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endParaRPr lang="tr-TR" altLang="tr-TR" sz="2800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 smtClean="0"/>
              <a:t>RA, </a:t>
            </a:r>
            <a:r>
              <a:rPr lang="tr-TR" altLang="tr-TR" sz="2800" dirty="0" err="1" smtClean="0"/>
              <a:t>periferik</a:t>
            </a:r>
            <a:r>
              <a:rPr lang="tr-TR" altLang="tr-TR" sz="2800" dirty="0" smtClean="0"/>
              <a:t> eklemlerin enfeksiyon olmayan, kronik </a:t>
            </a:r>
            <a:r>
              <a:rPr lang="tr-TR" altLang="tr-TR" sz="2800" dirty="0" err="1" smtClean="0"/>
              <a:t>inflamasyonu</a:t>
            </a:r>
            <a:r>
              <a:rPr lang="tr-TR" altLang="tr-TR" sz="2800" dirty="0" smtClean="0"/>
              <a:t> ile karakterize, sistemik bir hastalıktır.</a:t>
            </a:r>
          </a:p>
          <a:p>
            <a:pPr eaLnBrk="1" hangingPunct="1">
              <a:lnSpc>
                <a:spcPct val="80000"/>
              </a:lnSpc>
            </a:pPr>
            <a:endParaRPr lang="tr-TR" altLang="tr-TR" sz="2800" dirty="0" smtClean="0"/>
          </a:p>
          <a:p>
            <a:pPr eaLnBrk="1" hangingPunct="1">
              <a:lnSpc>
                <a:spcPct val="80000"/>
              </a:lnSpc>
              <a:buNone/>
            </a:pPr>
            <a:endParaRPr lang="tr-TR" altLang="tr-TR" sz="2800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 err="1" smtClean="0"/>
              <a:t>Sinoviyal</a:t>
            </a:r>
            <a:r>
              <a:rPr lang="tr-TR" altLang="tr-TR" sz="2800" dirty="0" smtClean="0"/>
              <a:t> eklemleri ve </a:t>
            </a:r>
            <a:r>
              <a:rPr lang="tr-TR" altLang="tr-TR" sz="2800" dirty="0" err="1" smtClean="0"/>
              <a:t>sinoviyal</a:t>
            </a:r>
            <a:r>
              <a:rPr lang="tr-TR" altLang="tr-TR" sz="2800" dirty="0" smtClean="0"/>
              <a:t> özellikteki </a:t>
            </a:r>
            <a:r>
              <a:rPr lang="tr-TR" altLang="tr-TR" sz="2800" dirty="0" err="1" smtClean="0"/>
              <a:t>tendon</a:t>
            </a:r>
            <a:r>
              <a:rPr lang="tr-TR" altLang="tr-TR" sz="2800" dirty="0" smtClean="0"/>
              <a:t> kılıflarını etkiler.</a:t>
            </a:r>
          </a:p>
        </p:txBody>
      </p:sp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Dirsekte </a:t>
            </a:r>
            <a:r>
              <a:rPr lang="tr-TR" altLang="tr-TR" dirty="0" err="1" smtClean="0"/>
              <a:t>ekstansiyon</a:t>
            </a:r>
            <a:r>
              <a:rPr lang="tr-TR" altLang="tr-TR" dirty="0" smtClean="0"/>
              <a:t> kısıtlanması görülebilir.</a:t>
            </a:r>
          </a:p>
          <a:p>
            <a:pPr eaLnBrk="1" hangingPunct="1">
              <a:buNone/>
            </a:pPr>
            <a:endParaRPr lang="tr-TR" altLang="tr-TR" dirty="0" smtClean="0"/>
          </a:p>
          <a:p>
            <a:pPr eaLnBrk="1" hangingPunct="1"/>
            <a:r>
              <a:rPr lang="tr-TR" altLang="tr-TR" dirty="0" smtClean="0"/>
              <a:t>Dirsekte </a:t>
            </a:r>
            <a:r>
              <a:rPr lang="tr-TR" altLang="tr-TR" dirty="0" err="1" smtClean="0"/>
              <a:t>median</a:t>
            </a:r>
            <a:r>
              <a:rPr lang="tr-TR" altLang="tr-TR" dirty="0" smtClean="0"/>
              <a:t> veya </a:t>
            </a:r>
            <a:r>
              <a:rPr lang="tr-TR" altLang="tr-TR" dirty="0" err="1" smtClean="0"/>
              <a:t>ulnar</a:t>
            </a:r>
            <a:r>
              <a:rPr lang="tr-TR" altLang="tr-TR" dirty="0" smtClean="0"/>
              <a:t> sinirde tuzak </a:t>
            </a:r>
            <a:r>
              <a:rPr lang="tr-TR" altLang="tr-TR" dirty="0" err="1" smtClean="0"/>
              <a:t>nöropatisi</a:t>
            </a:r>
            <a:r>
              <a:rPr lang="tr-TR" altLang="tr-TR" dirty="0" smtClean="0"/>
              <a:t> meydana gelebilir.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Ayrıca </a:t>
            </a:r>
            <a:r>
              <a:rPr lang="tr-TR" altLang="tr-TR" dirty="0" err="1" smtClean="0"/>
              <a:t>olekranon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bursitine</a:t>
            </a:r>
            <a:r>
              <a:rPr lang="tr-TR" altLang="tr-TR" dirty="0" smtClean="0"/>
              <a:t> de rastlanabilir. 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Hastalığın ileriki zamanlarında omuz tutulumu sıktır. </a:t>
            </a:r>
          </a:p>
          <a:p>
            <a:pPr eaLnBrk="1" hangingPunct="1">
              <a:buFont typeface="Wingdings" pitchFamily="2" charset="2"/>
              <a:buNone/>
            </a:pPr>
            <a:endParaRPr lang="en-GB" alt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sz="2800" dirty="0" smtClean="0"/>
              <a:t>Kalça tutulumunda yürümenin bozulması en erken bulgudur. </a:t>
            </a:r>
          </a:p>
          <a:p>
            <a:pPr eaLnBrk="1" hangingPunct="1"/>
            <a:endParaRPr lang="tr-TR" altLang="tr-TR" sz="2800" dirty="0" smtClean="0"/>
          </a:p>
          <a:p>
            <a:pPr eaLnBrk="1" hangingPunct="1">
              <a:buNone/>
            </a:pPr>
            <a:endParaRPr lang="tr-TR" altLang="tr-TR" sz="2800" dirty="0" smtClean="0"/>
          </a:p>
          <a:p>
            <a:pPr eaLnBrk="1" hangingPunct="1"/>
            <a:r>
              <a:rPr lang="tr-TR" altLang="tr-TR" sz="2800" dirty="0" err="1" smtClean="0"/>
              <a:t>Temporomandibular</a:t>
            </a:r>
            <a:r>
              <a:rPr lang="tr-TR" altLang="tr-TR" sz="2800" dirty="0" smtClean="0"/>
              <a:t> eklem tutulumunda ağzın açılması ağrılı ve kısıtlıdır. Eklemde </a:t>
            </a:r>
            <a:r>
              <a:rPr lang="tr-TR" altLang="tr-TR" sz="2800" dirty="0" err="1" smtClean="0"/>
              <a:t>krepitasyon</a:t>
            </a:r>
            <a:r>
              <a:rPr lang="tr-TR" altLang="tr-TR" sz="2800" dirty="0" smtClean="0"/>
              <a:t> alınır. </a:t>
            </a:r>
            <a:endParaRPr lang="en-GB" altLang="tr-TR" sz="2800" dirty="0" smtClean="0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6613"/>
            <a:ext cx="8229600" cy="5170487"/>
          </a:xfrm>
        </p:spPr>
        <p:txBody>
          <a:bodyPr/>
          <a:lstStyle/>
          <a:p>
            <a:pPr eaLnBrk="1" hangingPunct="1">
              <a:buNone/>
            </a:pPr>
            <a:r>
              <a:rPr lang="tr-TR" altLang="tr-TR" sz="2800" dirty="0" smtClean="0"/>
              <a:t>   RA, hastalığın klinik evresine göre erken, </a:t>
            </a:r>
            <a:r>
              <a:rPr lang="tr-TR" altLang="tr-TR" sz="2800" dirty="0" err="1" smtClean="0"/>
              <a:t>progresif</a:t>
            </a:r>
            <a:r>
              <a:rPr lang="tr-TR" altLang="tr-TR" sz="2800" dirty="0" smtClean="0"/>
              <a:t> ve geç  olarak sınıflandırılır:</a:t>
            </a:r>
          </a:p>
          <a:p>
            <a:pPr eaLnBrk="1" hangingPunct="1">
              <a:buNone/>
            </a:pPr>
            <a:endParaRPr lang="tr-TR" altLang="tr-TR" sz="2800" dirty="0" smtClean="0"/>
          </a:p>
          <a:p>
            <a:r>
              <a:rPr lang="tr-TR" altLang="tr-TR" sz="2800" b="1" dirty="0" smtClean="0"/>
              <a:t>Erken evre:</a:t>
            </a:r>
            <a:r>
              <a:rPr lang="tr-TR" altLang="tr-TR" sz="2800" dirty="0" smtClean="0"/>
              <a:t> Kemik erozyonu ve kıkırdak kaybı yoktur. </a:t>
            </a:r>
            <a:r>
              <a:rPr lang="tr-TR" altLang="tr-TR" sz="2800" dirty="0" err="1" smtClean="0"/>
              <a:t>Remisyon</a:t>
            </a:r>
            <a:r>
              <a:rPr lang="tr-TR" altLang="tr-TR" sz="2800" dirty="0" smtClean="0"/>
              <a:t> şansı daha fazladır.</a:t>
            </a:r>
          </a:p>
          <a:p>
            <a:r>
              <a:rPr lang="tr-TR" altLang="tr-TR" sz="2800" b="1" dirty="0" err="1" smtClean="0"/>
              <a:t>Progresif</a:t>
            </a:r>
            <a:r>
              <a:rPr lang="tr-TR" altLang="tr-TR" sz="2800" b="1" dirty="0" smtClean="0"/>
              <a:t> evre:</a:t>
            </a:r>
            <a:r>
              <a:rPr lang="tr-TR" altLang="tr-TR" sz="2800" dirty="0" smtClean="0"/>
              <a:t> Hastalık yerleşik hale gelmiştir. Tedaviye rağmen hastalık aktivitesi devam eder. Kemik erozyonları vardır.</a:t>
            </a:r>
          </a:p>
          <a:p>
            <a:r>
              <a:rPr lang="tr-TR" altLang="tr-TR" sz="2800" b="1" dirty="0" smtClean="0"/>
              <a:t>Geç evre:</a:t>
            </a:r>
            <a:r>
              <a:rPr lang="tr-TR" altLang="tr-TR" sz="2800" dirty="0" smtClean="0"/>
              <a:t> Kesin eklem hasarının oluştuğu ve bazı komplikasyonların eşlik ettiği devredir. </a:t>
            </a:r>
            <a:endParaRPr lang="en-GB" alt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800" dirty="0" smtClean="0"/>
              <a:t>Tedavi programının bireysel olarak düzenlenmesi gerekir.</a:t>
            </a:r>
          </a:p>
          <a:p>
            <a:pPr eaLnBrk="1" hangingPunct="1">
              <a:lnSpc>
                <a:spcPct val="90000"/>
              </a:lnSpc>
            </a:pPr>
            <a:endParaRPr lang="tr-TR" altLang="tr-TR" sz="28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800" dirty="0" smtClean="0"/>
              <a:t>Tedavinin ana amacı </a:t>
            </a:r>
            <a:r>
              <a:rPr lang="tr-TR" altLang="tr-TR" sz="2800" dirty="0" err="1" smtClean="0"/>
              <a:t>inflamasyonun</a:t>
            </a:r>
            <a:r>
              <a:rPr lang="tr-TR" altLang="tr-TR" sz="2800" dirty="0" smtClean="0"/>
              <a:t> olabildiğince erken baskılanması ve fonksiyon kaybının olabildiğince önlenmesidir.</a:t>
            </a:r>
          </a:p>
          <a:p>
            <a:pPr eaLnBrk="1" hangingPunct="1">
              <a:lnSpc>
                <a:spcPct val="90000"/>
              </a:lnSpc>
            </a:pPr>
            <a:endParaRPr lang="tr-TR" altLang="tr-TR" sz="28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800" dirty="0" smtClean="0"/>
              <a:t>İlk adım hastanın ve hasta yakınlarının hastalığı konusunda bilgilendirilmesidir. Hastaya uzun dönem tedavi ve takip gerektiği anlatılmalıdır.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altLang="tr-TR" sz="2800" dirty="0" smtClean="0"/>
          </a:p>
        </p:txBody>
      </p:sp>
      <p:sp>
        <p:nvSpPr>
          <p:cNvPr id="399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TEDAVİ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altLang="tr-TR" sz="2800" dirty="0" smtClean="0"/>
              <a:t>Ağrının hafifletilmesi,</a:t>
            </a:r>
          </a:p>
          <a:p>
            <a:endParaRPr lang="tr-TR" altLang="tr-TR" sz="2800" dirty="0" smtClean="0"/>
          </a:p>
          <a:p>
            <a:pPr eaLnBrk="1" hangingPunct="1"/>
            <a:r>
              <a:rPr lang="tr-TR" altLang="tr-TR" sz="2800" dirty="0" smtClean="0"/>
              <a:t>Kasların kuvvetlendirilmesi, </a:t>
            </a:r>
          </a:p>
          <a:p>
            <a:pPr eaLnBrk="1" hangingPunct="1"/>
            <a:endParaRPr lang="tr-TR" altLang="tr-TR" sz="2800" dirty="0" smtClean="0"/>
          </a:p>
          <a:p>
            <a:pPr eaLnBrk="1" hangingPunct="1"/>
            <a:r>
              <a:rPr lang="tr-TR" altLang="tr-TR" sz="2800" dirty="0" smtClean="0"/>
              <a:t>Fonksiyonların düzeltilmesi,</a:t>
            </a:r>
          </a:p>
          <a:p>
            <a:pPr eaLnBrk="1" hangingPunct="1"/>
            <a:endParaRPr lang="tr-TR" altLang="tr-TR" sz="2800" dirty="0" smtClean="0"/>
          </a:p>
          <a:p>
            <a:pPr eaLnBrk="1" hangingPunct="1"/>
            <a:r>
              <a:rPr lang="tr-TR" altLang="tr-TR" sz="2800" dirty="0" smtClean="0"/>
              <a:t>Dolaşımın desteklenmesi </a:t>
            </a:r>
          </a:p>
          <a:p>
            <a:pPr eaLnBrk="1" hangingPunct="1">
              <a:buNone/>
            </a:pPr>
            <a:endParaRPr lang="tr-TR" altLang="tr-TR" sz="2800" dirty="0" smtClean="0"/>
          </a:p>
          <a:p>
            <a:pPr eaLnBrk="1" hangingPunct="1"/>
            <a:r>
              <a:rPr lang="tr-TR" altLang="tr-TR" sz="2800" dirty="0" err="1" smtClean="0"/>
              <a:t>Kontraktürlerin</a:t>
            </a:r>
            <a:r>
              <a:rPr lang="tr-TR" altLang="tr-TR" sz="2800" dirty="0" smtClean="0"/>
              <a:t> önlenmesi FTR’ </a:t>
            </a:r>
            <a:r>
              <a:rPr lang="tr-TR" altLang="tr-TR" sz="2800" dirty="0" err="1" smtClean="0"/>
              <a:t>nin</a:t>
            </a:r>
            <a:r>
              <a:rPr lang="tr-TR" altLang="tr-TR" sz="2800" dirty="0" smtClean="0"/>
              <a:t> amaçlarıdır.</a:t>
            </a:r>
          </a:p>
          <a:p>
            <a:pPr eaLnBrk="1" hangingPunct="1"/>
            <a:endParaRPr lang="en-GB" altLang="tr-TR" sz="2800" dirty="0" smtClean="0"/>
          </a:p>
        </p:txBody>
      </p:sp>
      <p:sp>
        <p:nvSpPr>
          <p:cNvPr id="409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Fizik Tedavi ve Rehabilitasyon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500174"/>
            <a:ext cx="8362950" cy="4506926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80000"/>
              </a:lnSpc>
              <a:buNone/>
            </a:pPr>
            <a:endParaRPr lang="tr-TR" altLang="tr-TR" sz="2800" dirty="0" smtClean="0"/>
          </a:p>
          <a:p>
            <a:pPr algn="just" eaLnBrk="1" hangingPunct="1">
              <a:lnSpc>
                <a:spcPct val="80000"/>
              </a:lnSpc>
            </a:pPr>
            <a:r>
              <a:rPr lang="tr-TR" altLang="tr-TR" sz="2800" dirty="0" err="1" smtClean="0"/>
              <a:t>İnflame</a:t>
            </a:r>
            <a:r>
              <a:rPr lang="tr-TR" altLang="tr-TR" sz="2800" dirty="0" smtClean="0"/>
              <a:t> eklemler fonksiyonel pozisyonda </a:t>
            </a:r>
            <a:r>
              <a:rPr lang="tr-TR" altLang="tr-TR" sz="2800" dirty="0" err="1" smtClean="0"/>
              <a:t>istirahate</a:t>
            </a:r>
            <a:r>
              <a:rPr lang="tr-TR" altLang="tr-TR" sz="2800" dirty="0" smtClean="0"/>
              <a:t> alınmalıdır. Bu amaçla istirahat </a:t>
            </a:r>
            <a:r>
              <a:rPr lang="tr-TR" altLang="tr-TR" sz="2800" dirty="0" err="1" smtClean="0"/>
              <a:t>splintleri</a:t>
            </a:r>
            <a:r>
              <a:rPr lang="tr-TR" altLang="tr-TR" sz="2800" dirty="0" smtClean="0"/>
              <a:t> kullanılır. Böylece </a:t>
            </a:r>
            <a:r>
              <a:rPr lang="tr-TR" altLang="tr-TR" sz="2800" dirty="0" err="1" smtClean="0"/>
              <a:t>deformiteye</a:t>
            </a:r>
            <a:r>
              <a:rPr lang="tr-TR" altLang="tr-TR" sz="2800" dirty="0" smtClean="0"/>
              <a:t> neden olan kas ve </a:t>
            </a:r>
            <a:r>
              <a:rPr lang="tr-TR" altLang="tr-TR" sz="2800" dirty="0" err="1" smtClean="0"/>
              <a:t>ligaman</a:t>
            </a:r>
            <a:r>
              <a:rPr lang="tr-TR" altLang="tr-TR" sz="2800" dirty="0" smtClean="0"/>
              <a:t> dengesizliği önlenmiş olur. </a:t>
            </a:r>
          </a:p>
          <a:p>
            <a:pPr algn="just" eaLnBrk="1" hangingPunct="1">
              <a:lnSpc>
                <a:spcPct val="80000"/>
              </a:lnSpc>
              <a:buFont typeface="Wingdings 3" pitchFamily="18" charset="2"/>
              <a:buNone/>
            </a:pPr>
            <a:endParaRPr lang="tr-TR" altLang="tr-TR" sz="2800" dirty="0" smtClean="0"/>
          </a:p>
          <a:p>
            <a:pPr algn="just" eaLnBrk="1" hangingPunct="1">
              <a:lnSpc>
                <a:spcPct val="80000"/>
              </a:lnSpc>
            </a:pPr>
            <a:r>
              <a:rPr lang="tr-TR" altLang="tr-TR" sz="2800" dirty="0" smtClean="0"/>
              <a:t>Omuz eklemi 45</a:t>
            </a:r>
            <a:r>
              <a:rPr lang="en-US" altLang="tr-TR" sz="2800" baseline="30000" dirty="0" smtClean="0">
                <a:cs typeface="Arial" charset="0"/>
              </a:rPr>
              <a:t>o</a:t>
            </a:r>
            <a:r>
              <a:rPr lang="tr-TR" altLang="tr-TR" sz="2800" baseline="30000" dirty="0" smtClean="0">
                <a:cs typeface="Arial" charset="0"/>
              </a:rPr>
              <a:t> </a:t>
            </a:r>
            <a:r>
              <a:rPr lang="tr-TR" altLang="tr-TR" sz="2800" dirty="0" err="1" smtClean="0">
                <a:cs typeface="Arial" charset="0"/>
              </a:rPr>
              <a:t>abduksiyonda</a:t>
            </a:r>
            <a:r>
              <a:rPr lang="tr-TR" altLang="tr-TR" sz="2800" dirty="0" smtClean="0">
                <a:cs typeface="Arial" charset="0"/>
              </a:rPr>
              <a:t> yastıklarla desteklenmeli, kalçalarda 5</a:t>
            </a:r>
            <a:r>
              <a:rPr lang="en-US" altLang="tr-TR" sz="2800" baseline="30000" dirty="0" smtClean="0">
                <a:cs typeface="Arial" charset="0"/>
              </a:rPr>
              <a:t>o</a:t>
            </a:r>
            <a:r>
              <a:rPr lang="tr-TR" altLang="tr-TR" sz="2800" dirty="0" smtClean="0">
                <a:cs typeface="Arial" charset="0"/>
              </a:rPr>
              <a:t>’den fazla </a:t>
            </a:r>
            <a:r>
              <a:rPr lang="tr-TR" altLang="tr-TR" sz="2800" dirty="0" err="1" smtClean="0">
                <a:cs typeface="Arial" charset="0"/>
              </a:rPr>
              <a:t>fleksiyona</a:t>
            </a:r>
            <a:r>
              <a:rPr lang="tr-TR" altLang="tr-TR" sz="2800" dirty="0" smtClean="0">
                <a:cs typeface="Arial" charset="0"/>
              </a:rPr>
              <a:t> izin verilmemelidir. Dizler tam </a:t>
            </a:r>
            <a:r>
              <a:rPr lang="tr-TR" altLang="tr-TR" sz="2800" dirty="0" err="1" smtClean="0">
                <a:cs typeface="Arial" charset="0"/>
              </a:rPr>
              <a:t>ekstansiyonda</a:t>
            </a:r>
            <a:r>
              <a:rPr lang="tr-TR" altLang="tr-TR" sz="2800" dirty="0" smtClean="0">
                <a:cs typeface="Arial" charset="0"/>
              </a:rPr>
              <a:t>, ayak bilekleri 90</a:t>
            </a:r>
            <a:r>
              <a:rPr lang="en-US" altLang="tr-TR" sz="2800" baseline="30000" dirty="0" smtClean="0">
                <a:cs typeface="Arial" charset="0"/>
              </a:rPr>
              <a:t>o</a:t>
            </a:r>
            <a:r>
              <a:rPr lang="tr-TR" altLang="tr-TR" sz="2800" dirty="0" smtClean="0">
                <a:cs typeface="Arial" charset="0"/>
              </a:rPr>
              <a:t>’de </a:t>
            </a:r>
            <a:r>
              <a:rPr lang="tr-TR" altLang="tr-TR" sz="2800" dirty="0" err="1" smtClean="0">
                <a:cs typeface="Arial" charset="0"/>
              </a:rPr>
              <a:t>nötral</a:t>
            </a:r>
            <a:r>
              <a:rPr lang="tr-TR" altLang="tr-TR" sz="2800" dirty="0" smtClean="0">
                <a:cs typeface="Arial" charset="0"/>
              </a:rPr>
              <a:t> pozisyonda tutulmalıdır. El bileklerini 25-30</a:t>
            </a:r>
            <a:r>
              <a:rPr lang="en-US" altLang="tr-TR" sz="2800" baseline="30000" dirty="0" smtClean="0">
                <a:cs typeface="Arial" charset="0"/>
              </a:rPr>
              <a:t>o</a:t>
            </a:r>
            <a:r>
              <a:rPr lang="tr-TR" altLang="tr-TR" sz="2800" dirty="0" smtClean="0">
                <a:cs typeface="Arial" charset="0"/>
              </a:rPr>
              <a:t> </a:t>
            </a:r>
            <a:r>
              <a:rPr lang="tr-TR" altLang="tr-TR" sz="2800" dirty="0" err="1" smtClean="0">
                <a:cs typeface="Arial" charset="0"/>
              </a:rPr>
              <a:t>ekstansiyonda</a:t>
            </a:r>
            <a:r>
              <a:rPr lang="tr-TR" altLang="tr-TR" sz="2800" dirty="0" smtClean="0">
                <a:cs typeface="Arial" charset="0"/>
              </a:rPr>
              <a:t>, parmaklar hafif </a:t>
            </a:r>
            <a:r>
              <a:rPr lang="tr-TR" altLang="tr-TR" sz="2800" dirty="0" err="1" smtClean="0">
                <a:cs typeface="Arial" charset="0"/>
              </a:rPr>
              <a:t>fleksiyonda</a:t>
            </a:r>
            <a:r>
              <a:rPr lang="tr-TR" altLang="tr-TR" sz="2800" dirty="0" smtClean="0">
                <a:cs typeface="Arial" charset="0"/>
              </a:rPr>
              <a:t> tutacak statik el-el bilek istirahat </a:t>
            </a:r>
            <a:r>
              <a:rPr lang="tr-TR" altLang="tr-TR" sz="2800" dirty="0" err="1" smtClean="0">
                <a:cs typeface="Arial" charset="0"/>
              </a:rPr>
              <a:t>splintleri</a:t>
            </a:r>
            <a:r>
              <a:rPr lang="tr-TR" altLang="tr-TR" sz="2800" dirty="0" smtClean="0">
                <a:cs typeface="Arial" charset="0"/>
              </a:rPr>
              <a:t> kullanılmalıdır.  </a:t>
            </a:r>
            <a:endParaRPr lang="en-US" altLang="tr-TR" sz="28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</a:pPr>
            <a:endParaRPr lang="en-GB" altLang="tr-TR" sz="2800" dirty="0" smtClean="0"/>
          </a:p>
        </p:txBody>
      </p:sp>
      <p:sp>
        <p:nvSpPr>
          <p:cNvPr id="4198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10104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Akut Evre (Aktif Evre)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08050"/>
            <a:ext cx="8229600" cy="50990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Koltuk değneği, yürüteç, baston gibi yardımcı cihazlar önerilebilir. </a:t>
            </a:r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endParaRPr lang="tr-TR" altLang="tr-TR" sz="280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İlk aşamada izometrik egzersizler verilir. Ağrı ve inflamasyon geriledikçe pasif ROM egzersizlerine geçilir. Yoğun egzesiz önerilmez. </a:t>
            </a:r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endParaRPr lang="tr-TR" altLang="tr-TR" sz="280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İnflame ekleme soğuk uygulama (soğuk paketler, buz torbaları) önerilebilir. Analjezik amaçlı TENS uygulanabilir. </a:t>
            </a:r>
            <a:endParaRPr lang="en-GB" altLang="tr-T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z="2800" dirty="0" smtClean="0"/>
          </a:p>
          <a:p>
            <a:pPr eaLnBrk="1" hangingPunct="1"/>
            <a:r>
              <a:rPr lang="tr-TR" altLang="tr-TR" sz="2800" dirty="0" err="1" smtClean="0"/>
              <a:t>İnflamasyon</a:t>
            </a:r>
            <a:r>
              <a:rPr lang="tr-TR" altLang="tr-TR" sz="2800" dirty="0" smtClean="0"/>
              <a:t> hafiflemiştir. </a:t>
            </a:r>
            <a:r>
              <a:rPr lang="tr-TR" altLang="tr-TR" sz="2800" dirty="0" err="1" smtClean="0"/>
              <a:t>Yüzeyel</a:t>
            </a:r>
            <a:r>
              <a:rPr lang="tr-TR" altLang="tr-TR" sz="2800" dirty="0" smtClean="0"/>
              <a:t> ısıtıcılar kullanılabilir. Yardımlı aktif ROM egzersizlerine geçilir. Gece </a:t>
            </a:r>
            <a:r>
              <a:rPr lang="tr-TR" altLang="tr-TR" sz="2800" dirty="0" err="1" smtClean="0"/>
              <a:t>splintlemesine</a:t>
            </a:r>
            <a:r>
              <a:rPr lang="tr-TR" altLang="tr-TR" sz="2800" dirty="0" smtClean="0"/>
              <a:t> devam edilebilir. </a:t>
            </a:r>
          </a:p>
          <a:p>
            <a:pPr eaLnBrk="1" hangingPunct="1">
              <a:buFont typeface="Wingdings 3" pitchFamily="18" charset="2"/>
              <a:buNone/>
            </a:pPr>
            <a:endParaRPr lang="tr-TR" altLang="tr-TR" sz="2800" dirty="0" smtClean="0"/>
          </a:p>
          <a:p>
            <a:pPr eaLnBrk="1" hangingPunct="1"/>
            <a:r>
              <a:rPr lang="tr-TR" altLang="tr-TR" sz="2800" dirty="0" err="1" smtClean="0"/>
              <a:t>İnflamasyon</a:t>
            </a:r>
            <a:r>
              <a:rPr lang="tr-TR" altLang="tr-TR" sz="2800" dirty="0" smtClean="0"/>
              <a:t> tamamen gerileyince aktif egzersizlere geçilir.</a:t>
            </a:r>
            <a:endParaRPr lang="en-GB" altLang="tr-TR" sz="2800" dirty="0" smtClean="0"/>
          </a:p>
        </p:txBody>
      </p:sp>
      <p:sp>
        <p:nvSpPr>
          <p:cNvPr id="440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err="1" smtClean="0"/>
              <a:t>Subakut</a:t>
            </a:r>
            <a:r>
              <a:rPr lang="tr-TR" dirty="0" smtClean="0"/>
              <a:t> Evre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tr-TR" sz="2800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 err="1" smtClean="0"/>
              <a:t>Deformitelerin</a:t>
            </a:r>
            <a:r>
              <a:rPr lang="tr-TR" altLang="tr-TR" sz="2800" dirty="0" smtClean="0"/>
              <a:t> geliştiği evredir. Yumuşak doku </a:t>
            </a:r>
            <a:r>
              <a:rPr lang="tr-TR" altLang="tr-TR" sz="2800" dirty="0" err="1" smtClean="0"/>
              <a:t>kontraktürlerini</a:t>
            </a:r>
            <a:r>
              <a:rPr lang="tr-TR" altLang="tr-TR" sz="2800" dirty="0" smtClean="0"/>
              <a:t> geriletmek, eklem hareket genişliğini arttırmak amacıyla germe egzersizler önerilir.</a:t>
            </a:r>
          </a:p>
          <a:p>
            <a:pPr eaLnBrk="1" hangingPunct="1">
              <a:lnSpc>
                <a:spcPct val="80000"/>
              </a:lnSpc>
              <a:buNone/>
            </a:pPr>
            <a:endParaRPr lang="tr-TR" altLang="tr-TR" sz="2800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 smtClean="0"/>
              <a:t> Egzersizden önce sıcak uygulama eklemin egzersize hazırlanması, analjezi sağlanması açısından önemlidir. Hidroterapi, su içi egzersiz uygulamaları yapılır. </a:t>
            </a:r>
          </a:p>
        </p:txBody>
      </p:sp>
      <p:sp>
        <p:nvSpPr>
          <p:cNvPr id="450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Kronik Evre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 sz="2800" dirty="0" smtClean="0"/>
              <a:t>Hastalık, eklem </a:t>
            </a:r>
            <a:r>
              <a:rPr lang="tr-TR" altLang="tr-TR" sz="2800" dirty="0" err="1" smtClean="0"/>
              <a:t>sinovyasında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inflamasyona</a:t>
            </a:r>
            <a:r>
              <a:rPr lang="tr-TR" altLang="tr-TR" sz="2800" dirty="0" smtClean="0"/>
              <a:t> ve </a:t>
            </a:r>
            <a:r>
              <a:rPr lang="tr-TR" altLang="tr-TR" sz="2800" dirty="0" err="1" smtClean="0"/>
              <a:t>proliferasyona</a:t>
            </a:r>
            <a:r>
              <a:rPr lang="tr-TR" altLang="tr-TR" sz="2800" dirty="0" smtClean="0"/>
              <a:t> neden olarak başlar, zamanla </a:t>
            </a:r>
            <a:r>
              <a:rPr lang="tr-TR" altLang="tr-TR" sz="2800" dirty="0" err="1" smtClean="0"/>
              <a:t>sinovyada</a:t>
            </a:r>
            <a:r>
              <a:rPr lang="tr-TR" altLang="tr-TR" sz="2800" dirty="0" smtClean="0"/>
              <a:t> </a:t>
            </a:r>
            <a:r>
              <a:rPr lang="tr-TR" altLang="tr-TR" sz="2800" b="1" dirty="0" err="1" smtClean="0"/>
              <a:t>pannüs</a:t>
            </a:r>
            <a:r>
              <a:rPr lang="tr-TR" altLang="tr-TR" sz="2800" dirty="0" smtClean="0"/>
              <a:t> formasyonu oluşturarak kıkırdak, kemik doku ve komşu diğer dokularda yıkıma ve sonuçta da eklemde şekil bozukluklarına yol açar.</a:t>
            </a:r>
          </a:p>
          <a:p>
            <a:pPr>
              <a:lnSpc>
                <a:spcPct val="80000"/>
              </a:lnSpc>
            </a:pPr>
            <a:endParaRPr lang="tr-TR" altLang="tr-TR" sz="2800" dirty="0" smtClean="0"/>
          </a:p>
          <a:p>
            <a:pPr>
              <a:lnSpc>
                <a:spcPct val="80000"/>
              </a:lnSpc>
            </a:pPr>
            <a:r>
              <a:rPr lang="tr-TR" altLang="tr-TR" sz="2800" dirty="0" smtClean="0"/>
              <a:t>Kadınlarda erkeklere göre daha sık.</a:t>
            </a:r>
          </a:p>
          <a:p>
            <a:pPr>
              <a:lnSpc>
                <a:spcPct val="80000"/>
              </a:lnSpc>
            </a:pPr>
            <a:endParaRPr lang="tr-TR" altLang="tr-TR" sz="2800" dirty="0" smtClean="0"/>
          </a:p>
          <a:p>
            <a:pPr>
              <a:lnSpc>
                <a:spcPct val="80000"/>
              </a:lnSpc>
            </a:pPr>
            <a:r>
              <a:rPr lang="tr-TR" altLang="tr-TR" sz="2800" dirty="0" smtClean="0"/>
              <a:t>30-50 yaşları arasında daha çok görülür.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773238"/>
            <a:ext cx="8229600" cy="4233862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tr-TR" altLang="tr-TR" smtClean="0"/>
              <a:t>Etyolojisi tam olarak bilinmemektedir. </a:t>
            </a:r>
          </a:p>
          <a:p>
            <a:pPr eaLnBrk="1" hangingPunct="1"/>
            <a:r>
              <a:rPr lang="tr-TR" altLang="tr-TR" smtClean="0"/>
              <a:t>Genetik, </a:t>
            </a:r>
          </a:p>
          <a:p>
            <a:pPr eaLnBrk="1" hangingPunct="1"/>
            <a:r>
              <a:rPr lang="tr-TR" altLang="tr-TR" smtClean="0"/>
              <a:t>Cinsiyet, </a:t>
            </a:r>
          </a:p>
          <a:p>
            <a:pPr eaLnBrk="1" hangingPunct="1"/>
            <a:r>
              <a:rPr lang="tr-TR" altLang="tr-TR" smtClean="0"/>
              <a:t>İmmünolojik bozukluklar, </a:t>
            </a:r>
          </a:p>
          <a:p>
            <a:pPr eaLnBrk="1" hangingPunct="1"/>
            <a:r>
              <a:rPr lang="tr-TR" altLang="tr-TR" smtClean="0"/>
              <a:t>Hormonal nedenler, </a:t>
            </a:r>
          </a:p>
          <a:p>
            <a:pPr eaLnBrk="1" hangingPunct="1"/>
            <a:r>
              <a:rPr lang="tr-TR" altLang="tr-TR" smtClean="0"/>
              <a:t>Enfeksiyonlar, </a:t>
            </a:r>
          </a:p>
          <a:p>
            <a:pPr eaLnBrk="1" hangingPunct="1"/>
            <a:r>
              <a:rPr lang="tr-TR" altLang="tr-TR" smtClean="0"/>
              <a:t>Travma, </a:t>
            </a:r>
          </a:p>
          <a:p>
            <a:pPr eaLnBrk="1" hangingPunct="1"/>
            <a:r>
              <a:rPr lang="tr-TR" altLang="tr-TR" smtClean="0"/>
              <a:t>Stresin etyolojik rolleri araştırılmaktadır. </a:t>
            </a:r>
          </a:p>
          <a:p>
            <a:pPr eaLnBrk="1" hangingPunct="1"/>
            <a:endParaRPr lang="tr-TR" altLang="tr-TR" smtClean="0"/>
          </a:p>
        </p:txBody>
      </p:sp>
      <p:sp>
        <p:nvSpPr>
          <p:cNvPr id="5122" name="AutoShap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err="1" smtClean="0"/>
              <a:t>Etiyopatogenez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tr-TR" altLang="tr-TR" smtClean="0"/>
          </a:p>
          <a:p>
            <a:pPr eaLnBrk="1" hangingPunct="1"/>
            <a:r>
              <a:rPr lang="tr-TR" altLang="tr-TR" smtClean="0"/>
              <a:t>Tek yumurta ikizlerinde kardeşlerden birinde RA varsa diğerinde görülme riski %20-30 iken, çift yumurta ikizlerinde bu oran %5’tir.</a:t>
            </a:r>
          </a:p>
          <a:p>
            <a:pPr eaLnBrk="1" hangingPunct="1">
              <a:buFont typeface="Wingdings 3" pitchFamily="18" charset="2"/>
              <a:buNone/>
            </a:pPr>
            <a:endParaRPr lang="tr-TR" altLang="tr-TR" smtClean="0"/>
          </a:p>
          <a:p>
            <a:pPr eaLnBrk="1" hangingPunct="1"/>
            <a:r>
              <a:rPr lang="tr-TR" altLang="tr-TR" smtClean="0"/>
              <a:t>RA’li hastaların yaklaşık %10’u RA’li birinci dereceden akrabalara sahiptir. </a:t>
            </a:r>
            <a:endParaRPr lang="en-GB" altLang="tr-TR" smtClean="0"/>
          </a:p>
        </p:txBody>
      </p:sp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b="0" dirty="0" smtClean="0"/>
              <a:t>Genetik</a:t>
            </a:r>
            <a:endParaRPr lang="en-GB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800" dirty="0" smtClean="0"/>
              <a:t>Hastalığın daha çok kadınlarda görülmektedir.</a:t>
            </a:r>
          </a:p>
          <a:p>
            <a:pPr eaLnBrk="1" hangingPunct="1"/>
            <a:r>
              <a:rPr lang="tr-TR" altLang="tr-TR" sz="2800" dirty="0" smtClean="0"/>
              <a:t>Kadınlarda daha şiddetli seyreder.</a:t>
            </a:r>
          </a:p>
          <a:p>
            <a:pPr eaLnBrk="1" hangingPunct="1"/>
            <a:r>
              <a:rPr lang="tr-TR" altLang="tr-TR" sz="2800" dirty="0" err="1" smtClean="0"/>
              <a:t>Nulliparlarda</a:t>
            </a:r>
            <a:r>
              <a:rPr lang="tr-TR" altLang="tr-TR" sz="2800" dirty="0" smtClean="0"/>
              <a:t> RA görülme riski 2-3 kat fazladır. </a:t>
            </a:r>
          </a:p>
          <a:p>
            <a:pPr eaLnBrk="1" hangingPunct="1"/>
            <a:r>
              <a:rPr lang="tr-TR" altLang="tr-TR" sz="2800" dirty="0" smtClean="0"/>
              <a:t>Hamilelikte </a:t>
            </a:r>
            <a:r>
              <a:rPr lang="tr-TR" altLang="tr-TR" sz="2800" dirty="0" err="1" smtClean="0"/>
              <a:t>RA’li</a:t>
            </a:r>
            <a:r>
              <a:rPr lang="tr-TR" altLang="tr-TR" sz="2800" dirty="0" smtClean="0"/>
              <a:t> hastalar % 75’e varan oranda iyileşmekte ve </a:t>
            </a:r>
            <a:r>
              <a:rPr lang="tr-TR" altLang="tr-TR" sz="2800" dirty="0" err="1" smtClean="0"/>
              <a:t>remisyon</a:t>
            </a:r>
            <a:r>
              <a:rPr lang="tr-TR" altLang="tr-TR" sz="2800" dirty="0" smtClean="0"/>
              <a:t> göstermektedir. Ancak hamilelik sonrası olguların % 80-90’ında olay tekrar alevlenmektedir. </a:t>
            </a:r>
          </a:p>
        </p:txBody>
      </p:sp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Cinsiyet ve Seks Hormonları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800" dirty="0" smtClean="0"/>
              <a:t>Hamilelikte </a:t>
            </a:r>
            <a:r>
              <a:rPr lang="tr-TR" altLang="tr-TR" sz="2800" dirty="0" err="1" smtClean="0"/>
              <a:t>RA’li</a:t>
            </a:r>
            <a:r>
              <a:rPr lang="tr-TR" altLang="tr-TR" sz="2800" dirty="0" smtClean="0"/>
              <a:t> hastalar % 75’e varan oranda iyileşmekte ve </a:t>
            </a:r>
            <a:r>
              <a:rPr lang="tr-TR" altLang="tr-TR" sz="2800" dirty="0" err="1" smtClean="0"/>
              <a:t>remisyon</a:t>
            </a:r>
            <a:r>
              <a:rPr lang="tr-TR" altLang="tr-TR" sz="2800" dirty="0" smtClean="0"/>
              <a:t> göstermektedir. Ancak hamilelik sonrası olguların % 80-90’ında olay tekrar alevlenmektedir. </a:t>
            </a:r>
          </a:p>
          <a:p>
            <a:endParaRPr lang="tr-TR" dirty="0" smtClean="0"/>
          </a:p>
          <a:p>
            <a:r>
              <a:rPr lang="tr-TR" altLang="tr-TR" sz="2800" dirty="0" smtClean="0"/>
              <a:t>Erken yaşta gebelik ve oral </a:t>
            </a:r>
            <a:r>
              <a:rPr lang="tr-TR" altLang="tr-TR" sz="2800" dirty="0" err="1" smtClean="0"/>
              <a:t>kontraseptif</a:t>
            </a:r>
            <a:r>
              <a:rPr lang="tr-TR" altLang="tr-TR" sz="2800" dirty="0" smtClean="0"/>
              <a:t> kullanımı hastalığın ortaya çıkışını geciktirdiği veya hastalığın şiddetini azalttığı düşünülmektedir. </a:t>
            </a:r>
            <a:endParaRPr lang="en-GB" altLang="tr-TR" sz="2800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800" dirty="0" err="1" smtClean="0"/>
              <a:t>RA’in</a:t>
            </a:r>
            <a:r>
              <a:rPr lang="tr-TR" altLang="tr-TR" sz="2800" dirty="0" smtClean="0"/>
              <a:t> karakteristik özelliği </a:t>
            </a:r>
            <a:r>
              <a:rPr lang="tr-TR" altLang="tr-TR" sz="2800" dirty="0" err="1" smtClean="0"/>
              <a:t>sinoviya</a:t>
            </a:r>
            <a:r>
              <a:rPr lang="tr-TR" altLang="tr-TR" sz="2800" dirty="0" smtClean="0"/>
              <a:t> ve fonksiyonlarındaki bozulmadır. Normalde hücre ve damar yapısından fakir olan </a:t>
            </a:r>
            <a:r>
              <a:rPr lang="tr-TR" altLang="tr-TR" sz="2800" dirty="0" err="1" smtClean="0"/>
              <a:t>sinoviyum</a:t>
            </a:r>
            <a:r>
              <a:rPr lang="tr-TR" altLang="tr-TR" sz="2800" dirty="0" smtClean="0"/>
              <a:t>, kanlanmanın fazla olduğu, </a:t>
            </a:r>
            <a:r>
              <a:rPr lang="tr-TR" altLang="tr-TR" sz="2800" dirty="0" err="1" smtClean="0"/>
              <a:t>proliferasyon</a:t>
            </a:r>
            <a:r>
              <a:rPr lang="tr-TR" altLang="tr-TR" sz="2800" dirty="0" smtClean="0"/>
              <a:t> gösteren, tümör dokusuna benzer </a:t>
            </a:r>
            <a:r>
              <a:rPr lang="tr-TR" altLang="tr-TR" sz="2800" dirty="0" err="1" smtClean="0"/>
              <a:t>destrüktif</a:t>
            </a:r>
            <a:r>
              <a:rPr lang="tr-TR" altLang="tr-TR" sz="2800" dirty="0" smtClean="0"/>
              <a:t> bir doku haline gelir. Bu dokuya </a:t>
            </a:r>
            <a:r>
              <a:rPr lang="tr-TR" altLang="tr-TR" sz="2800" b="1" dirty="0" smtClean="0"/>
              <a:t>PANNUS</a:t>
            </a:r>
            <a:r>
              <a:rPr lang="tr-TR" altLang="tr-TR" sz="2800" dirty="0" smtClean="0"/>
              <a:t> denir.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altLang="tr-TR" sz="28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800" dirty="0" err="1" smtClean="0"/>
              <a:t>Pannus</a:t>
            </a:r>
            <a:r>
              <a:rPr lang="tr-TR" altLang="tr-TR" sz="2800" dirty="0" smtClean="0"/>
              <a:t> dokusu komşu kemiğe ve </a:t>
            </a:r>
            <a:r>
              <a:rPr lang="tr-TR" altLang="tr-TR" sz="2800" dirty="0" err="1" smtClean="0"/>
              <a:t>kartilaja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invaze</a:t>
            </a:r>
            <a:r>
              <a:rPr lang="tr-TR" altLang="tr-TR" sz="2800" dirty="0" smtClean="0"/>
              <a:t> olur, </a:t>
            </a:r>
            <a:r>
              <a:rPr lang="tr-TR" altLang="tr-TR" sz="2800" dirty="0" err="1" smtClean="0"/>
              <a:t>kartilajı</a:t>
            </a:r>
            <a:r>
              <a:rPr lang="tr-TR" altLang="tr-TR" sz="2800" dirty="0" smtClean="0"/>
              <a:t> harap ederken eklem aralığı gittikçe daralır.    </a:t>
            </a:r>
            <a:endParaRPr lang="en-GB" altLang="tr-TR" sz="2800" dirty="0" smtClean="0"/>
          </a:p>
        </p:txBody>
      </p:sp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err="1" smtClean="0"/>
              <a:t>Patogenez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800" dirty="0" smtClean="0"/>
              <a:t>RF, </a:t>
            </a:r>
            <a:r>
              <a:rPr lang="tr-TR" altLang="tr-TR" sz="2800" dirty="0" err="1" smtClean="0"/>
              <a:t>Ig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G’nin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antijenik</a:t>
            </a:r>
            <a:r>
              <a:rPr lang="tr-TR" altLang="tr-TR" sz="2800" dirty="0" smtClean="0"/>
              <a:t> bölgelere karşı oluşan antikorlardır. </a:t>
            </a:r>
            <a:r>
              <a:rPr lang="tr-TR" altLang="tr-TR" sz="2800" dirty="0" err="1" smtClean="0"/>
              <a:t>Periferik</a:t>
            </a:r>
            <a:r>
              <a:rPr lang="tr-TR" altLang="tr-TR" sz="2800" dirty="0" smtClean="0"/>
              <a:t> kan ve </a:t>
            </a:r>
            <a:r>
              <a:rPr lang="tr-TR" altLang="tr-TR" sz="2800" dirty="0" err="1" smtClean="0"/>
              <a:t>sinoviyal</a:t>
            </a:r>
            <a:r>
              <a:rPr lang="tr-TR" altLang="tr-TR" sz="2800" dirty="0" smtClean="0"/>
              <a:t> B hücreleri tarafından yapılırlar</a:t>
            </a:r>
            <a:r>
              <a:rPr lang="tr-TR" altLang="tr-TR" dirty="0" smtClean="0"/>
              <a:t>. </a:t>
            </a:r>
          </a:p>
          <a:p>
            <a:pPr eaLnBrk="1" hangingPunct="1"/>
            <a:endParaRPr lang="tr-TR" altLang="tr-TR" dirty="0" smtClean="0"/>
          </a:p>
          <a:p>
            <a:r>
              <a:rPr lang="tr-TR" altLang="tr-TR" sz="2800" dirty="0" smtClean="0"/>
              <a:t>Bu şekilde oluşan antikorlar eklemde büyük </a:t>
            </a:r>
            <a:r>
              <a:rPr lang="tr-TR" altLang="tr-TR" sz="2800" dirty="0" err="1" smtClean="0"/>
              <a:t>immün</a:t>
            </a:r>
            <a:r>
              <a:rPr lang="tr-TR" altLang="tr-TR" sz="2800" dirty="0" smtClean="0"/>
              <a:t> kompleksler oluştururlar. </a:t>
            </a:r>
            <a:r>
              <a:rPr lang="tr-TR" altLang="tr-TR" sz="2800" dirty="0" err="1" smtClean="0"/>
              <a:t>İmmün</a:t>
            </a:r>
            <a:r>
              <a:rPr lang="tr-TR" altLang="tr-TR" sz="2800" dirty="0" smtClean="0"/>
              <a:t> kompleksler ise lenfositleri uyararak RF yapımını </a:t>
            </a:r>
            <a:r>
              <a:rPr lang="tr-TR" altLang="tr-TR" sz="2800" dirty="0" err="1" smtClean="0"/>
              <a:t>stimüle</a:t>
            </a:r>
            <a:r>
              <a:rPr lang="tr-TR" altLang="tr-TR" sz="2800" dirty="0" smtClean="0"/>
              <a:t> ederler.</a:t>
            </a:r>
            <a:endParaRPr lang="en-GB" altLang="tr-TR" sz="2800" dirty="0" smtClean="0"/>
          </a:p>
        </p:txBody>
      </p:sp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err="1" smtClean="0"/>
              <a:t>Romatoid</a:t>
            </a:r>
            <a:r>
              <a:rPr lang="tr-TR" dirty="0" smtClean="0"/>
              <a:t> Faktör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</TotalTime>
  <Words>1148</Words>
  <PresentationFormat>Ekran Gösterisi (4:3)</PresentationFormat>
  <Paragraphs>138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29" baseType="lpstr">
      <vt:lpstr>Akış</vt:lpstr>
      <vt:lpstr>ROMATOİD ARTRİT</vt:lpstr>
      <vt:lpstr>Slayt 2</vt:lpstr>
      <vt:lpstr>Slayt 3</vt:lpstr>
      <vt:lpstr>Etiyopatogenez</vt:lpstr>
      <vt:lpstr>Genetik</vt:lpstr>
      <vt:lpstr>Cinsiyet ve Seks Hormonları</vt:lpstr>
      <vt:lpstr>Slayt 7</vt:lpstr>
      <vt:lpstr>Patogenez</vt:lpstr>
      <vt:lpstr>Romatoid Faktör</vt:lpstr>
      <vt:lpstr>Klinik</vt:lpstr>
      <vt:lpstr>Slayt 11</vt:lpstr>
      <vt:lpstr>Eklem Bulguları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TEDAVİ</vt:lpstr>
      <vt:lpstr>Fizik Tedavi ve Rehabilitasyon</vt:lpstr>
      <vt:lpstr>Akut Evre (Aktif Evre)</vt:lpstr>
      <vt:lpstr>Slayt 26</vt:lpstr>
      <vt:lpstr>Subakut Evre</vt:lpstr>
      <vt:lpstr>Kronik Evre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ROMATOİD ARTRİT</dc:title>
  <dc:creator>fztmerve</dc:creator>
  <cp:lastModifiedBy>fztmerve</cp:lastModifiedBy>
  <cp:revision>18</cp:revision>
  <dcterms:created xsi:type="dcterms:W3CDTF">2018-10-30T18:30:07Z</dcterms:created>
  <dcterms:modified xsi:type="dcterms:W3CDTF">2019-06-27T12:49:33Z</dcterms:modified>
</cp:coreProperties>
</file>