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4"/>
  </p:notesMasterIdLst>
  <p:sldIdLst>
    <p:sldId id="256" r:id="rId2"/>
    <p:sldId id="261" r:id="rId3"/>
    <p:sldId id="337" r:id="rId4"/>
    <p:sldId id="333" r:id="rId5"/>
    <p:sldId id="263" r:id="rId6"/>
    <p:sldId id="265" r:id="rId7"/>
    <p:sldId id="264" r:id="rId8"/>
    <p:sldId id="262" r:id="rId9"/>
    <p:sldId id="266" r:id="rId10"/>
    <p:sldId id="257" r:id="rId11"/>
    <p:sldId id="258" r:id="rId12"/>
    <p:sldId id="259" r:id="rId13"/>
    <p:sldId id="260" r:id="rId14"/>
    <p:sldId id="267" r:id="rId15"/>
    <p:sldId id="268" r:id="rId16"/>
    <p:sldId id="269" r:id="rId17"/>
    <p:sldId id="270" r:id="rId18"/>
    <p:sldId id="271" r:id="rId19"/>
    <p:sldId id="284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38" r:id="rId32"/>
    <p:sldId id="283" r:id="rId33"/>
    <p:sldId id="287" r:id="rId34"/>
    <p:sldId id="288" r:id="rId35"/>
    <p:sldId id="286" r:id="rId36"/>
    <p:sldId id="289" r:id="rId37"/>
    <p:sldId id="290" r:id="rId38"/>
    <p:sldId id="291" r:id="rId39"/>
    <p:sldId id="292" r:id="rId40"/>
    <p:sldId id="334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39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36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1" r:id="rId81"/>
    <p:sldId id="330" r:id="rId82"/>
    <p:sldId id="332" r:id="rId8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6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E8E0BBD-697E-4272-8ED3-4038AD2810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61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8294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B92B4-EAF6-4C42-B11A-3383C0506C57}" type="slidenum">
              <a:rPr lang="tr-TR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149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114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5CFAA-27F9-433B-88A9-7E5959BB0FC1}" type="slidenum">
              <a:rPr lang="tr-TR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597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216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CD70E-D5A5-4CF5-8C47-A9AADCF08ABF}" type="slidenum">
              <a:rPr lang="tr-TR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021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31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4A67F-F813-4F96-A67E-A7AA2E68EFFD}" type="slidenum">
              <a:rPr lang="tr-TR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256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42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AC468-66B6-4E03-A9CE-67CCDB062494}" type="slidenum">
              <a:rPr lang="tr-TR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71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523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2000B-083A-43B7-A105-857486A570D8}" type="slidenum">
              <a:rPr lang="tr-TR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10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626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153CE-E52B-40CB-BC06-A8340FC0F7E8}" type="slidenum">
              <a:rPr lang="tr-TR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083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72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6D877-DFDF-4326-89D8-C5D475BB5E69}" type="slidenum">
              <a:rPr lang="tr-TR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983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830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D4CCF-8D86-4D53-AC14-0E8E1B801E2A}" type="slidenum">
              <a:rPr lang="tr-TR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842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933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E7C91-8483-4B3C-8274-8D59E41A3C56}" type="slidenum">
              <a:rPr lang="tr-TR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354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1264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23AF6-21EF-43E1-A4D1-8E9EF024A808}" type="slidenum">
              <a:rPr lang="tr-TR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75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8499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D034B-E359-4A49-B227-0B59B966C845}" type="slidenum">
              <a:rPr lang="tr-TR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668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003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57358-D9A1-4B9C-A4AF-F1A1244B01BC}" type="slidenum">
              <a:rPr lang="tr-TR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21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013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587155-2B25-4520-B54D-4B2ADE2A7E19}" type="slidenum">
              <a:rPr lang="tr-TR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541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024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96DA-BF9A-4BA8-AE62-431559A6F400}" type="slidenum">
              <a:rPr lang="tr-TR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8091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0342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C2E61-40A5-43CF-9BD8-66D68244F0EF}" type="slidenum">
              <a:rPr lang="tr-TR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315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0445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ECC947-31DB-498C-9D44-49674BAB48AC}" type="slidenum">
              <a:rPr lang="tr-TR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52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0547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5B8E5-04E0-454C-9076-0C97D9BD2C7A}" type="slidenum">
              <a:rPr lang="tr-TR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5101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0650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8732F-792C-4498-9CB8-CF3942A41729}" type="slidenum">
              <a:rPr lang="tr-TR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776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0752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A140E-0B18-487D-AE96-DC0205DB72B9}" type="slidenum">
              <a:rPr lang="tr-TR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827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0854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C711E-7248-405C-8B2F-89F20C4A011E}" type="slidenum">
              <a:rPr lang="tr-TR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9639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0957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BFA30-B096-49B0-B8C1-2898A48E829F}" type="slidenum">
              <a:rPr lang="tr-TR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83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E0BBD-697E-4272-8ED3-4038AD2810D0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6435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1059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E4BC9-02D0-423D-8E8E-D26010EE4AFE}" type="slidenum">
              <a:rPr lang="tr-TR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7559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E0BBD-697E-4272-8ED3-4038AD2810D0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152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1162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FB02C-C668-4CC0-BFE2-622C5F6645C2}" type="slidenum">
              <a:rPr lang="tr-TR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592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1366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1C04B-3F75-4C46-9D75-23DEFF5B96F7}" type="slidenum">
              <a:rPr lang="tr-TR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090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1469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E1E7E-C638-4B94-A328-7AF6B2E2F95E}" type="slidenum">
              <a:rPr lang="tr-TR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423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157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8CDA4-9238-4C57-A108-86319567FF9F}" type="slidenum">
              <a:rPr lang="tr-TR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3323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1674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5E0F4-8E9B-4E10-8051-732EB0834E7D}" type="slidenum">
              <a:rPr lang="tr-TR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375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1776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D4420-23D3-4404-B725-6366442F3272}" type="slidenum">
              <a:rPr lang="tr-TR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1583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187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30C89-7C1E-4CBA-B99B-8AC58648066D}" type="slidenum">
              <a:rPr lang="tr-TR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1785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198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EF88-933D-499F-ABAC-2606D62F0F97}" type="slidenum">
              <a:rPr lang="tr-TR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26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E0BBD-697E-4272-8ED3-4038AD2810D0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9636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E0BBD-697E-4272-8ED3-4038AD2810D0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9547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2083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339E1-2447-4B2B-B0CC-273003C5C88E}" type="slidenum">
              <a:rPr lang="tr-TR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0846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2186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9C0AA-FA63-4745-AC0D-13E562CA3C8B}" type="slidenum">
              <a:rPr lang="tr-TR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5178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228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9311F-1F79-46C9-9918-699DFF44B8E1}" type="slidenum">
              <a:rPr lang="tr-TR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6142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2390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63FA6-847E-4CE1-BF05-659EE75CFAC1}" type="slidenum">
              <a:rPr lang="tr-TR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506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2493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88D71-CDCF-49F8-BFE5-1F146D7EE8D5}" type="slidenum">
              <a:rPr lang="tr-TR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1175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259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48B68-A5AA-4475-9D84-DE9B8226C036}" type="slidenum">
              <a:rPr lang="tr-TR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09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269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E3287-1170-4937-ABA9-086A69228AAD}" type="slidenum">
              <a:rPr lang="tr-TR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0684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280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6CB22-0C43-4DD8-A8B4-097D20A79892}" type="slidenum">
              <a:rPr lang="tr-TR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1656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2902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E92D2-60BD-41C8-BE2C-CE5D0AC308F9}" type="slidenum">
              <a:rPr lang="tr-TR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66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8602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744FE-6976-4F45-805C-1547078A8FDC}" type="slidenum">
              <a:rPr lang="tr-TR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8349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3005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7172B-E2C5-4C54-8A63-39BA05378114}" type="slidenum">
              <a:rPr lang="tr-TR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2742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3107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71506-B651-4224-B6C5-9473D6115AE1}" type="slidenum">
              <a:rPr lang="tr-TR"/>
              <a:pPr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0237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3210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16DB0-537C-4C43-8BB8-FDDC39102237}" type="slidenum">
              <a:rPr lang="tr-TR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45717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3312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39A19-699D-4ACC-855B-6DB1EC5CDF70}" type="slidenum">
              <a:rPr lang="tr-TR"/>
              <a:pPr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9820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E0BBD-697E-4272-8ED3-4038AD2810D0}" type="slidenum">
              <a:rPr lang="tr-TR" smtClean="0"/>
              <a:pPr>
                <a:defRPr/>
              </a:pPr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424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3414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ABCC6-44C6-424E-A00A-F372874E61AB}" type="slidenum">
              <a:rPr lang="tr-TR"/>
              <a:pPr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8812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3517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BCAE1-9648-4BC8-82D4-64600CB4DCE4}" type="slidenum">
              <a:rPr lang="tr-TR"/>
              <a:pPr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2493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3619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F4AB7-0EA8-4580-B94F-C8FEFFD860E9}" type="slidenum">
              <a:rPr lang="tr-TR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9582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3722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15222-72A5-45EC-AC6E-3ECD5F02FD10}" type="slidenum">
              <a:rPr lang="tr-TR"/>
              <a:pPr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3188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3824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4B917-90C9-4A5D-A07E-1BF85EF5321F}" type="slidenum">
              <a:rPr lang="tr-TR"/>
              <a:pPr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398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8704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885AE-8992-4CB0-B002-C80546F2A3B6}" type="slidenum">
              <a:rPr lang="tr-TR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9060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3926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5B91-E54E-47F7-8635-BDB390F669EB}" type="slidenum">
              <a:rPr lang="tr-TR"/>
              <a:pPr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8402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4029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87485-0A53-4414-90F3-2BA3C82372FE}" type="slidenum">
              <a:rPr lang="tr-TR"/>
              <a:pPr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7966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413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AE250-4482-4A5C-9E91-8CE509ADBA3A}" type="slidenum">
              <a:rPr lang="tr-TR"/>
              <a:pPr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0157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0650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8732F-792C-4498-9CB8-CF3942A41729}" type="slidenum">
              <a:rPr lang="tr-TR"/>
              <a:pPr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3781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4234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C5089-40EC-42D8-903F-23DC544C5238}" type="slidenum">
              <a:rPr lang="tr-TR"/>
              <a:pPr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7635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4336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1D786-9D6C-4A89-B50D-23231B31CD93}" type="slidenum">
              <a:rPr lang="tr-TR"/>
              <a:pPr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6091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  <p:sp>
        <p:nvSpPr>
          <p:cNvPr id="1443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39EFF-EDBB-4054-8051-69BE815EB489}" type="slidenum">
              <a:rPr lang="tr-TR"/>
              <a:pPr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5025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454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10278-7920-454D-AD35-19666F4D0561}" type="slidenum">
              <a:rPr lang="tr-TR"/>
              <a:pPr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4660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4643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8CA82-F706-4331-A05B-F26C5D8CF0A3}" type="slidenum">
              <a:rPr lang="tr-TR"/>
              <a:pPr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7828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4746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40753-7B29-4C86-BE84-B8DC02EC9322}" type="slidenum">
              <a:rPr lang="tr-TR"/>
              <a:pPr/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249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8806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85C74-4E5F-472B-95C7-535A8D95BE5E}" type="slidenum">
              <a:rPr lang="tr-TR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94483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484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AD878-348D-4D8F-8BBC-E8693866AAD5}" type="slidenum">
              <a:rPr lang="tr-TR"/>
              <a:pPr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7873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4950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62170-C7F7-47D8-9050-FA7B5998FCE9}" type="slidenum">
              <a:rPr lang="tr-TR"/>
              <a:pPr/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71543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5053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85942-F912-44EF-B98B-F6A705C0E4F8}" type="slidenum">
              <a:rPr lang="tr-TR"/>
              <a:pPr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76902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51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49F6F-7B63-48A2-BC54-4DD14B93CAF4}" type="slidenum">
              <a:rPr lang="tr-TR"/>
              <a:pPr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4597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525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747F8-5610-473E-91D6-D156BF5B3B76}" type="slidenum">
              <a:rPr lang="tr-TR"/>
              <a:pPr/>
              <a:t>74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79274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536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5698A-5D5F-423A-8E01-54E64DF589E8}" type="slidenum">
              <a:rPr lang="tr-TR"/>
              <a:pPr/>
              <a:t>75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23792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5462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782C1-5D75-4B0C-BD95-94DFDF6A6959}" type="slidenum">
              <a:rPr lang="tr-TR"/>
              <a:pPr/>
              <a:t>76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8536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5565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CA551-0E93-4A64-9961-462FBE1B0581}" type="slidenum">
              <a:rPr lang="tr-TR"/>
              <a:pPr/>
              <a:t>77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0248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5667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FBDD5-37F8-44FC-B97E-3B53AE9522FC}" type="slidenum">
              <a:rPr lang="tr-TR"/>
              <a:pPr/>
              <a:t>78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79794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5770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2C00E-7B97-4C15-820A-57880415D177}" type="slidenum">
              <a:rPr lang="tr-TR"/>
              <a:pPr/>
              <a:t>79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897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8909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6D480-918C-4B7B-BDB9-929658CEE561}" type="slidenum">
              <a:rPr lang="tr-TR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561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5872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A6428-66A8-44D1-89DB-A1EF56DFF409}" type="slidenum">
              <a:rPr lang="tr-TR"/>
              <a:pPr/>
              <a:t>80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47619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5974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AA401-1603-4D4F-9B06-7F48D86188AE}" type="slidenum">
              <a:rPr lang="tr-TR"/>
              <a:pPr/>
              <a:t>81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38236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6077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02C03-ED6D-4143-B42B-824B3734D372}" type="slidenum">
              <a:rPr lang="tr-TR"/>
              <a:pPr/>
              <a:t>82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444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01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A1536-9AD9-4E92-8CE0-97D140BBDFC3}" type="slidenum">
              <a:rPr lang="tr-TR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36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02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AEA0B7-A6D1-4CF1-8AB0-8672CD5786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27FFB-A861-4A4D-BAD4-DBF1FF3E95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8D1BC-D52D-43AC-9084-94365FA3BB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BA4DA-890C-41C7-9D24-9B209B20E6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435EB-9FC0-4953-B246-4EAEDF5453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5A38-5F83-44EC-99EC-86FBAF790D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3B73-06D6-4263-A81B-E3212C90F8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87D4E-CB65-47C3-A633-50BAD52928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C8759-B0A2-4358-97BF-20F12F8C26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108F2-E103-4F48-B0D1-02E4EEB34A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83BB9-5788-4419-972C-45B18EDC9B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7663A-6858-4335-A14C-4ABCDDD60C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01C1FFE3-FCEC-4E01-B699-EC1E9620AB3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gymuniversal.com/image/doctor.gif&amp;imgrefurl=http://www.gymuniversal.com/htmller/saglik/sporfayda.htm&amp;usg=__FQDk-8FcfI88KeACV8KKeMtNBaQ=&amp;h=200&amp;w=200&amp;sz=12&amp;hl=tr&amp;start=42&amp;tbnid=14HfgzmlBqE2BM:&amp;tbnh=104&amp;tbnw=104&amp;prev=/images?q=miyokard+infarkt%C3%BCs%C3%BC&amp;gbv=2&amp;ndsp=21&amp;hl=tr&amp;sa=N&amp;start=2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caikadakal.com/__icerik/__rk_resim_karikatur/atesli_hasta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kirazdh.gov.tr/dh/haber/EP446DKT397XE.gif&amp;imgrefurl=http://www.kirazdh.gov.tr/dh/icerik.asp?icerik_id=61&amp;usg=__BFdw8LjUJwoKFim0y3fTray7OYE=&amp;h=305&amp;w=313&amp;sz=19&amp;hl=tr&amp;start=3&amp;tbnid=2ipCHbltV9Z3jM:&amp;tbnh=114&amp;tbnw=117&amp;prev=/images?q=hasta&amp;gbv=2&amp;hl=t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donusumkonagi.net/admin/makale/057(1).gif&amp;imgrefurl=http://www.donusumkonagi.net/problem.asp?i=epilepsi&amp;syfp=2&amp;usg=__455oIwfhAz8-aq0zSCKlDyhoAE0=&amp;h=407&amp;w=461&amp;sz=27&amp;hl=tr&amp;start=2&amp;tbnid=JdUQVlS3JNJE5M:&amp;tbnh=113&amp;tbnw=128&amp;prev=/images?q=epilepsi&amp;gbv=2&amp;hl=t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bildirgec.org/imaj/chattagush/casualty-care-clip-image004.jpg&amp;imgrefurl=http://www.bildirgec.org/etiket/akut-miyokard-infarkt%C3%BCs%C3%BC&amp;usg=__n9IVJ2Q57J7p2KCBbmNK67zaWnU=&amp;h=239&amp;w=300&amp;sz=8&amp;hl=tr&amp;start=2&amp;tbnid=B2hy5qkoYB69uM:&amp;tbnh=92&amp;tbnw=116&amp;prev=/images?q=miyokard+infarkt%C3%BCs%C3%BC&amp;gbv=2&amp;hl=tr&amp;sa=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guzellik.eu/images/stories/kalpkrizi.jpg&amp;imgrefurl=http://www.guzellik.eu/anasayfa/sayfa-37.html&amp;usg=__p-Pnl861qqzGzZhLhICFqz2D7rY=&amp;h=257&amp;w=343&amp;sz=60&amp;hl=tr&amp;start=19&amp;tbnid=gUujpwWtgwKlQM:&amp;tbnh=90&amp;tbnw=120&amp;prev=/images?q=miyokard+infarkt%C3%BCs%C3%BC&amp;gbv=2&amp;ndsp=21&amp;hl=tr&amp;sa=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pharmaceutical-technology.com/projects/kondirolli/images/5-aspirin.jpg&amp;imgrefurl=http://www.pharmaceutical-technology.com/projects/kondirolli/kondirolli5.html&amp;usg=__VBMBFMTwclH6Aq9Auzklrw5FkB4=&amp;h=432&amp;w=346&amp;sz=45&amp;hl=tr&amp;start=4&amp;tbnid=tYqH-RBEKIALtM:&amp;tbnh=126&amp;tbnw=101&amp;prev=/images?q=aspirin&amp;gbv=2&amp;hl=t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xenobones.com/movies/aspirin.jpg&amp;imgrefurl=http://www.xenobones.com/movies/index.htm&amp;usg=__DDu34MNPsQb_snkPJDXb-zVxwog=&amp;h=305&amp;w=400&amp;sz=23&amp;hl=tr&amp;start=7&amp;tbnid=gkV0tyzb6-swwM:&amp;tbnh=95&amp;tbnw=124&amp;prev=/images?q=aspirin&amp;gbv=2&amp;hl=t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injuryboard.com/uploadedImages/InjuryBoardcom_Content/Blogs/News_Blog/News/aspirin%20500.jpg&amp;imgrefurl=http://www.injuryboard.com/national-news/aspirin-may-cut-muscle-aches-and-breast-cancer.aspx?googleid=238078&amp;usg=___hpvXIjnhE4j7tAz2foP6UTqYdU=&amp;h=275&amp;w=300&amp;sz=24&amp;hl=tr&amp;start=35&amp;tbnid=vwUeicbJ0--1qM:&amp;tbnh=106&amp;tbnw=116&amp;prev=/images?q=aspirin&amp;gbv=2&amp;ndsp=21&amp;hl=tr&amp;sa=N&amp;start=2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gulhin.com/wp-content/uploads/elele.jpg&amp;imgrefurl=http://www.gulhin.com/siz-ve-biz/&amp;usg=__t6s05CUopy7wgNBdixtdobT91CU=&amp;h=347&amp;w=400&amp;sz=20&amp;hl=tr&amp;start=11&amp;tbnid=OW6urW60ZYmd_M:&amp;tbnh=108&amp;tbnw=124&amp;prev=/images?q=elele&amp;gbv=2&amp;hl=tr&amp;sa=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pennmedicine.org/health_info/images/19192.jpg&amp;imgrefurl=http://pennmedicine.org/health_info/bloodless/000205.html&amp;usg=__rVaBFo5JO8_cYRD5PpMmeVQb1Gs=&amp;h=320&amp;w=400&amp;sz=18&amp;hl=tr&amp;start=5&amp;tbnid=s2CxmA7H2uDX3M:&amp;tbnh=99&amp;tbnw=124&amp;prev=/images?q=platelet&amp;gbv=2&amp;hl=t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diaglab.vet.cornell.edu/clinpath/modules/heme1/images/dogrbcpl.jpg&amp;imgrefurl=http://diaglab.vet.cornell.edu/clinpath/modules/heme1/plta.htm&amp;usg=__IrM4P2I-kOT_NlxIw2R6--jmNB4=&amp;h=300&amp;w=400&amp;sz=43&amp;hl=tr&amp;start=26&amp;tbnid=vLJqvku7TWDR1M:&amp;tbnh=93&amp;tbnw=124&amp;prev=/images?q=platelet&amp;gbv=2&amp;ndsp=21&amp;hl=tr&amp;sa=N&amp;start=2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timc.com.hk/popup/image/Warfarin.JPG&amp;imgrefurl=http://www.timc.com.hk/products.html&amp;usg=__fKD3U26H0lCL7bMou6LVUK14H2o=&amp;h=480&amp;w=640&amp;sz=239&amp;hl=tr&amp;start=1&amp;tbnid=3FAyAuQGgQ6KWM:&amp;tbnh=103&amp;tbnw=137&amp;prev=/images?q=warfarin&amp;gbv=2&amp;hl=t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sportifhareketler.com/wp-content/uploads/2009/04/kardiyovaskalerl.jpg&amp;imgrefurl=http://www.sportifhareketler.com/evde-spor/kardiyovaskuler-egzersizler/992/&amp;usg=__2NC33Sy8XJfm47eCto5V2LWeiE4=&amp;h=375&amp;w=500&amp;sz=25&amp;hl=tr&amp;start=4&amp;tbnid=ZFj3sEBg-Hsq8M:&amp;tbnh=98&amp;tbnw=130&amp;prev=/images?q=kardiyovask%C3%BCler&amp;gbv=2&amp;hl=tr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sportifhareketler.com/wp-content/uploads/2009/04/kardiyovaskalerl.jpg&amp;imgrefurl=http://www.sportifhareketler.com/evde-spor/kardiyovaskuler-egzersizler/992/&amp;usg=__2NC33Sy8XJfm47eCto5V2LWeiE4=&amp;h=375&amp;w=500&amp;sz=25&amp;hl=tr&amp;start=4&amp;tbnid=ZFj3sEBg-Hsq8M:&amp;tbnh=98&amp;tbnw=130&amp;prev=/images?q=kardiyovask%C3%BCler&amp;gbv=2&amp;hl=tr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sportifhareketler.com/wp-content/uploads/2009/04/kardiyovaskalerl.jpg&amp;imgrefurl=http://www.sportifhareketler.com/evde-spor/kardiyovaskuler-egzersizler/992/&amp;usg=__2NC33Sy8XJfm47eCto5V2LWeiE4=&amp;h=375&amp;w=500&amp;sz=25&amp;hl=tr&amp;start=4&amp;tbnid=ZFj3sEBg-Hsq8M:&amp;tbnh=98&amp;tbnw=130&amp;prev=/images?q=kardiyovask%C3%BCler&amp;gbv=2&amp;hl=tr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gata.edu.tr/dahilibilimler/ichastaliklari/images/ta.jpg&amp;imgrefurl=http://www.gata.edu.tr/dahilibilimler/ichastaliklari/hastalar/default.asp?sayfa=hstrehberi&amp;usg=__eawNo_CtNkWzZWRaeFZUdxppqxI=&amp;h=225&amp;w=225&amp;sz=9&amp;hl=tr&amp;start=3&amp;tbnid=3bbI_tXkVBqVtM:&amp;tbnh=108&amp;tbnw=108&amp;prev=/images?q=hipertansiyon&amp;gbv=2&amp;hl=tr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gata.edu.tr/dahilibilimler/ichastaliklari/images/ta.jpg&amp;imgrefurl=http://www.gata.edu.tr/dahilibilimler/ichastaliklari/hastalar/default.asp?sayfa=hstrehberi&amp;usg=__eawNo_CtNkWzZWRaeFZUdxppqxI=&amp;h=225&amp;w=225&amp;sz=9&amp;hl=tr&amp;start=3&amp;tbnid=3bbI_tXkVBqVtM:&amp;tbnh=108&amp;tbnw=108&amp;prev=/images?q=hipertansiyon&amp;gbv=2&amp;hl=tr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arsiv.ntvmsnbc.com/news/263918.jpg&amp;imgrefurl=http://arsiv.ntvmsnbc.com/news/404081.asp&amp;usg=__R6IDYTYzgOR8HmNCvQOiyOAb9B4=&amp;h=320&amp;w=300&amp;sz=18&amp;hl=tr&amp;start=3&amp;tbnid=gHobop5KcM90XM:&amp;tbnh=118&amp;tbnw=111&amp;prev=/images?q=kalp+kapak%C3%A7%C4%B1%C4%9F%C4%B1&amp;gbv=2&amp;hl=tr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ntvmsnbc.com/news/282070.jpg&amp;imgrefurl=http://www.aliaksoy.net/2008/03/20/sinuzit-ve-antibiyotik/&amp;usg=__WCF1-yqaktWj6Ye-e55FFZWxkLk=&amp;h=345&amp;w=300&amp;sz=8&amp;hl=tr&amp;start=4&amp;tbnid=v_HGSupu15VFQM:&amp;tbnh=120&amp;tbnw=104&amp;prev=/images?q=antibiyotik&amp;gbv=2&amp;hl=tr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netkeyfim.com/wp-content/uploads/2009/02/astim.jpg&amp;imgrefurl=http://www.netkeyfim.com/kategori/saglik/page/44&amp;usg=__yfnTf80_TTgRD5sheQeb73XdgXE=&amp;h=257&amp;w=344&amp;sz=12&amp;hl=tr&amp;start=4&amp;tbnid=Qd9IPFExrQH00M:&amp;tbnh=90&amp;tbnw=120&amp;prev=/images?q=ast%C4%B1m&amp;gbv=2&amp;hl=tr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netkeyfim.com/wp-content/uploads/2009/02/astim.jpg&amp;imgrefurl=http://www.netkeyfim.com/kategori/saglik/page/44&amp;usg=__yfnTf80_TTgRD5sheQeb73XdgXE=&amp;h=257&amp;w=344&amp;sz=12&amp;hl=tr&amp;start=4&amp;tbnid=Qd9IPFExrQH00M:&amp;tbnh=90&amp;tbnw=120&amp;prev=/images?q=ast%C4%B1m&amp;gbv=2&amp;hl=tr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manisabulten.com/manisa-haber/resim/sigara1csjd2.jpg&amp;imgrefurl=http://manisabulten.com/manisa-haber/kategoriler.asp?KATID=6&amp;usg=__LLkpQ6SV4B39s7G6O6GW-aUSEaA=&amp;h=598&amp;w=450&amp;sz=25&amp;hl=tr&amp;start=2&amp;tbnid=6nZqU0JeYNWjrM:&amp;tbnh=135&amp;tbnw=102&amp;prev=/images?q=sigara&amp;gbv=2&amp;hl=tr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img2.blogcu.com/images/b/i/t/bitkilerlegelenguzellik7/reflu_1237797935.jpg&amp;imgrefurl=http://www.blogcu.com/etiket/mide%20yanmas%C4%B1%20ve%20refl%C3%BC&amp;usg=__kexpay9A1w_enQONrgwZbtX13I4=&amp;h=431&amp;w=335&amp;sz=43&amp;hl=tr&amp;start=7&amp;tbnid=IgEZ4fd0fPqxbM:&amp;tbnh=126&amp;tbnw=98&amp;prev=/images?q=reflu&amp;gbv=2&amp;hl=tr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butunhastaneler.com/hastaliklar/reflu_nedir_clip_image002.jpg&amp;imgrefurl=http://www.butunhastaneler.com/hastaliklar/reflu_nedir.html&amp;usg=__4DXA1-xMZQJPNgc9Zu4ZnsMvvks=&amp;h=254&amp;w=360&amp;sz=10&amp;hl=tr&amp;start=11&amp;tbnid=5M3CpwLKGFs9-M:&amp;tbnh=85&amp;tbnw=121&amp;prev=/images?q=reflu&amp;gbv=2&amp;hl=tr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3.bp.blogspot.com/_09NsoIHgNiM/SjCk7CXMcmI/AAAAAAAABbY/0UMRqDeZ0Zo/s320/asi.jpg&amp;imgrefurl=http://dengidengine.blogspot.com/2009/06/ibrahim-saracoglu-hepatit-b-ve-c.html&amp;usg=__PqssEoeoQUn1V3Rh6bbNvNsMlpY=&amp;h=277&amp;w=298&amp;sz=16&amp;hl=tr&amp;start=6&amp;tbnid=FMTLZ4LpSuoWoM:&amp;tbnh=108&amp;tbnw=116&amp;prev=/images?q=hepatit&amp;gbv=2&amp;ndsp=21&amp;hl=tr&amp;sa=N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saglikbilgilerim.com/wp-content/siroz1.jpg&amp;imgrefurl=http://www.saglikbilgilerim.com/siroz/&amp;usg=__OpeOH38z9otFYZpgEkzVxLx4yqk=&amp;h=390&amp;w=632&amp;sz=39&amp;hl=tr&amp;start=9&amp;tbnid=XGC-5cNET3BvsM:&amp;tbnh=85&amp;tbnw=137&amp;prev=/images?q=siroz&amp;gbv=2&amp;hl=tr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saglikbilgilerim.com/wp-content/siroz1.jpg&amp;imgrefurl=http://www.saglikbilgilerim.com/siroz/&amp;usg=__OpeOH38z9otFYZpgEkzVxLx4yqk=&amp;h=390&amp;w=632&amp;sz=39&amp;hl=tr&amp;start=9&amp;tbnid=XGC-5cNET3BvsM:&amp;tbnh=85&amp;tbnw=137&amp;prev=/images?q=siroz&amp;gbv=2&amp;hl=tr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mutlusepet.com/class/INNOVAEditor/assets/bobrek.gif&amp;imgrefurl=http://www.mutlusepet.com/index.php?do=dynamic/view&amp;pid=38&amp;usg=__Be-dhc8mmuWwU8WDJveD1v_CM04=&amp;h=256&amp;w=300&amp;sz=33&amp;hl=tr&amp;start=5&amp;tbnid=vidKsbYZbSYuqM:&amp;tbnh=99&amp;tbnw=116&amp;prev=/images?q=b%C3%B6brek&amp;gbv=2&amp;hl=tr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mutlusepet.com/class/INNOVAEditor/assets/bobrek.gif&amp;imgrefurl=http://www.mutlusepet.com/index.php?do=dynamic/view&amp;pid=38&amp;usg=__Be-dhc8mmuWwU8WDJveD1v_CM04=&amp;h=256&amp;w=300&amp;sz=33&amp;hl=tr&amp;start=5&amp;tbnid=vidKsbYZbSYuqM:&amp;tbnh=99&amp;tbnw=116&amp;prev=/images?q=b%C3%B6brek&amp;gbv=2&amp;hl=tr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blog.kir.com/archives/images/Stop-AIDS-Hand.gif&amp;imgrefurl=http://blog.kir.com/archives/cat_health_care.asp&amp;usg=__wj1E-gujDRdU8KA9tNyHwwjPjik=&amp;h=300&amp;w=300&amp;sz=8&amp;hl=tr&amp;start=4&amp;tbnid=p6oBKN2MYywZIM:&amp;tbnh=116&amp;tbnw=116&amp;prev=/images?q=aids&amp;gbv=2&amp;hl=tr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idealisteczaci.com/resimler/medicine1.jpg&amp;imgrefurl=http://www.idealisteczaci.com/altsayfa.asp?kategori=11&amp;usg=__DxY8pKTJfSHUnSxgJ1zYJjo_rLo=&amp;h=73&amp;w=100&amp;sz=8&amp;hl=tr&amp;start=11&amp;tbnid=hFAql2SkYsupqM:&amp;tbnh=60&amp;tbnw=82&amp;prev=/images?q=imm%C3%BCnosupresif+ila%C3%A7lar&amp;gbv=2&amp;hl=tr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FFFF66"/>
                </a:solidFill>
                <a:latin typeface="Georgia" pitchFamily="18" charset="0"/>
              </a:rPr>
              <a:t>Ağız Diş Çene  Cerrahisi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Prof. Dr. Cahit ÜÇOK</a:t>
            </a:r>
          </a:p>
          <a:p>
            <a:pPr eaLnBrk="1" hangingPunct="1">
              <a:defRPr/>
            </a:pPr>
            <a:r>
              <a:rPr lang="tr-TR" dirty="0" smtClean="0"/>
              <a:t>2017-2018</a:t>
            </a:r>
          </a:p>
          <a:p>
            <a:pPr eaLnBrk="1" hangingPunct="1">
              <a:defRPr/>
            </a:pPr>
            <a:r>
              <a:rPr lang="tr-TR" dirty="0">
                <a:solidFill>
                  <a:srgbClr val="FF0000"/>
                </a:solidFill>
              </a:rPr>
              <a:t>a</a:t>
            </a:r>
            <a:r>
              <a:rPr lang="tr-TR" dirty="0" smtClean="0">
                <a:solidFill>
                  <a:srgbClr val="FF0000"/>
                </a:solidFill>
              </a:rPr>
              <a:t>cikarsiv.ankara.edu.tr</a:t>
            </a:r>
          </a:p>
        </p:txBody>
      </p:sp>
      <p:pic>
        <p:nvPicPr>
          <p:cNvPr id="3076" name="Picture 8" descr="logodish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FF66"/>
                </a:solidFill>
                <a:latin typeface="Georgia" pitchFamily="18" charset="0"/>
              </a:rPr>
              <a:t>Operasyon öncesi Değerlendirme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686800" cy="3455988"/>
          </a:xfrm>
        </p:spPr>
        <p:txBody>
          <a:bodyPr/>
          <a:lstStyle/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Operasyon öncesi hasta değerlendirmesi her tip işlem için GEREKLİ ve ZORUNLU bir uygulamadır.</a:t>
            </a:r>
          </a:p>
        </p:txBody>
      </p:sp>
      <p:pic>
        <p:nvPicPr>
          <p:cNvPr id="11268" name="Picture 5" descr="doctor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24300" y="3402013"/>
            <a:ext cx="3455988" cy="34559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Hasta Anamnezi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Klinik Muayene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Radyolojik Tetkik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Teşhis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Anestezi seçenekleri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Tedavi</a:t>
            </a:r>
          </a:p>
        </p:txBody>
      </p:sp>
      <p:pic>
        <p:nvPicPr>
          <p:cNvPr id="12292" name="Picture 5" descr="Tam boyutlu görseli göster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7763" y="1700213"/>
            <a:ext cx="3690937" cy="4033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Hasta Anamnezi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Adı Soyadı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İletişim Bilgileri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Medikal Hikayesi</a:t>
            </a:r>
          </a:p>
          <a:p>
            <a:pPr eaLnBrk="1" hangingPunct="1">
              <a:defRPr/>
            </a:pPr>
            <a:r>
              <a:rPr lang="tr-TR" sz="2000" smtClean="0">
                <a:latin typeface="Georgia" pitchFamily="18" charset="0"/>
              </a:rPr>
              <a:t>(Allerjik Hastalıklar,adeziv bant, iodine, latex, ilaç-gıda, Tüberküloz,astım,hipertansiyon,kalp hastalıkları,uyku ve apnea şikayetleri,Romatoid ateş,kapakçık problemleri,Böbrek,diabetes mellitus,mide ülseri,kafa travması,epilepsi,kanama problemleri,pıhtılaşma, cilt problemleri,işitme ve görme problemleri, hamilelik veya şüphesi…..)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Alışkanlıkları </a:t>
            </a:r>
            <a:r>
              <a:rPr lang="tr-TR" sz="2000" smtClean="0">
                <a:latin typeface="Georgia" pitchFamily="18" charset="0"/>
              </a:rPr>
              <a:t>Sigara,puro,pipo,alkol vs.diyet uygulamaları, </a:t>
            </a:r>
          </a:p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Hasta Anamnezi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Kullanılan İlaçlar</a:t>
            </a:r>
            <a:r>
              <a:rPr lang="tr-TR" sz="2400" smtClean="0">
                <a:latin typeface="Georgia" pitchFamily="18" charset="0"/>
              </a:rPr>
              <a:t> </a:t>
            </a:r>
            <a:r>
              <a:rPr lang="tr-TR" sz="2000" smtClean="0">
                <a:latin typeface="Georgia" pitchFamily="18" charset="0"/>
              </a:rPr>
              <a:t>Aspirin, demir,antasit…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Hastane Yatışları </a:t>
            </a:r>
            <a:r>
              <a:rPr lang="tr-TR" sz="2000" smtClean="0">
                <a:latin typeface="Georgia" pitchFamily="18" charset="0"/>
              </a:rPr>
              <a:t>Çocukluktan başlamak üzere geçirilen tüm cerrahi müdahaleler, anestezi uygulamaları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Aile fertlerinin medikal sorunları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Hasta Hikayesi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Hastanın hekime gelme nedenini ve ana şikayetini kendi cümleleri ile anlatmasını ifade eder.</a:t>
            </a:r>
          </a:p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Hekimin teşhis ve tedavi planlamasında önemli rol oynayan bir aşamadır.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Anestezi Seçenekleri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Her yöntemin avantaj ve dezavantajları vardır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Preoperatif değerlendirmenin esas amacı perioperatif morbidite ve mortaliteyi azaltmaktır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Anestezi Seçenekleri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5256212" cy="5229225"/>
          </a:xfrm>
        </p:spPr>
        <p:txBody>
          <a:bodyPr/>
          <a:lstStyle/>
          <a:p>
            <a:pPr eaLnBrk="1" hangingPunct="1">
              <a:defRPr/>
            </a:pPr>
            <a:endParaRPr lang="tr-TR" sz="2800" smtClean="0">
              <a:latin typeface="Georgia" pitchFamily="18" charset="0"/>
            </a:endParaRPr>
          </a:p>
          <a:p>
            <a:pPr eaLnBrk="1" hangingPunct="1">
              <a:defRPr/>
            </a:pPr>
            <a:endParaRPr lang="tr-TR" sz="280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Genel Anestezi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Bilinçli Sedasyon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Lokal Anestezi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Kombinasyonlar</a:t>
            </a:r>
          </a:p>
        </p:txBody>
      </p:sp>
      <p:pic>
        <p:nvPicPr>
          <p:cNvPr id="17412" name="Picture 5" descr="bulut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62188"/>
            <a:ext cx="3884613" cy="333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FFFF66"/>
                </a:solidFill>
                <a:latin typeface="Georgia" pitchFamily="18" charset="0"/>
              </a:rPr>
              <a:t>Fiziksel Durum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3600" dirty="0" err="1" smtClean="0">
                <a:solidFill>
                  <a:srgbClr val="00B050"/>
                </a:solidFill>
                <a:effectLst/>
                <a:latin typeface="Georgia" pitchFamily="18" charset="0"/>
              </a:rPr>
              <a:t>A</a:t>
            </a:r>
            <a:r>
              <a:rPr lang="tr-TR" dirty="0" err="1" smtClean="0">
                <a:solidFill>
                  <a:srgbClr val="00B050"/>
                </a:solidFill>
                <a:effectLst/>
                <a:latin typeface="Georgia" pitchFamily="18" charset="0"/>
              </a:rPr>
              <a:t>merican</a:t>
            </a:r>
            <a:r>
              <a:rPr lang="tr-TR" dirty="0" smtClean="0">
                <a:solidFill>
                  <a:srgbClr val="00B050"/>
                </a:solidFill>
                <a:effectLst/>
                <a:latin typeface="Georgia" pitchFamily="18" charset="0"/>
              </a:rPr>
              <a:t> </a:t>
            </a:r>
            <a:r>
              <a:rPr lang="tr-TR" sz="3600" dirty="0" err="1" smtClean="0">
                <a:solidFill>
                  <a:srgbClr val="00B050"/>
                </a:solidFill>
                <a:effectLst/>
                <a:latin typeface="Georgia" pitchFamily="18" charset="0"/>
              </a:rPr>
              <a:t>S</a:t>
            </a:r>
            <a:r>
              <a:rPr lang="tr-TR" dirty="0" err="1" smtClean="0">
                <a:solidFill>
                  <a:srgbClr val="00B050"/>
                </a:solidFill>
                <a:effectLst/>
                <a:latin typeface="Georgia" pitchFamily="18" charset="0"/>
              </a:rPr>
              <a:t>ociety</a:t>
            </a:r>
            <a:r>
              <a:rPr lang="tr-TR" dirty="0" smtClean="0">
                <a:solidFill>
                  <a:srgbClr val="00B050"/>
                </a:solidFill>
                <a:effectLst/>
                <a:latin typeface="Georgia" pitchFamily="18" charset="0"/>
              </a:rPr>
              <a:t> of </a:t>
            </a:r>
            <a:r>
              <a:rPr lang="tr-TR" sz="3600" dirty="0" err="1" smtClean="0">
                <a:solidFill>
                  <a:srgbClr val="00B050"/>
                </a:solidFill>
                <a:effectLst/>
                <a:latin typeface="Georgia" pitchFamily="18" charset="0"/>
              </a:rPr>
              <a:t>A</a:t>
            </a:r>
            <a:r>
              <a:rPr lang="tr-TR" dirty="0" err="1" smtClean="0">
                <a:solidFill>
                  <a:srgbClr val="00B050"/>
                </a:solidFill>
                <a:effectLst/>
                <a:latin typeface="Georgia" pitchFamily="18" charset="0"/>
              </a:rPr>
              <a:t>nesthesiologists</a:t>
            </a:r>
            <a:endParaRPr lang="tr-TR" dirty="0" smtClean="0">
              <a:solidFill>
                <a:srgbClr val="00B05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latin typeface="Georgia" pitchFamily="18" charset="0"/>
              </a:rPr>
              <a:t>ASA I      Normal sağlıklı hasta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latin typeface="Georgia" pitchFamily="18" charset="0"/>
              </a:rPr>
              <a:t>ASAII     Hafif sistemik hastalığı var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latin typeface="Georgia" pitchFamily="18" charset="0"/>
              </a:rPr>
              <a:t>ASAIII    Aktivitelerini sınırlayan ciddi 	           sistemik hastalığı var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latin typeface="Georgia" pitchFamily="18" charset="0"/>
              </a:rPr>
              <a:t>ASA IV   Devamlı hayati tehdidi olan ciddi 		 sistemik hastalığı var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latin typeface="Georgia" pitchFamily="18" charset="0"/>
              </a:rPr>
              <a:t>ASA V     Yaşama şansı olmayan ağır hasta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Head-to-toe*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7499350" cy="7632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smtClean="0">
                <a:latin typeface="Georgia" pitchFamily="18" charset="0"/>
              </a:rPr>
              <a:t>Nörolojik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smtClean="0">
                <a:latin typeface="Georgia" pitchFamily="18" charset="0"/>
              </a:rPr>
              <a:t>Kardiyovasküler Sistem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smtClean="0">
                <a:latin typeface="Georgia" pitchFamily="18" charset="0"/>
              </a:rPr>
              <a:t>Pulmoner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smtClean="0">
                <a:latin typeface="Georgia" pitchFamily="18" charset="0"/>
              </a:rPr>
              <a:t>Gastrointestinal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smtClean="0">
                <a:latin typeface="Georgia" pitchFamily="18" charset="0"/>
              </a:rPr>
              <a:t>Renal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smtClean="0">
                <a:latin typeface="Georgia" pitchFamily="18" charset="0"/>
              </a:rPr>
              <a:t>Endokrin Sistem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smtClean="0">
                <a:latin typeface="Georgia" pitchFamily="18" charset="0"/>
              </a:rPr>
              <a:t>Hematolojik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smtClean="0">
                <a:latin typeface="Georgia" pitchFamily="18" charset="0"/>
              </a:rPr>
              <a:t>İmmünolojik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smtClean="0">
                <a:latin typeface="Georgia" pitchFamily="18" charset="0"/>
              </a:rPr>
              <a:t>Kas-iskelet sistemi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140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*</a:t>
            </a:r>
            <a:r>
              <a:rPr lang="tr-TR" sz="1400" smtClean="0">
                <a:solidFill>
                  <a:schemeClr val="folHlink"/>
                </a:solidFill>
                <a:effectLst/>
                <a:latin typeface="Georgia" pitchFamily="18" charset="0"/>
              </a:rPr>
              <a:t>Tepeden tırnağa,baştan aşağı anlamında</a:t>
            </a:r>
          </a:p>
        </p:txBody>
      </p:sp>
      <p:pic>
        <p:nvPicPr>
          <p:cNvPr id="19460" name="Picture 5" descr="EP446DKT397XE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2205038"/>
            <a:ext cx="3141663" cy="306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8497888" cy="5445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smtClean="0"/>
              <a:t>		</a:t>
            </a:r>
            <a:r>
              <a:rPr lang="tr-TR" sz="440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Epilepsi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mtClean="0">
                <a:latin typeface="Georgia" pitchFamily="18" charset="0"/>
              </a:rPr>
              <a:t>Nörolojik bulgular veren bir hastalıktır.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mtClean="0">
                <a:latin typeface="Georgia" pitchFamily="18" charset="0"/>
              </a:rPr>
              <a:t>Grand mal, petit mal tipinde olabilir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mtClean="0">
                <a:latin typeface="Georgia" pitchFamily="18" charset="0"/>
              </a:rPr>
              <a:t>Hiç kriz olmayabilir.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mtClean="0">
                <a:latin typeface="Georgia" pitchFamily="18" charset="0"/>
              </a:rPr>
              <a:t>Aura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mtClean="0">
                <a:latin typeface="Georgia" pitchFamily="18" charset="0"/>
              </a:rPr>
              <a:t>Kullandığı ilaçlar, kriz aralığı, ne tip kriz olduğu, hastalığın süresi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mtClean="0">
                <a:latin typeface="Georgia" pitchFamily="18" charset="0"/>
              </a:rPr>
              <a:t>Tedaviye kadar ilacına devamı sağlanmalıdır.</a:t>
            </a:r>
          </a:p>
        </p:txBody>
      </p:sp>
      <p:pic>
        <p:nvPicPr>
          <p:cNvPr id="32772" name="Picture 5" descr="057(1)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64288" y="260350"/>
            <a:ext cx="1979712" cy="1747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Mesleğimiz Hekimlik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"Yapıcı olmak eğitim gerektirir. Hiç kimse bilmediği bir konuyu düzeltmeye cesaret edemez.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Emeğinin karşılığını, ne yaptığından haberi olmayan insanlardan alamazsın. Sakın emeğini bilmeyenlere sunma ve asla bilmeyenle tartışma.”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>
                <a:solidFill>
                  <a:srgbClr val="FFFF66"/>
                </a:solidFill>
                <a:latin typeface="Georgia" pitchFamily="18" charset="0"/>
              </a:rPr>
              <a:t> </a:t>
            </a:r>
            <a:r>
              <a:rPr lang="tr-TR" dirty="0" smtClean="0">
                <a:solidFill>
                  <a:srgbClr val="FFFF66"/>
                </a:solidFill>
                <a:latin typeface="Georgia" pitchFamily="18" charset="0"/>
              </a:rPr>
              <a:t>Kardiyolojik Değerlendirme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err="1" smtClean="0">
                <a:latin typeface="Georgia" pitchFamily="18" charset="0"/>
              </a:rPr>
              <a:t>Serebrovasküler</a:t>
            </a:r>
            <a:r>
              <a:rPr lang="tr-TR" dirty="0" smtClean="0">
                <a:latin typeface="Georgia" pitchFamily="18" charset="0"/>
              </a:rPr>
              <a:t> Hastalıklar: En çok ölüm görülen üçüncü hastalık grubu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b="1" dirty="0" err="1" smtClean="0">
                <a:solidFill>
                  <a:srgbClr val="FFFF00"/>
                </a:solidFill>
                <a:effectLst/>
                <a:latin typeface="Georgia" pitchFamily="18" charset="0"/>
              </a:rPr>
              <a:t>A</a:t>
            </a:r>
            <a:r>
              <a:rPr lang="tr-TR" b="1" dirty="0" err="1" smtClean="0">
                <a:solidFill>
                  <a:srgbClr val="FFFF00"/>
                </a:solidFill>
                <a:latin typeface="Georgia" pitchFamily="18" charset="0"/>
              </a:rPr>
              <a:t>therosklerozis</a:t>
            </a:r>
            <a:r>
              <a:rPr lang="tr-TR" dirty="0" smtClean="0">
                <a:latin typeface="Georgia" pitchFamily="18" charset="0"/>
              </a:rPr>
              <a:t> koroner arter hastalıklarının ve </a:t>
            </a:r>
            <a:r>
              <a:rPr lang="tr-TR" dirty="0" err="1" smtClean="0">
                <a:latin typeface="Georgia" pitchFamily="18" charset="0"/>
              </a:rPr>
              <a:t>periferal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vasküler</a:t>
            </a:r>
            <a:r>
              <a:rPr lang="tr-TR" dirty="0" smtClean="0">
                <a:latin typeface="Georgia" pitchFamily="18" charset="0"/>
              </a:rPr>
              <a:t> hastalıkların en önemli nedeni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2899023" cy="206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Atherosklerozis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r>
              <a:rPr lang="tr-TR" smtClean="0"/>
              <a:t>Miyokard Enfartktüsü riski vardır…</a:t>
            </a:r>
            <a:r>
              <a:rPr lang="tr-TR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  <p:pic>
        <p:nvPicPr>
          <p:cNvPr id="21508" name="Picture 5" descr="casualty-care-clip-image004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6100" y="2058988"/>
            <a:ext cx="4464050" cy="35417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Dikkat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z="2800" dirty="0" smtClean="0"/>
          </a:p>
          <a:p>
            <a:pPr eaLnBrk="1" hangingPunct="1">
              <a:defRPr/>
            </a:pPr>
            <a:endParaRPr lang="tr-TR" sz="2800" dirty="0" smtClean="0"/>
          </a:p>
          <a:p>
            <a:pPr eaLnBrk="1" hangingPunct="1">
              <a:defRPr/>
            </a:pPr>
            <a:r>
              <a:rPr lang="tr-TR" sz="2800" dirty="0" smtClean="0"/>
              <a:t>Bu tip hastaların cerrahi operasyon değerlendirilmesi için acil bir durum yoksa </a:t>
            </a:r>
            <a:r>
              <a:rPr lang="tr-TR" sz="2800" dirty="0" smtClean="0">
                <a:solidFill>
                  <a:srgbClr val="FFFF00"/>
                </a:solidFill>
              </a:rPr>
              <a:t>en az </a:t>
            </a:r>
            <a:r>
              <a:rPr lang="tr-TR" sz="2800" dirty="0" smtClean="0">
                <a:solidFill>
                  <a:srgbClr val="FFFF00"/>
                </a:solidFill>
                <a:effectLst/>
              </a:rPr>
              <a:t>4 hafta </a:t>
            </a:r>
            <a:r>
              <a:rPr lang="tr-TR" sz="2800" dirty="0" smtClean="0">
                <a:effectLst/>
              </a:rPr>
              <a:t>beklenmelidir.</a:t>
            </a:r>
          </a:p>
        </p:txBody>
      </p:sp>
      <p:pic>
        <p:nvPicPr>
          <p:cNvPr id="22532" name="Picture 5" descr="kalpkrizi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2536825"/>
            <a:ext cx="4500562" cy="3375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Dikkat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err="1" smtClean="0">
                <a:latin typeface="Georgia" pitchFamily="18" charset="0"/>
              </a:rPr>
              <a:t>Kardiyovasküler</a:t>
            </a:r>
            <a:r>
              <a:rPr lang="tr-TR" dirty="0" smtClean="0">
                <a:latin typeface="Georgia" pitchFamily="18" charset="0"/>
              </a:rPr>
              <a:t> ve </a:t>
            </a:r>
            <a:r>
              <a:rPr lang="tr-TR" dirty="0" err="1" smtClean="0">
                <a:latin typeface="Georgia" pitchFamily="18" charset="0"/>
              </a:rPr>
              <a:t>Serebrovasküler</a:t>
            </a:r>
            <a:r>
              <a:rPr lang="tr-TR" dirty="0" smtClean="0">
                <a:latin typeface="Georgia" pitchFamily="18" charset="0"/>
              </a:rPr>
              <a:t> hastalığı olanlar sıklıkla </a:t>
            </a:r>
            <a:r>
              <a:rPr lang="tr-TR" dirty="0" err="1" smtClean="0">
                <a:latin typeface="Georgia" pitchFamily="18" charset="0"/>
              </a:rPr>
              <a:t>antikoagülan</a:t>
            </a:r>
            <a:r>
              <a:rPr lang="tr-TR" dirty="0" smtClean="0">
                <a:latin typeface="Georgia" pitchFamily="18" charset="0"/>
              </a:rPr>
              <a:t> ilaç tedavisi altında olabilirler.</a:t>
            </a:r>
          </a:p>
          <a:p>
            <a:pPr eaLnBrk="1" hangingPunct="1">
              <a:defRPr/>
            </a:pPr>
            <a:endParaRPr lang="tr-TR" sz="2800" dirty="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z="2800" dirty="0" smtClean="0">
                <a:latin typeface="Georgia" pitchFamily="18" charset="0"/>
              </a:rPr>
              <a:t>Aspirin</a:t>
            </a:r>
          </a:p>
          <a:p>
            <a:pPr eaLnBrk="1" hangingPunct="1">
              <a:defRPr/>
            </a:pPr>
            <a:r>
              <a:rPr lang="tr-TR" sz="2800" dirty="0" err="1" smtClean="0">
                <a:latin typeface="Georgia" pitchFamily="18" charset="0"/>
              </a:rPr>
              <a:t>Warfarin</a:t>
            </a:r>
            <a:r>
              <a:rPr lang="tr-TR" sz="2800" dirty="0" smtClean="0">
                <a:latin typeface="Georgia" pitchFamily="18" charset="0"/>
              </a:rPr>
              <a:t> (</a:t>
            </a:r>
            <a:r>
              <a:rPr lang="tr-TR" sz="2800" dirty="0" err="1" smtClean="0">
                <a:latin typeface="Georgia" pitchFamily="18" charset="0"/>
              </a:rPr>
              <a:t>Coumadin</a:t>
            </a:r>
            <a:r>
              <a:rPr lang="tr-TR" sz="2800" dirty="0" smtClean="0">
                <a:latin typeface="Georgia" pitchFamily="18" charset="0"/>
              </a:rPr>
              <a:t>)</a:t>
            </a:r>
          </a:p>
          <a:p>
            <a:pPr eaLnBrk="1" hangingPunct="1">
              <a:defRPr/>
            </a:pPr>
            <a:r>
              <a:rPr lang="tr-TR" sz="2800" dirty="0" err="1" smtClean="0">
                <a:latin typeface="Georgia" pitchFamily="18" charset="0"/>
              </a:rPr>
              <a:t>Heparin</a:t>
            </a:r>
            <a:endParaRPr lang="tr-TR" sz="2800" dirty="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z="2800" dirty="0" err="1" smtClean="0">
                <a:latin typeface="Georgia" pitchFamily="18" charset="0"/>
              </a:rPr>
              <a:t>Plavix</a:t>
            </a:r>
            <a:endParaRPr lang="tr-TR" sz="2800" dirty="0" smtClean="0">
              <a:latin typeface="Georgia" pitchFamily="18" charset="0"/>
            </a:endParaRPr>
          </a:p>
        </p:txBody>
      </p:sp>
      <p:pic>
        <p:nvPicPr>
          <p:cNvPr id="23556" name="Picture 5" descr="5-aspiri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997200"/>
            <a:ext cx="1770062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Genel Kural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3413125"/>
          </a:xfrm>
        </p:spPr>
        <p:txBody>
          <a:bodyPr/>
          <a:lstStyle/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Antikoagülasyon ciddi kanama riski nedeni ile cerrahi işlemler için kontrendikasyon oluşturur.</a:t>
            </a:r>
          </a:p>
        </p:txBody>
      </p:sp>
      <p:pic>
        <p:nvPicPr>
          <p:cNvPr id="24580" name="Picture 5" descr="aspirin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87675" y="3933825"/>
            <a:ext cx="3197225" cy="2449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Birinci kural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Hastanın kullandığı ilaç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Hastanın koagülasyon profili</a:t>
            </a:r>
          </a:p>
        </p:txBody>
      </p:sp>
      <p:pic>
        <p:nvPicPr>
          <p:cNvPr id="25604" name="Picture 5" descr="aspirin%2520500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2492375"/>
            <a:ext cx="3028950" cy="276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Antikoagülan İlaç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Aspirin</a:t>
            </a:r>
            <a:r>
              <a:rPr lang="tr-TR" smtClean="0">
                <a:latin typeface="Georgia" pitchFamily="18" charset="0"/>
              </a:rPr>
              <a:t>: </a:t>
            </a:r>
            <a:r>
              <a:rPr lang="tr-TR" u="sng" smtClean="0">
                <a:latin typeface="Georgia" pitchFamily="18" charset="0"/>
              </a:rPr>
              <a:t>Cerrahi işlemden</a:t>
            </a:r>
            <a:r>
              <a:rPr lang="tr-TR" smtClean="0">
                <a:latin typeface="Georgia" pitchFamily="18" charset="0"/>
              </a:rPr>
              <a:t> 1 hafta önce bırakılır. 6 saat sonra başlanır.</a:t>
            </a:r>
          </a:p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Warfarin</a:t>
            </a:r>
            <a:r>
              <a:rPr lang="tr-TR" smtClean="0">
                <a:latin typeface="Georgia" pitchFamily="18" charset="0"/>
              </a:rPr>
              <a:t>: 3-5 gün önce bırakılır.İşlem günü tekrar başlanır.</a:t>
            </a:r>
          </a:p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Heparin:</a:t>
            </a:r>
            <a:r>
              <a:rPr lang="tr-TR" smtClean="0">
                <a:latin typeface="Georgia" pitchFamily="18" charset="0"/>
              </a:rPr>
              <a:t> 4-6 saat önce bırakılır. 6-12 saat sonra başlanır.</a:t>
            </a:r>
          </a:p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defRPr/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25538"/>
            <a:ext cx="7993062" cy="2590800"/>
          </a:xfrm>
        </p:spPr>
        <p:txBody>
          <a:bodyPr/>
          <a:lstStyle/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Bu protokollerin uygulanmasında hastanın takibini yapan uzman doktor ile koordineli çalışılmalıdır.</a:t>
            </a:r>
          </a:p>
        </p:txBody>
      </p:sp>
      <p:pic>
        <p:nvPicPr>
          <p:cNvPr id="27652" name="Picture 5" descr="elele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3429000"/>
            <a:ext cx="3168650" cy="2759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Koagülasyon Profili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2765425"/>
          </a:xfrm>
        </p:spPr>
        <p:txBody>
          <a:bodyPr/>
          <a:lstStyle/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Platelet sayısı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Protrombin zamanı(PT)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Parsiyel tromboplastin zamanı (PTT)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Kanama zamanı</a:t>
            </a:r>
          </a:p>
        </p:txBody>
      </p:sp>
      <p:pic>
        <p:nvPicPr>
          <p:cNvPr id="28676" name="Picture 5" descr="1919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4508500"/>
            <a:ext cx="2333625" cy="1863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FF66"/>
                </a:solidFill>
                <a:latin typeface="Georgia" pitchFamily="18" charset="0"/>
              </a:rPr>
              <a:t>Koagülasyon Profili</a:t>
            </a:r>
            <a:br>
              <a:rPr lang="tr-TR" sz="4000" smtClean="0">
                <a:solidFill>
                  <a:srgbClr val="FFFF66"/>
                </a:solidFill>
                <a:latin typeface="Georgia" pitchFamily="18" charset="0"/>
              </a:rPr>
            </a:br>
            <a:r>
              <a:rPr lang="tr-TR" sz="2800" smtClean="0">
                <a:solidFill>
                  <a:srgbClr val="CC3300"/>
                </a:solidFill>
                <a:effectLst/>
                <a:latin typeface="Georgia" pitchFamily="18" charset="0"/>
              </a:rPr>
              <a:t>Normal Değerleri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43813" cy="4530725"/>
          </a:xfrm>
        </p:spPr>
        <p:txBody>
          <a:bodyPr/>
          <a:lstStyle/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Platelet sayısı:140.000-450.000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PT: 10.5-12.5 saniye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PTT: 24-38 saniye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Kanama zamanı: 2-9 dakika</a:t>
            </a:r>
          </a:p>
        </p:txBody>
      </p:sp>
      <p:pic>
        <p:nvPicPr>
          <p:cNvPr id="29700" name="Picture 5" descr="dogrbcpl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3933825"/>
            <a:ext cx="3413125" cy="2560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52825"/>
            <a:ext cx="338437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7665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9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42938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0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INR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tr-TR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dirty="0" err="1" smtClean="0"/>
              <a:t>Warfarin</a:t>
            </a:r>
            <a:r>
              <a:rPr lang="tr-TR" sz="2800" dirty="0" smtClean="0"/>
              <a:t> ekstrensek pıhtılaşma sisteminin fonksiyonlarını gösteren ‘</a:t>
            </a:r>
            <a:r>
              <a:rPr lang="tr-TR" sz="2800" dirty="0" err="1" smtClean="0"/>
              <a:t>Protrombin</a:t>
            </a:r>
            <a:r>
              <a:rPr lang="tr-TR" sz="2800" dirty="0" smtClean="0"/>
              <a:t> Zamanı (PT)‘ testini uzatır. Kullanılan test tüplerinin, ölçüm cihazlarının ve ölçüm maddelerinin değişkenliği test sonuçlarını etkilediği için </a:t>
            </a:r>
            <a:r>
              <a:rPr lang="tr-TR" sz="2800" dirty="0" err="1" smtClean="0"/>
              <a:t>Warfarin</a:t>
            </a:r>
            <a:r>
              <a:rPr lang="tr-TR" sz="2800" dirty="0" smtClean="0"/>
              <a:t> kullanılan hastalarda PT testinin standart bir değer ile </a:t>
            </a:r>
            <a:r>
              <a:rPr lang="tr-TR" sz="2800" dirty="0" smtClean="0">
                <a:solidFill>
                  <a:srgbClr val="CC3300"/>
                </a:solidFill>
                <a:effectLst/>
              </a:rPr>
              <a:t>(INR= International </a:t>
            </a:r>
            <a:r>
              <a:rPr lang="tr-TR" sz="2800" dirty="0" err="1" smtClean="0">
                <a:solidFill>
                  <a:srgbClr val="CC3300"/>
                </a:solidFill>
                <a:effectLst/>
              </a:rPr>
              <a:t>Normalized</a:t>
            </a:r>
            <a:r>
              <a:rPr lang="tr-TR" sz="2800" dirty="0" smtClean="0">
                <a:solidFill>
                  <a:srgbClr val="CC3300"/>
                </a:solidFill>
                <a:effectLst/>
              </a:rPr>
              <a:t> </a:t>
            </a:r>
            <a:r>
              <a:rPr lang="tr-TR" sz="2800" dirty="0" err="1" smtClean="0">
                <a:solidFill>
                  <a:srgbClr val="CC3300"/>
                </a:solidFill>
                <a:effectLst/>
              </a:rPr>
              <a:t>Ratio</a:t>
            </a:r>
            <a:r>
              <a:rPr lang="tr-TR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tr-TR" sz="2800" dirty="0" smtClean="0"/>
              <a:t> ifade edilmesine karar verilmiştir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INR </a:t>
            </a:r>
            <a:r>
              <a:rPr lang="tr-TR" dirty="0"/>
              <a:t>normal insanlarda 1 civarındadır, </a:t>
            </a:r>
            <a:r>
              <a:rPr lang="tr-TR" dirty="0" err="1"/>
              <a:t>Warfarin</a:t>
            </a:r>
            <a:r>
              <a:rPr lang="tr-TR" dirty="0"/>
              <a:t> kullanan kişilerde bu değerin ne olacağı doktor tarafından belirlenir. Genellikle derin </a:t>
            </a:r>
            <a:r>
              <a:rPr lang="tr-TR" dirty="0" err="1"/>
              <a:t>ven</a:t>
            </a:r>
            <a:r>
              <a:rPr lang="tr-TR" dirty="0"/>
              <a:t> </a:t>
            </a:r>
            <a:r>
              <a:rPr lang="tr-TR" dirty="0" err="1"/>
              <a:t>trombozu</a:t>
            </a:r>
            <a:r>
              <a:rPr lang="tr-TR" dirty="0"/>
              <a:t>/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emboli</a:t>
            </a:r>
            <a:r>
              <a:rPr lang="tr-TR" dirty="0"/>
              <a:t> hastalarında ve beyin-kalp damar tıkanıklığı olanlarda hedeflenen </a:t>
            </a:r>
            <a:r>
              <a:rPr lang="tr-TR" dirty="0">
                <a:solidFill>
                  <a:srgbClr val="FFFF00"/>
                </a:solidFill>
              </a:rPr>
              <a:t>INR değeri 2-3 arasında</a:t>
            </a:r>
            <a:r>
              <a:rPr lang="tr-TR" dirty="0" smtClean="0">
                <a:solidFill>
                  <a:srgbClr val="FFFF00"/>
                </a:solidFill>
              </a:rPr>
              <a:t>;</a:t>
            </a:r>
          </a:p>
          <a:p>
            <a:r>
              <a:rPr lang="tr-TR" dirty="0" err="1" smtClean="0"/>
              <a:t>Atrial</a:t>
            </a:r>
            <a:r>
              <a:rPr lang="tr-TR" dirty="0" smtClean="0"/>
              <a:t> </a:t>
            </a:r>
            <a:r>
              <a:rPr lang="tr-TR" dirty="0" err="1"/>
              <a:t>fibrilasyon</a:t>
            </a:r>
            <a:r>
              <a:rPr lang="tr-TR" dirty="0"/>
              <a:t> gibi kalp </a:t>
            </a:r>
            <a:r>
              <a:rPr lang="tr-TR" dirty="0" err="1"/>
              <a:t>ritm</a:t>
            </a:r>
            <a:r>
              <a:rPr lang="tr-TR" dirty="0"/>
              <a:t> bozukluğu olanlarda veya kalp kapak hastalığı olanlarda hedeflenen </a:t>
            </a:r>
            <a:r>
              <a:rPr lang="tr-TR" dirty="0">
                <a:solidFill>
                  <a:srgbClr val="FFFF00"/>
                </a:solidFill>
              </a:rPr>
              <a:t>INR değeri 2.5-3.5 </a:t>
            </a:r>
            <a:r>
              <a:rPr lang="tr-TR" dirty="0"/>
              <a:t>arasındadır. </a:t>
            </a:r>
            <a:r>
              <a:rPr lang="tr-TR" dirty="0" err="1"/>
              <a:t>Warfarin</a:t>
            </a:r>
            <a:r>
              <a:rPr lang="tr-TR" dirty="0"/>
              <a:t> dozu ve hedef INR değeri mutlaka doktorunuz tarafından belirlenmelidir.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1753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INR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3557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latin typeface="Georgia" pitchFamily="18" charset="0"/>
              </a:rPr>
              <a:t>INR=</a:t>
            </a:r>
            <a:r>
              <a:rPr lang="tr-TR" sz="2800" dirty="0" err="1" smtClean="0">
                <a:latin typeface="Georgia" pitchFamily="18" charset="0"/>
              </a:rPr>
              <a:t>PT</a:t>
            </a:r>
            <a:r>
              <a:rPr lang="tr-TR" sz="2800" baseline="-25000" dirty="0" err="1" smtClean="0">
                <a:latin typeface="Georgia" pitchFamily="18" charset="0"/>
              </a:rPr>
              <a:t>test</a:t>
            </a:r>
            <a:r>
              <a:rPr lang="tr-TR" sz="2800" baseline="-25000" dirty="0" smtClean="0">
                <a:effectLst/>
                <a:latin typeface="Georgia" pitchFamily="18" charset="0"/>
              </a:rPr>
              <a:t>   </a:t>
            </a:r>
            <a:r>
              <a:rPr lang="tr-TR" sz="2800" dirty="0" smtClean="0">
                <a:effectLst/>
                <a:latin typeface="Georgia" pitchFamily="18" charset="0"/>
              </a:rPr>
              <a:t>/ </a:t>
            </a:r>
            <a:r>
              <a:rPr lang="tr-TR" sz="2800" dirty="0" err="1" smtClean="0">
                <a:effectLst/>
                <a:latin typeface="Georgia" pitchFamily="18" charset="0"/>
              </a:rPr>
              <a:t>PT</a:t>
            </a:r>
            <a:r>
              <a:rPr lang="tr-TR" sz="2800" baseline="-25000" dirty="0" err="1" smtClean="0">
                <a:effectLst/>
                <a:latin typeface="Georgia" pitchFamily="18" charset="0"/>
              </a:rPr>
              <a:t>Normal</a:t>
            </a:r>
            <a:endParaRPr lang="tr-TR" sz="2800" baseline="-25000" dirty="0" smtClean="0">
              <a:effectLst/>
              <a:latin typeface="Georgi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800" baseline="-25000" dirty="0" smtClean="0">
              <a:effectLst/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effectLst/>
                <a:latin typeface="Georgia" pitchFamily="18" charset="0"/>
              </a:rPr>
              <a:t>Normal:   </a:t>
            </a:r>
            <a:r>
              <a:rPr lang="tr-TR" sz="2800" u="sng" dirty="0" smtClean="0">
                <a:effectLst/>
                <a:latin typeface="Georgia" pitchFamily="18" charset="0"/>
              </a:rPr>
              <a:t>0.9-1.3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 err="1" smtClean="0">
                <a:effectLst/>
                <a:latin typeface="Georgia" pitchFamily="18" charset="0"/>
              </a:rPr>
              <a:t>Warfarin</a:t>
            </a:r>
            <a:r>
              <a:rPr lang="tr-TR" sz="2800" dirty="0" smtClean="0">
                <a:effectLst/>
                <a:latin typeface="Georgia" pitchFamily="18" charset="0"/>
              </a:rPr>
              <a:t> kullanan hastada:      </a:t>
            </a:r>
            <a:r>
              <a:rPr lang="tr-TR" sz="3600" dirty="0" smtClean="0">
                <a:solidFill>
                  <a:srgbClr val="CC3300"/>
                </a:solidFill>
                <a:effectLst/>
                <a:latin typeface="Georgia" pitchFamily="18" charset="0"/>
              </a:rPr>
              <a:t>2-3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baseline="-25000" dirty="0" smtClean="0">
                <a:effectLst/>
              </a:rPr>
              <a:t>           </a:t>
            </a:r>
            <a:endParaRPr lang="tr-TR" sz="2800" dirty="0" smtClean="0"/>
          </a:p>
        </p:txBody>
      </p:sp>
      <p:pic>
        <p:nvPicPr>
          <p:cNvPr id="31748" name="Picture 7" descr="Warfarin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80112" y="4365104"/>
            <a:ext cx="3024187" cy="22733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323017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Kardiyovasküler Değerlendirme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Koroner arter hastalığı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Hipertansiyon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Konjestif kalp yetmezliği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Valvuler hastalıklar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Aritmiler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Kardiyomiyopatiler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Koroner Arter Hastalığı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70788" cy="453072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Kronik arteriosklerozis sonucu oluşur</a:t>
            </a:r>
          </a:p>
          <a:p>
            <a:pPr eaLnBrk="1" hangingPunct="1">
              <a:defRPr/>
            </a:pPr>
            <a:r>
              <a:rPr lang="tr-TR" sz="2800" smtClean="0">
                <a:solidFill>
                  <a:srgbClr val="CC3300"/>
                </a:solidFill>
                <a:effectLst/>
                <a:latin typeface="Georgia" pitchFamily="18" charset="0"/>
              </a:rPr>
              <a:t>Angina</a:t>
            </a:r>
            <a:r>
              <a:rPr lang="tr-TR" sz="2800" smtClean="0">
                <a:latin typeface="Georgia" pitchFamily="18" charset="0"/>
              </a:rPr>
              <a:t> tipik olarak kalbe giden oksijen yetersizliğinde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Sol kol ve </a:t>
            </a:r>
            <a:r>
              <a:rPr lang="tr-TR" sz="2800" smtClean="0">
                <a:solidFill>
                  <a:srgbClr val="CC3300"/>
                </a:solidFill>
                <a:effectLst/>
                <a:latin typeface="Georgia" pitchFamily="18" charset="0"/>
              </a:rPr>
              <a:t>çeneye</a:t>
            </a:r>
            <a:r>
              <a:rPr lang="tr-TR" sz="2800" smtClean="0">
                <a:latin typeface="Georgia" pitchFamily="18" charset="0"/>
              </a:rPr>
              <a:t> de vurabilen tarzda göğüs kafesinin sol yanında görülen yanma tarzında ağrı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Hareket veya istirahat halinde  </a:t>
            </a:r>
          </a:p>
        </p:txBody>
      </p:sp>
      <p:pic>
        <p:nvPicPr>
          <p:cNvPr id="34820" name="Picture 5" descr="kardiyovaskalerl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235825" y="1196975"/>
            <a:ext cx="1908175" cy="143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Kardiyovasküler Değerlendirme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54888" cy="4530725"/>
          </a:xfrm>
        </p:spPr>
        <p:txBody>
          <a:bodyPr/>
          <a:lstStyle/>
          <a:p>
            <a:pPr eaLnBrk="1" hangingPunct="1">
              <a:defRPr/>
            </a:pPr>
            <a:endParaRPr lang="tr-TR" sz="2800" dirty="0" smtClean="0">
              <a:latin typeface="Georgia" pitchFamily="18" charset="0"/>
            </a:endParaRPr>
          </a:p>
          <a:p>
            <a:pPr eaLnBrk="1" hangingPunct="1">
              <a:defRPr/>
            </a:pPr>
            <a:endParaRPr lang="tr-TR" sz="2800" dirty="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z="2800" dirty="0" smtClean="0">
                <a:latin typeface="Georgia" pitchFamily="18" charset="0"/>
              </a:rPr>
              <a:t>Hipertansiyon en yüksek </a:t>
            </a:r>
            <a:r>
              <a:rPr lang="tr-TR" sz="2800" dirty="0" err="1" smtClean="0">
                <a:solidFill>
                  <a:srgbClr val="CC3300"/>
                </a:solidFill>
                <a:effectLst/>
                <a:latin typeface="Georgia" pitchFamily="18" charset="0"/>
              </a:rPr>
              <a:t>prevalansa</a:t>
            </a:r>
            <a:r>
              <a:rPr lang="tr-TR" sz="2800" dirty="0" smtClean="0">
                <a:latin typeface="Georgia" pitchFamily="18" charset="0"/>
              </a:rPr>
              <a:t> sahip </a:t>
            </a:r>
            <a:r>
              <a:rPr lang="tr-TR" sz="2800" dirty="0" err="1" smtClean="0">
                <a:latin typeface="Georgia" pitchFamily="18" charset="0"/>
              </a:rPr>
              <a:t>KVH’dır</a:t>
            </a:r>
            <a:r>
              <a:rPr lang="tr-TR" sz="2800" dirty="0" smtClean="0">
                <a:latin typeface="Georgia" pitchFamily="18" charset="0"/>
              </a:rPr>
              <a:t>.</a:t>
            </a:r>
          </a:p>
          <a:p>
            <a:pPr eaLnBrk="1" hangingPunct="1">
              <a:defRPr/>
            </a:pPr>
            <a:r>
              <a:rPr lang="tr-TR" sz="2800" dirty="0" smtClean="0">
                <a:latin typeface="Georgia" pitchFamily="18" charset="0"/>
              </a:rPr>
              <a:t>Koroner arter hastalıkları en yüksek </a:t>
            </a:r>
            <a:r>
              <a:rPr lang="tr-TR" sz="2800" dirty="0" err="1" smtClean="0">
                <a:solidFill>
                  <a:srgbClr val="CC3300"/>
                </a:solidFill>
                <a:effectLst/>
                <a:latin typeface="Georgia" pitchFamily="18" charset="0"/>
              </a:rPr>
              <a:t>mortaliteye</a:t>
            </a:r>
            <a:r>
              <a:rPr lang="tr-TR" sz="2800" dirty="0" smtClean="0">
                <a:latin typeface="Georgia" pitchFamily="18" charset="0"/>
              </a:rPr>
              <a:t> sahip </a:t>
            </a:r>
            <a:r>
              <a:rPr lang="tr-TR" sz="2800" dirty="0" err="1" smtClean="0">
                <a:latin typeface="Georgia" pitchFamily="18" charset="0"/>
              </a:rPr>
              <a:t>KVH’dır</a:t>
            </a:r>
            <a:r>
              <a:rPr lang="tr-TR" sz="2800" dirty="0" smtClean="0">
                <a:latin typeface="Georgia" pitchFamily="18" charset="0"/>
              </a:rPr>
              <a:t>.</a:t>
            </a:r>
          </a:p>
        </p:txBody>
      </p:sp>
      <p:pic>
        <p:nvPicPr>
          <p:cNvPr id="35844" name="Picture 4" descr="kardiyovaskalerl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60232" y="4221088"/>
            <a:ext cx="2101850" cy="1584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Koroner Arter Hastalığı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7993063" cy="6408738"/>
          </a:xfrm>
        </p:spPr>
        <p:txBody>
          <a:bodyPr/>
          <a:lstStyle/>
          <a:p>
            <a:pPr eaLnBrk="1" hangingPunct="1">
              <a:defRPr/>
            </a:pPr>
            <a:endParaRPr lang="tr-TR" sz="2400" dirty="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dirty="0" smtClean="0">
                <a:latin typeface="Georgia" pitchFamily="18" charset="0"/>
              </a:rPr>
              <a:t>Koroner arter bypass </a:t>
            </a:r>
            <a:r>
              <a:rPr lang="tr-TR" dirty="0" err="1" smtClean="0">
                <a:latin typeface="Georgia" pitchFamily="18" charset="0"/>
              </a:rPr>
              <a:t>grefti</a:t>
            </a:r>
            <a:r>
              <a:rPr lang="tr-TR" dirty="0" smtClean="0">
                <a:latin typeface="Georgia" pitchFamily="18" charset="0"/>
              </a:rPr>
              <a:t> uygulanmış bir hastaya </a:t>
            </a:r>
            <a:r>
              <a:rPr lang="tr-TR" dirty="0" smtClean="0">
                <a:solidFill>
                  <a:srgbClr val="CC3300"/>
                </a:solidFill>
                <a:effectLst/>
                <a:latin typeface="Georgia" pitchFamily="18" charset="0"/>
              </a:rPr>
              <a:t>en erken bir ay sonra</a:t>
            </a:r>
            <a:r>
              <a:rPr lang="tr-TR" dirty="0" smtClean="0">
                <a:latin typeface="Georgia" pitchFamily="18" charset="0"/>
              </a:rPr>
              <a:t> cerrahi işlem yapılabilir.</a:t>
            </a:r>
          </a:p>
          <a:p>
            <a:pPr eaLnBrk="1" hangingPunct="1">
              <a:defRPr/>
            </a:pPr>
            <a:r>
              <a:rPr lang="tr-TR" dirty="0" smtClean="0">
                <a:latin typeface="Georgia" pitchFamily="18" charset="0"/>
              </a:rPr>
              <a:t>Miyokart </a:t>
            </a:r>
            <a:r>
              <a:rPr lang="tr-TR" dirty="0" err="1" smtClean="0">
                <a:latin typeface="Georgia" pitchFamily="18" charset="0"/>
              </a:rPr>
              <a:t>infarktüsü</a:t>
            </a:r>
            <a:r>
              <a:rPr lang="tr-TR" dirty="0" smtClean="0">
                <a:latin typeface="Georgia" pitchFamily="18" charset="0"/>
              </a:rPr>
              <a:t>(MI) geçirmiş bir hastanın cerrahi işlemleri </a:t>
            </a:r>
            <a:r>
              <a:rPr lang="tr-TR" dirty="0" smtClean="0">
                <a:solidFill>
                  <a:srgbClr val="CC3300"/>
                </a:solidFill>
                <a:effectLst/>
                <a:latin typeface="Georgia" pitchFamily="18" charset="0"/>
              </a:rPr>
              <a:t>en az 6 ay</a:t>
            </a:r>
            <a:r>
              <a:rPr lang="tr-TR" dirty="0" smtClean="0">
                <a:latin typeface="Georgia" pitchFamily="18" charset="0"/>
              </a:rPr>
              <a:t> ertelenmelidir*.</a:t>
            </a:r>
          </a:p>
          <a:p>
            <a:pPr eaLnBrk="1" hangingPunct="1">
              <a:defRPr/>
            </a:pPr>
            <a:endParaRPr lang="tr-TR" dirty="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rgbClr val="FFFF66"/>
                </a:solidFill>
                <a:effectLst/>
                <a:latin typeface="Georgia" pitchFamily="18" charset="0"/>
              </a:rPr>
              <a:t>*12 aylık dönemde %5.5-24 aydan sonra %4.1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rgbClr val="FFFF66"/>
                </a:solidFill>
                <a:effectLst/>
                <a:latin typeface="Georgia" pitchFamily="18" charset="0"/>
              </a:rPr>
              <a:t>  </a:t>
            </a:r>
            <a:r>
              <a:rPr lang="tr-TR" sz="2400" dirty="0" err="1" smtClean="0">
                <a:solidFill>
                  <a:srgbClr val="FFFF66"/>
                </a:solidFill>
                <a:effectLst/>
                <a:latin typeface="Georgia" pitchFamily="18" charset="0"/>
              </a:rPr>
              <a:t>Reinfarktüs</a:t>
            </a:r>
            <a:r>
              <a:rPr lang="tr-TR" sz="2400" dirty="0" smtClean="0">
                <a:solidFill>
                  <a:srgbClr val="FFFF66"/>
                </a:solidFill>
                <a:effectLst/>
                <a:latin typeface="Georgia" pitchFamily="18" charset="0"/>
              </a:rPr>
              <a:t> riski</a:t>
            </a:r>
          </a:p>
        </p:txBody>
      </p:sp>
      <p:pic>
        <p:nvPicPr>
          <p:cNvPr id="36868" name="Picture 4" descr="kardiyovaskalerl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24750" y="1052513"/>
            <a:ext cx="1238250" cy="933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Hipertansiyon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500438"/>
            <a:ext cx="8218488" cy="4681537"/>
          </a:xfrm>
        </p:spPr>
        <p:txBody>
          <a:bodyPr/>
          <a:lstStyle/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Persistan sistolik kan basıncının </a:t>
            </a:r>
            <a:r>
              <a:rPr lang="tr-TR" smtClean="0">
                <a:solidFill>
                  <a:srgbClr val="FFFF66"/>
                </a:solidFill>
                <a:effectLst/>
                <a:latin typeface="Georgia" pitchFamily="18" charset="0"/>
              </a:rPr>
              <a:t>140 </a:t>
            </a:r>
            <a:r>
              <a:rPr lang="tr-TR" sz="2800" smtClean="0">
                <a:latin typeface="Georgia" pitchFamily="18" charset="0"/>
              </a:rPr>
              <a:t>mm/Hg’dan diastolik kan basıncının </a:t>
            </a:r>
            <a:r>
              <a:rPr lang="tr-TR" smtClean="0">
                <a:solidFill>
                  <a:srgbClr val="FFFF66"/>
                </a:solidFill>
                <a:effectLst/>
                <a:latin typeface="Georgia" pitchFamily="18" charset="0"/>
              </a:rPr>
              <a:t>90</a:t>
            </a:r>
            <a:r>
              <a:rPr lang="tr-TR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tr-TR" sz="2800" smtClean="0">
                <a:latin typeface="Georgia" pitchFamily="18" charset="0"/>
              </a:rPr>
              <a:t>mm/Hg’dan yüksek olmasıdır.</a:t>
            </a:r>
          </a:p>
        </p:txBody>
      </p:sp>
      <p:pic>
        <p:nvPicPr>
          <p:cNvPr id="37892" name="Picture 5" descr="ta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3663" y="1268413"/>
            <a:ext cx="2179637" cy="2179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Hipertansiyon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97200"/>
            <a:ext cx="6994525" cy="3133725"/>
          </a:xfrm>
        </p:spPr>
        <p:txBody>
          <a:bodyPr/>
          <a:lstStyle/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Yüksek basınç tespit edildiğinde aralıklı olarak 3 kez tekrar edilmeli ve gerekli ise hasta uzman doktora yönlendirilmelidir.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Öğün sonrası ve efor sonrası tansiyonun yüksek çıkabileceği unutulmamalıdır.</a:t>
            </a:r>
          </a:p>
        </p:txBody>
      </p:sp>
      <p:pic>
        <p:nvPicPr>
          <p:cNvPr id="38916" name="Picture 5" descr="ta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308850" y="1125538"/>
            <a:ext cx="1835150" cy="1835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Valvuler Kalp Hastalığı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84538"/>
            <a:ext cx="7859713" cy="2846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smtClean="0">
                <a:solidFill>
                  <a:srgbClr val="CC3300"/>
                </a:solidFill>
                <a:effectLst/>
                <a:latin typeface="Georgia" pitchFamily="18" charset="0"/>
              </a:rPr>
              <a:t>Yüksek Risk Grubu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Kapakçık protezi olan hasta grubu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Geçirilmiş Bakteriyal Endokardit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Konjenital veya kazanılmış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Antimikrobiyal Profilaksi gereklidir.</a:t>
            </a:r>
          </a:p>
          <a:p>
            <a:pPr eaLnBrk="1" hangingPunct="1">
              <a:defRPr/>
            </a:pPr>
            <a:endParaRPr lang="tr-TR" sz="280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z="2800" smtClean="0">
                <a:solidFill>
                  <a:srgbClr val="CC3300"/>
                </a:solidFill>
                <a:effectLst/>
                <a:latin typeface="Georgia" pitchFamily="18" charset="0"/>
              </a:rPr>
              <a:t>Mutlaka uzman hekim ile konsültasyon</a:t>
            </a:r>
            <a:r>
              <a:rPr lang="tr-TR" sz="2800" smtClean="0"/>
              <a:t> </a:t>
            </a:r>
          </a:p>
        </p:txBody>
      </p:sp>
      <p:pic>
        <p:nvPicPr>
          <p:cNvPr id="39940" name="Picture 9" descr="2639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268413"/>
            <a:ext cx="21002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404664"/>
            <a:ext cx="759633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Hipokrat Andı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Diş Hekimliği fak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ltesinden aldığım bu diplomanın bana kazandırdığı hak ve yetkileri k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ye kullanmayacağıma, hayatımı insanlık hizmetlerine adayacağıma, insan hayatına mutlak surette saygı g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stereceğime ve bilgilerimi insanlık aleyhinde kullanmayacağıma, mesleğim dolayısıyla 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ğrendiğim sırları saklayacağıma, hocalarıma ve meslektaşlarıma saygı g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stereceğime din, milliyet, cinsiyet, ırk ve parti farklarının g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revimle vicdanım arasına girmesine izin vermeyeceğime, mesleğimi d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stl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 ve onurla yapacağıma, namusum ve şerefim 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zerine yemin ederim.</a:t>
            </a:r>
            <a:r>
              <a:rPr kumimoji="0" lang="tr-TR" sz="2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sz="quarter" idx="1"/>
          </p:nvPr>
        </p:nvSpPr>
        <p:spPr>
          <a:xfrm>
            <a:off x="1259632" y="1340768"/>
            <a:ext cx="6400800" cy="1752600"/>
          </a:xfrm>
        </p:spPr>
        <p:txBody>
          <a:bodyPr/>
          <a:lstStyle/>
          <a:p>
            <a:r>
              <a:rPr lang="tr-TR" sz="4000" dirty="0" smtClean="0"/>
              <a:t>www.</a:t>
            </a:r>
            <a:r>
              <a:rPr lang="tr-TR" sz="4000" dirty="0" err="1" smtClean="0"/>
              <a:t>heart</a:t>
            </a:r>
            <a:r>
              <a:rPr lang="tr-TR" sz="4000" dirty="0" smtClean="0"/>
              <a:t>.org</a:t>
            </a:r>
            <a:endParaRPr lang="tr-T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982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Antibiyotik Profilaksisi (AHA)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Diş Çekimleri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Periodontal işlemler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Dental implant uygulamaları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Kök kanal tedavisi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Ortodontik bant uygulamaları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smtClean="0">
                <a:latin typeface="Georgia" pitchFamily="18" charset="0"/>
              </a:rPr>
              <a:t>Antibiyotik Profilaksisi için AHA önerileri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mtClean="0">
                <a:solidFill>
                  <a:srgbClr val="FFFF66"/>
                </a:solidFill>
                <a:effectLst/>
                <a:latin typeface="Georgia" pitchFamily="18" charset="0"/>
              </a:rPr>
              <a:t>Standart profilaksi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mtClean="0">
                <a:latin typeface="Georgia" pitchFamily="18" charset="0"/>
              </a:rPr>
              <a:t>Yetişkin hasta: </a:t>
            </a: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2g Amoksisilin</a:t>
            </a:r>
            <a:r>
              <a:rPr lang="tr-TR" smtClean="0">
                <a:latin typeface="Georgia" pitchFamily="18" charset="0"/>
              </a:rPr>
              <a:t> işlemden 1 saat önce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mtClean="0">
                <a:latin typeface="Georgia" pitchFamily="18" charset="0"/>
              </a:rPr>
              <a:t>Çocuk hasta: </a:t>
            </a: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50 mg/kg</a:t>
            </a:r>
            <a:r>
              <a:rPr lang="tr-TR" smtClean="0">
                <a:latin typeface="Georgia" pitchFamily="18" charset="0"/>
              </a:rPr>
              <a:t> işlemden 1 saat önce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smtClean="0">
                <a:solidFill>
                  <a:srgbClr val="FFFF66"/>
                </a:solidFill>
                <a:latin typeface="Georgia" pitchFamily="18" charset="0"/>
              </a:rPr>
              <a:t>Antibiyotik Profilaksisi için AHA önerileri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Oral ilaç alamayan hastalar için</a:t>
            </a:r>
          </a:p>
          <a:p>
            <a:pPr eaLnBrk="1" hangingPunct="1">
              <a:defRPr/>
            </a:pPr>
            <a:endParaRPr lang="tr-TR" sz="280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smtClean="0">
                <a:latin typeface="Georgia" pitchFamily="18" charset="0"/>
              </a:rPr>
              <a:t>2g Amoksisilin IV veya IM işlemden 30 dk. önce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280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smtClean="0">
                <a:latin typeface="Georgia" pitchFamily="18" charset="0"/>
              </a:rPr>
              <a:t>Çocuklarda: 50 mg/kg</a:t>
            </a:r>
          </a:p>
        </p:txBody>
      </p:sp>
      <p:pic>
        <p:nvPicPr>
          <p:cNvPr id="43012" name="Picture 5" descr="282070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1628775"/>
            <a:ext cx="3432175" cy="3960813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smtClean="0">
                <a:latin typeface="Georgia" pitchFamily="18" charset="0"/>
              </a:rPr>
              <a:t>Antibiyotik Profilaksisi için AHA önerileri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effectLst/>
                <a:latin typeface="Georgia" pitchFamily="18" charset="0"/>
              </a:rPr>
              <a:t>Ampicilin-Amoksisilin allerjisi olanlarda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Klindamisin 600 mg</a:t>
            </a:r>
            <a:r>
              <a:rPr lang="tr-TR" smtClean="0">
                <a:latin typeface="Georgia" pitchFamily="18" charset="0"/>
              </a:rPr>
              <a:t> oral, 20mg/kg çocukta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mtClean="0">
                <a:latin typeface="Georgia" pitchFamily="18" charset="0"/>
              </a:rPr>
              <a:t>İşlemden 1 saat önce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Azithromycin </a:t>
            </a:r>
            <a:r>
              <a:rPr lang="tr-TR" smtClean="0">
                <a:effectLst/>
                <a:latin typeface="Georgia" pitchFamily="18" charset="0"/>
              </a:rPr>
              <a:t>500 mg, çocukta 15mg/kg işlemden 1 saat önce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smtClean="0">
                <a:solidFill>
                  <a:srgbClr val="FFFF66"/>
                </a:solidFill>
                <a:latin typeface="Georgia" pitchFamily="18" charset="0"/>
              </a:rPr>
              <a:t>Antibiyotik Profilaksisi için AHA önerileri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/>
                <a:latin typeface="Georgia" pitchFamily="18" charset="0"/>
              </a:rPr>
              <a:t>Penisilin allerjisi olan ve Oral ilaç alamayan hastalarda</a:t>
            </a:r>
          </a:p>
          <a:p>
            <a:pPr eaLnBrk="1" hangingPunct="1"/>
            <a:endParaRPr lang="tr-TR" smtClean="0">
              <a:effectLst/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Clindamycin</a:t>
            </a:r>
            <a:r>
              <a:rPr lang="tr-TR" smtClean="0">
                <a:effectLst/>
                <a:latin typeface="Georgia" pitchFamily="18" charset="0"/>
              </a:rPr>
              <a:t>: Yetişkinlerde 600 mg, çocukta ise 20 mg/kg IV işlemden 30 dakika önce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Astım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65400"/>
            <a:ext cx="7859713" cy="356552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Belirgin perioperatif morbidite ve mortaliteye sahip oldukça yaygın bir pulmoner hastalıktır.</a:t>
            </a:r>
          </a:p>
          <a:p>
            <a:pPr eaLnBrk="1" hangingPunct="1">
              <a:defRPr/>
            </a:pPr>
            <a:endParaRPr lang="tr-TR" sz="280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Öncelikle son 2 yıllık dönemde geçmiş hastane, acil servis hikayesi,steroid kullanımı ve diğer ilaçlar öğrenilmelidir</a:t>
            </a:r>
            <a:r>
              <a:rPr lang="tr-TR" sz="2800" smtClean="0"/>
              <a:t>.</a:t>
            </a:r>
          </a:p>
        </p:txBody>
      </p:sp>
      <p:pic>
        <p:nvPicPr>
          <p:cNvPr id="46084" name="Picture 4" descr="astim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3663" y="549275"/>
            <a:ext cx="2232025" cy="1674813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Astım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349500"/>
            <a:ext cx="8362950" cy="4005263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Bu tip hastalar preoperatif ilaçlarına devam etmelidir.İnhaler kullanıyor ise önceki akşam ve cerrahi günü sabahtan almalıdır.</a:t>
            </a:r>
          </a:p>
          <a:p>
            <a:pPr eaLnBrk="1" hangingPunct="1">
              <a:defRPr/>
            </a:pPr>
            <a:endParaRPr lang="tr-TR" sz="280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Fizyolojik dozun üzerindeki sistemik steroid kullanımı 2 yılı aşkın sürede devam ediyor ise adrenal supresyon yönünden değerlendirilmelidir.</a:t>
            </a:r>
          </a:p>
        </p:txBody>
      </p:sp>
      <p:pic>
        <p:nvPicPr>
          <p:cNvPr id="47108" name="Picture 5" descr="astim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11863" y="260350"/>
            <a:ext cx="2700337" cy="202565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Sigara Kullanımı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5122863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tr-TR" sz="280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smtClean="0">
                <a:latin typeface="Georgia" pitchFamily="18" charset="0"/>
              </a:rPr>
              <a:t>Sigara içen bireylerde postoperatif pulmoner komplikasyonlar içmeyenlere oranla yüksek oranda görülür.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smtClean="0">
                <a:latin typeface="Georgia" pitchFamily="18" charset="0"/>
              </a:rPr>
              <a:t>48 saat süre ile sigara içilmemesi karbon monoksit ve nikotin seviyelerinde düşmeye neden olur ki genel anestezi hastalarına faydalıdır.</a:t>
            </a:r>
          </a:p>
        </p:txBody>
      </p:sp>
      <p:pic>
        <p:nvPicPr>
          <p:cNvPr id="48132" name="Picture 5" descr="sigara1csjd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84888" y="2276475"/>
            <a:ext cx="2338387" cy="309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Gastrointestinal Değerlendirme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3068638"/>
            <a:ext cx="7931150" cy="352742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smtClean="0">
                <a:solidFill>
                  <a:srgbClr val="CC3300"/>
                </a:solidFill>
                <a:effectLst/>
                <a:latin typeface="Georgia" pitchFamily="18" charset="0"/>
              </a:rPr>
              <a:t>Gastroözofegal Reflu Hastalığı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smtClean="0">
                <a:latin typeface="Georgia" pitchFamily="18" charset="0"/>
              </a:rPr>
              <a:t>		Gastrik içeriğin alt özofegal sfinkterden sızması ile oluşur. Bu tip hastaların genel şikayeti yemek sonrası veya gece yatınca başlayan hazımsızlıktır(Dispesia)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2800" smtClean="0">
              <a:latin typeface="Georgia" pitchFamily="18" charset="0"/>
            </a:endParaRPr>
          </a:p>
        </p:txBody>
      </p:sp>
      <p:pic>
        <p:nvPicPr>
          <p:cNvPr id="49156" name="Picture 5" descr="reflu_1237797935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72225" y="1052513"/>
            <a:ext cx="1903413" cy="24479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6148" name="Picture 4" descr="Resim 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Gastrointestinal Değerlendirme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13100"/>
            <a:ext cx="8147050" cy="3644900"/>
          </a:xfrm>
        </p:spPr>
        <p:txBody>
          <a:bodyPr/>
          <a:lstStyle/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Bu tip hastalarda dikkat edilmesi gereken anestezi esnasında aspirasyon riskinin artmasıdır. Genel anestezi veya bilinçli sedasyon esnasında tehlike arz eder.</a:t>
            </a:r>
          </a:p>
        </p:txBody>
      </p:sp>
      <p:pic>
        <p:nvPicPr>
          <p:cNvPr id="50180" name="Picture 5" descr="reflu_nedir_clip_image00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59113" y="1412875"/>
            <a:ext cx="3097212" cy="2174875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</a:rPr>
              <a:t>Hepatit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Viral</a:t>
            </a:r>
          </a:p>
          <a:p>
            <a:pPr eaLnBrk="1" hangingPunct="1"/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Alkole bağlı</a:t>
            </a:r>
          </a:p>
          <a:p>
            <a:pPr eaLnBrk="1" hangingPunct="1"/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İlaçlara bağlı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mtClean="0">
                <a:effectLst/>
              </a:rPr>
              <a:t>	</a:t>
            </a:r>
            <a:r>
              <a:rPr lang="tr-TR" smtClean="0">
                <a:effectLst/>
                <a:latin typeface="Georgia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mtClean="0">
                <a:effectLst/>
                <a:latin typeface="Georgia" pitchFamily="18" charset="0"/>
              </a:rPr>
              <a:t>Sağlık çalışanları için en önemli konu kan ve vücut sıvıları ile geçebilen Hepatitis B virusudur.</a:t>
            </a:r>
          </a:p>
        </p:txBody>
      </p:sp>
      <p:pic>
        <p:nvPicPr>
          <p:cNvPr id="51204" name="Picture 5" descr="as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76250"/>
            <a:ext cx="237648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Siroz ve İlaçlar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24175"/>
            <a:ext cx="8002588" cy="393382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Kronik hepatitin siroza dönüşmesi ile değişen ilaç metabolizması pıhtılaşma fonksiyonundaki değişimler, karbonhidrat, protein ve yağ metabolizmasındaki değişimler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Anestezide kullanılanlar dahil pek çok ilaç </a:t>
            </a:r>
            <a:r>
              <a:rPr lang="tr-TR" sz="2800" smtClean="0">
                <a:solidFill>
                  <a:srgbClr val="CC3300"/>
                </a:solidFill>
                <a:effectLst/>
                <a:latin typeface="Georgia" pitchFamily="18" charset="0"/>
              </a:rPr>
              <a:t>karaciğerde</a:t>
            </a:r>
            <a:r>
              <a:rPr lang="tr-TR" sz="2800" smtClean="0">
                <a:latin typeface="Georgia" pitchFamily="18" charset="0"/>
              </a:rPr>
              <a:t> metabolize olurlar.</a:t>
            </a:r>
          </a:p>
        </p:txBody>
      </p:sp>
      <p:pic>
        <p:nvPicPr>
          <p:cNvPr id="52228" name="Picture 5" descr="siroz1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56325" y="1125538"/>
            <a:ext cx="2447925" cy="1519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Siroz ve İlaçlar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789613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Diazepam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Midazolam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Morfin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Beta Blokerler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Lidocaine</a:t>
            </a:r>
          </a:p>
        </p:txBody>
      </p:sp>
      <p:pic>
        <p:nvPicPr>
          <p:cNvPr id="53252" name="Picture 5" descr="siroz1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844675"/>
            <a:ext cx="3886200" cy="2411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4" b="20284"/>
          <a:stretch>
            <a:fillRect/>
          </a:stretch>
        </p:blipFill>
        <p:spPr bwMode="auto">
          <a:xfrm>
            <a:off x="179512" y="116632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9842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Pıhtılaşma fonksiyonları bu hastalıkta önemli derecede etkilenir.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Karaciğer pıhtılaşma faktörlerinden özellikle Faktör II, VII,IX ve X yapımından sorumludur.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Yapım çok düşük seviyelere iner ve ciddi kanama riski ortaya çıkar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Kontrol Edilmeli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Protrombin zamanı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Parsiyel tromboplastin zamanı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INR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Uzman Konsültasyonu ile…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latin typeface="Georgia" pitchFamily="18" charset="0"/>
              </a:rPr>
              <a:t>INR 1.5 değerinin üzerinde ise </a:t>
            </a:r>
            <a:r>
              <a:rPr lang="tr-TR" dirty="0" smtClean="0">
                <a:solidFill>
                  <a:srgbClr val="FFFF00"/>
                </a:solidFill>
                <a:latin typeface="Georgia" pitchFamily="18" charset="0"/>
              </a:rPr>
              <a:t>taze donmuş plazma (FFP) 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replasmanı</a:t>
            </a:r>
            <a:r>
              <a:rPr lang="tr-TR" dirty="0" smtClean="0">
                <a:latin typeface="Georgia" pitchFamily="18" charset="0"/>
              </a:rPr>
              <a:t> ile pıhtılaşma faktörü transferi yapılmalıdır.</a:t>
            </a:r>
          </a:p>
          <a:p>
            <a:pPr eaLnBrk="1" hangingPunct="1">
              <a:defRPr/>
            </a:pPr>
            <a:r>
              <a:rPr lang="tr-TR" dirty="0" smtClean="0">
                <a:latin typeface="Georgia" pitchFamily="18" charset="0"/>
              </a:rPr>
              <a:t>Ancak </a:t>
            </a:r>
            <a:r>
              <a:rPr lang="tr-TR" dirty="0" err="1" smtClean="0">
                <a:latin typeface="Georgia" pitchFamily="18" charset="0"/>
              </a:rPr>
              <a:t>FFP’nin</a:t>
            </a:r>
            <a:r>
              <a:rPr lang="tr-TR" dirty="0" smtClean="0">
                <a:latin typeface="Georgia" pitchFamily="18" charset="0"/>
              </a:rPr>
              <a:t> etkisi faktör VII nedeni ile sınırlı olup yarılanma ömrü 4-8 saattir.</a:t>
            </a:r>
          </a:p>
          <a:p>
            <a:pPr eaLnBrk="1" hangingPunct="1">
              <a:defRPr/>
            </a:pPr>
            <a:r>
              <a:rPr lang="tr-TR" dirty="0" smtClean="0">
                <a:latin typeface="Georgia" pitchFamily="18" charset="0"/>
              </a:rPr>
              <a:t>Cerrahi işlemden hemen önce veya esnasında verilmelidir.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K Vitamini Eksikliği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 vitamini tedavisi bazı karaciğer hastalıklarında etkili olabilir.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Etkisi 24 saat içinde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 vit: faktör II, VII ve X yapımında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 vit. Eksikliği PT artırır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Operatif kan kaybına neden olur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Karaciğer karbonhidrat, yağ ve protein metabolizmalarından sorumlu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Disfonksiyonu malnutrisyon ve zayıf yara iyileşmesine neden olabilir.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7172" name="Picture 4" descr="Resim 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Renal Değerlendirme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67325" cy="4530725"/>
          </a:xfrm>
        </p:spPr>
        <p:txBody>
          <a:bodyPr/>
          <a:lstStyle/>
          <a:p>
            <a:pPr eaLnBrk="1" hangingPunct="1">
              <a:defRPr/>
            </a:pPr>
            <a:endParaRPr lang="tr-TR" sz="280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Sıvı ve elektrolit dengesizliği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Anemi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İnfeksiyon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Pıhtılaşma anomalileri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İlaç atılımı</a:t>
            </a:r>
          </a:p>
        </p:txBody>
      </p:sp>
      <p:pic>
        <p:nvPicPr>
          <p:cNvPr id="59396" name="Picture 5" descr="bobrek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08625" y="2781300"/>
            <a:ext cx="3024188" cy="2581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51425" cy="4530725"/>
          </a:xfrm>
        </p:spPr>
        <p:txBody>
          <a:bodyPr/>
          <a:lstStyle/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Nefrolit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Piyelonefrit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Konjenital   (Polikistik böbrek H.)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Böbrek yetmezliği</a:t>
            </a:r>
          </a:p>
          <a:p>
            <a:pPr eaLnBrk="1" hangingPunct="1">
              <a:defRPr/>
            </a:pPr>
            <a:r>
              <a:rPr lang="tr-TR" sz="2800" smtClean="0">
                <a:latin typeface="Georgia" pitchFamily="18" charset="0"/>
              </a:rPr>
              <a:t>Son safha böbrek hastalığı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2800" smtClean="0">
              <a:latin typeface="Georgia" pitchFamily="18" charset="0"/>
            </a:endParaRPr>
          </a:p>
        </p:txBody>
      </p:sp>
      <p:pic>
        <p:nvPicPr>
          <p:cNvPr id="60420" name="Picture 5" descr="bobrek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5963" y="2349500"/>
            <a:ext cx="2647950" cy="226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Üroloji Konsültasyonu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Üre analizi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Kan üre nitrojen değerleri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Kreatin seviyesi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mtClean="0">
                <a:latin typeface="Georgia" pitchFamily="18" charset="0"/>
              </a:rPr>
              <a:t>Amaç: Hafif-orta seviyedeki böbrek yetmezliği tablosunu </a:t>
            </a: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DAHA AĞIR</a:t>
            </a:r>
            <a:r>
              <a:rPr lang="tr-TR" smtClean="0">
                <a:latin typeface="Georgia" pitchFamily="18" charset="0"/>
              </a:rPr>
              <a:t> hale getirmemek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Antikoagülan İlaç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Aspirin</a:t>
            </a:r>
            <a:r>
              <a:rPr lang="tr-TR" smtClean="0">
                <a:latin typeface="Georgia" pitchFamily="18" charset="0"/>
              </a:rPr>
              <a:t>: </a:t>
            </a:r>
            <a:r>
              <a:rPr lang="tr-TR" u="sng" smtClean="0">
                <a:latin typeface="Georgia" pitchFamily="18" charset="0"/>
              </a:rPr>
              <a:t>Cerrahi işlemden</a:t>
            </a:r>
            <a:r>
              <a:rPr lang="tr-TR" smtClean="0">
                <a:latin typeface="Georgia" pitchFamily="18" charset="0"/>
              </a:rPr>
              <a:t> 1 hafta önce bırakılır. 6 saat sonra başlanır.</a:t>
            </a:r>
          </a:p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Warfarin</a:t>
            </a:r>
            <a:r>
              <a:rPr lang="tr-TR" smtClean="0">
                <a:latin typeface="Georgia" pitchFamily="18" charset="0"/>
              </a:rPr>
              <a:t>: 3-5 gün önce bırakılır.İşlem günü tekrar başlanır.</a:t>
            </a:r>
          </a:p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Heparin:</a:t>
            </a:r>
            <a:r>
              <a:rPr lang="tr-TR" smtClean="0">
                <a:latin typeface="Georgia" pitchFamily="18" charset="0"/>
              </a:rPr>
              <a:t> 4-6 saat önce bırakılır. 6-12 saat sonra başlanır.</a:t>
            </a:r>
          </a:p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defRPr/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Dikkat!...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Aminoglikozidler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Kontrast maddeler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Yüksek doz NSAİİ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Kemoterapötik ajanlar</a:t>
            </a:r>
          </a:p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Nefrotoksik ajanlardır…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Endokrin Değerlendirme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Endokrin hastalıkları ve uç organ etkileri ile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Perioperatif morbidite ve mortalite artmıştır.</a:t>
            </a:r>
          </a:p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effectLst/>
                <a:latin typeface="Georgia" pitchFamily="18" charset="0"/>
              </a:rPr>
              <a:t>Diabetes Mellitus</a:t>
            </a:r>
          </a:p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effectLst/>
                <a:latin typeface="Georgia" pitchFamily="18" charset="0"/>
              </a:rPr>
              <a:t>Tiroid</a:t>
            </a:r>
          </a:p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effectLst/>
                <a:latin typeface="Georgia" pitchFamily="18" charset="0"/>
              </a:rPr>
              <a:t>Paratiroid</a:t>
            </a:r>
          </a:p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effectLst/>
                <a:latin typeface="Georgia" pitchFamily="18" charset="0"/>
              </a:rPr>
              <a:t>Adrenal Yetmezlikler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Diabetes Mellitus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latin typeface="Georgia" pitchFamily="18" charset="0"/>
              </a:rPr>
              <a:t>Tip I </a:t>
            </a:r>
            <a:r>
              <a:rPr lang="tr-TR" dirty="0" err="1" smtClean="0">
                <a:latin typeface="Georgia" pitchFamily="18" charset="0"/>
              </a:rPr>
              <a:t>Diabet</a:t>
            </a:r>
            <a:r>
              <a:rPr lang="tr-TR" dirty="0" smtClean="0">
                <a:latin typeface="Georgia" pitchFamily="18" charset="0"/>
              </a:rPr>
              <a:t> (</a:t>
            </a:r>
            <a:r>
              <a:rPr lang="tr-TR" dirty="0" err="1" smtClean="0">
                <a:latin typeface="Georgia" pitchFamily="18" charset="0"/>
              </a:rPr>
              <a:t>İnsüline</a:t>
            </a:r>
            <a:r>
              <a:rPr lang="tr-TR" dirty="0" smtClean="0">
                <a:latin typeface="Georgia" pitchFamily="18" charset="0"/>
              </a:rPr>
              <a:t> bağlı)</a:t>
            </a:r>
          </a:p>
          <a:p>
            <a:pPr eaLnBrk="1" hangingPunct="1">
              <a:defRPr/>
            </a:pPr>
            <a:r>
              <a:rPr lang="tr-TR" dirty="0" smtClean="0">
                <a:latin typeface="Georgia" pitchFamily="18" charset="0"/>
              </a:rPr>
              <a:t>Tip II </a:t>
            </a:r>
            <a:r>
              <a:rPr lang="tr-TR" dirty="0" err="1" smtClean="0">
                <a:latin typeface="Georgia" pitchFamily="18" charset="0"/>
              </a:rPr>
              <a:t>Diabet</a:t>
            </a:r>
            <a:r>
              <a:rPr lang="tr-TR" dirty="0" smtClean="0">
                <a:latin typeface="Georgia" pitchFamily="18" charset="0"/>
              </a:rPr>
              <a:t> (</a:t>
            </a:r>
            <a:r>
              <a:rPr lang="tr-TR" dirty="0" err="1" smtClean="0">
                <a:latin typeface="Georgia" pitchFamily="18" charset="0"/>
              </a:rPr>
              <a:t>İnsüline</a:t>
            </a:r>
            <a:r>
              <a:rPr lang="tr-TR" dirty="0" smtClean="0">
                <a:latin typeface="Georgia" pitchFamily="18" charset="0"/>
              </a:rPr>
              <a:t> bağlı olmayan)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latin typeface="Georgia" pitchFamily="18" charset="0"/>
              </a:rPr>
              <a:t>Tanı: açlık kan şekeri </a:t>
            </a:r>
            <a:r>
              <a:rPr lang="tr-TR" dirty="0" smtClean="0">
                <a:solidFill>
                  <a:srgbClr val="CC3300"/>
                </a:solidFill>
                <a:effectLst/>
                <a:latin typeface="Georgia" pitchFamily="18" charset="0"/>
              </a:rPr>
              <a:t>120mg/</a:t>
            </a:r>
            <a:r>
              <a:rPr lang="tr-TR" dirty="0" err="1" smtClean="0">
                <a:solidFill>
                  <a:srgbClr val="CC3300"/>
                </a:solidFill>
                <a:effectLst/>
                <a:latin typeface="Georgia" pitchFamily="18" charset="0"/>
              </a:rPr>
              <a:t>dL</a:t>
            </a:r>
            <a:r>
              <a:rPr lang="tr-TR" dirty="0" smtClean="0">
                <a:latin typeface="Georgia" pitchFamily="18" charset="0"/>
              </a:rPr>
              <a:t> fazla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latin typeface="Georgia" pitchFamily="18" charset="0"/>
              </a:rPr>
              <a:t>2 saatlik </a:t>
            </a:r>
            <a:r>
              <a:rPr lang="tr-TR" dirty="0" err="1" smtClean="0">
                <a:latin typeface="Georgia" pitchFamily="18" charset="0"/>
              </a:rPr>
              <a:t>glukoz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intolerans</a:t>
            </a:r>
            <a:r>
              <a:rPr lang="tr-TR" dirty="0" smtClean="0">
                <a:latin typeface="Georgia" pitchFamily="18" charset="0"/>
              </a:rPr>
              <a:t> testi </a:t>
            </a:r>
            <a:r>
              <a:rPr lang="tr-TR" dirty="0" smtClean="0">
                <a:solidFill>
                  <a:srgbClr val="CC3300"/>
                </a:solidFill>
                <a:effectLst/>
                <a:latin typeface="Georgia" pitchFamily="18" charset="0"/>
              </a:rPr>
              <a:t>140 mg/</a:t>
            </a:r>
            <a:r>
              <a:rPr lang="tr-TR" dirty="0" err="1" smtClean="0">
                <a:solidFill>
                  <a:srgbClr val="CC3300"/>
                </a:solidFill>
                <a:effectLst/>
                <a:latin typeface="Georgia" pitchFamily="18" charset="0"/>
              </a:rPr>
              <a:t>dL</a:t>
            </a:r>
            <a:r>
              <a:rPr lang="tr-TR" dirty="0" smtClean="0">
                <a:latin typeface="Georgia" pitchFamily="18" charset="0"/>
              </a:rPr>
              <a:t> den fazla 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Tip I Diabet ilave riskler taşır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Retinopatiler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Nöropatiler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Nefropatiler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Hipertansişyon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Koroner arter hastalıkları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Son glikoz değeri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Kullandığı ilaçlar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Uç organ etkileri yönü ile değerlendirilmelidir.</a:t>
            </a:r>
          </a:p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mtClean="0">
                <a:latin typeface="Georgia" pitchFamily="18" charset="0"/>
              </a:rPr>
              <a:t>	Diabet hastası hipertansiyon ve koroner arter hastalığı yönü ile de değerlendirilmelidir.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mtClean="0">
              <a:latin typeface="Georgia" pitchFamily="18" charset="0"/>
            </a:endParaRP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250825" y="4149725"/>
            <a:ext cx="817563" cy="554038"/>
          </a:xfrm>
          <a:prstGeom prst="star5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r-TR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Planlanan insülin dozunu almış olmalı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Sabah tok olarak gelmeli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İlk hasta olarak alınmalı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Preoperatif ve postoperatif antibiyotik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8196" name="Picture 4" descr="Resim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Hedeflenen aralık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100-250mg/dL olmalı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Yüksek olması halinde; nötrofil fonksiyonları azalması inflamatuar cevap ve yara iyileşmesi gecikir.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</a:rPr>
              <a:t>Hematolojik Değerlendirme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Anemi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mtClean="0">
                <a:latin typeface="Georgia" pitchFamily="18" charset="0"/>
              </a:rPr>
              <a:t>Eritrosit(RBC):4.2-5.5x 10</a:t>
            </a:r>
            <a:r>
              <a:rPr lang="tr-TR" sz="2400" baseline="42000" smtClean="0">
                <a:latin typeface="Georgia" pitchFamily="18" charset="0"/>
              </a:rPr>
              <a:t>6</a:t>
            </a:r>
            <a:r>
              <a:rPr lang="tr-TR" sz="2400" smtClean="0">
                <a:latin typeface="Georgia" pitchFamily="18" charset="0"/>
              </a:rPr>
              <a:t> </a:t>
            </a:r>
            <a:r>
              <a:rPr lang="tr-TR" smtClean="0">
                <a:latin typeface="Georgia" pitchFamily="18" charset="0"/>
              </a:rPr>
              <a:t>hücre/mm</a:t>
            </a:r>
            <a:r>
              <a:rPr lang="tr-TR" sz="2400" baseline="30000" smtClean="0">
                <a:latin typeface="Georgia" pitchFamily="18" charset="0"/>
              </a:rPr>
              <a:t>3 </a:t>
            </a:r>
            <a:r>
              <a:rPr lang="tr-TR" smtClean="0">
                <a:latin typeface="Georgia" pitchFamily="18" charset="0"/>
              </a:rPr>
              <a:t> 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mtClean="0">
                <a:latin typeface="Georgia" pitchFamily="18" charset="0"/>
              </a:rPr>
              <a:t>				3.6-5.0x 10</a:t>
            </a:r>
            <a:r>
              <a:rPr lang="tr-TR" sz="2400" baseline="42000" smtClean="0">
                <a:latin typeface="Georgia" pitchFamily="18" charset="0"/>
              </a:rPr>
              <a:t>6</a:t>
            </a:r>
            <a:r>
              <a:rPr lang="tr-TR" sz="2400" smtClean="0">
                <a:latin typeface="Georgia" pitchFamily="18" charset="0"/>
              </a:rPr>
              <a:t> </a:t>
            </a:r>
            <a:r>
              <a:rPr lang="tr-TR" smtClean="0">
                <a:latin typeface="Georgia" pitchFamily="18" charset="0"/>
              </a:rPr>
              <a:t>hücre/mm</a:t>
            </a:r>
            <a:r>
              <a:rPr lang="tr-TR" sz="2400" baseline="30000" smtClean="0">
                <a:latin typeface="Georgia" pitchFamily="18" charset="0"/>
              </a:rPr>
              <a:t>3  </a:t>
            </a:r>
            <a:r>
              <a:rPr lang="tr-TR" smtClean="0">
                <a:latin typeface="Georgia" pitchFamily="18" charset="0"/>
              </a:rPr>
              <a:t>K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mtClean="0">
                <a:latin typeface="Georgia" pitchFamily="18" charset="0"/>
              </a:rPr>
              <a:t>Azalması halidir. Aneminin derecesi intravasküler oksijen taşıma kapasitesini etkiler.</a:t>
            </a:r>
            <a:endParaRPr lang="tr-TR" sz="2400" baseline="3000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Hemoglobin seviyesi düşer </a:t>
            </a:r>
            <a:r>
              <a:rPr lang="tr-TR" sz="2000" smtClean="0">
                <a:solidFill>
                  <a:srgbClr val="CC3300"/>
                </a:solidFill>
                <a:effectLst/>
                <a:latin typeface="Georgia" pitchFamily="18" charset="0"/>
              </a:rPr>
              <a:t>14-18g/100ml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Kan daha az vizköz ve daha akışkan hale gelir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Kanın dokulara taşıdığı oksijen miktarını düşürür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Hipoksi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Uç organ zararına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Ölüm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latin typeface="Georgia" pitchFamily="18" charset="0"/>
              </a:rPr>
              <a:t>Hemoglobin seviyesi </a:t>
            </a:r>
            <a:r>
              <a:rPr lang="tr-TR" dirty="0" smtClean="0">
                <a:solidFill>
                  <a:srgbClr val="CC3300"/>
                </a:solidFill>
                <a:effectLst/>
                <a:latin typeface="Georgia" pitchFamily="18" charset="0"/>
              </a:rPr>
              <a:t>8-10g/</a:t>
            </a:r>
            <a:r>
              <a:rPr lang="tr-TR" dirty="0" err="1" smtClean="0">
                <a:solidFill>
                  <a:srgbClr val="CC3300"/>
                </a:solidFill>
                <a:effectLst/>
                <a:latin typeface="Georgia" pitchFamily="18" charset="0"/>
              </a:rPr>
              <a:t>dL</a:t>
            </a:r>
            <a:r>
              <a:rPr lang="tr-TR" dirty="0" smtClean="0">
                <a:latin typeface="Georgia" pitchFamily="18" charset="0"/>
              </a:rPr>
              <a:t> olan hastanın medikal durumu dikkatle değerlendirilmelidir.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>
              <a:solidFill>
                <a:srgbClr val="FFFF66"/>
              </a:solidFill>
              <a:effectLst/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rgbClr val="FFFF66"/>
                </a:solidFill>
                <a:effectLst/>
              </a:rPr>
              <a:t>Hafif seviyede koroner arter hastalığı olan bir bireye optimal oksijen taşıma kapasitesi sağlamak için </a:t>
            </a:r>
            <a:r>
              <a:rPr lang="tr-TR" sz="2400" dirty="0" err="1" smtClean="0">
                <a:solidFill>
                  <a:srgbClr val="FFFF66"/>
                </a:solidFill>
                <a:effectLst/>
              </a:rPr>
              <a:t>tranfüzyon</a:t>
            </a:r>
            <a:r>
              <a:rPr lang="tr-TR" sz="2400" dirty="0" smtClean="0">
                <a:solidFill>
                  <a:srgbClr val="FFFF66"/>
                </a:solidFill>
                <a:effectLst/>
              </a:rPr>
              <a:t> gerekir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rgbClr val="FFFF66"/>
                </a:solidFill>
                <a:effectLst/>
              </a:rPr>
              <a:t>Bu derecede anemik olan genç ve sağlıklı bir birey ise </a:t>
            </a:r>
            <a:r>
              <a:rPr lang="tr-TR" sz="2400" dirty="0" err="1" smtClean="0">
                <a:solidFill>
                  <a:srgbClr val="FFFF66"/>
                </a:solidFill>
                <a:effectLst/>
              </a:rPr>
              <a:t>minor</a:t>
            </a:r>
            <a:r>
              <a:rPr lang="tr-TR" sz="2400" dirty="0" smtClean="0">
                <a:solidFill>
                  <a:srgbClr val="FFFF66"/>
                </a:solidFill>
                <a:effectLst/>
              </a:rPr>
              <a:t> operasyonları </a:t>
            </a:r>
            <a:r>
              <a:rPr lang="tr-TR" sz="2400" dirty="0" err="1" smtClean="0">
                <a:solidFill>
                  <a:srgbClr val="FFFF66"/>
                </a:solidFill>
                <a:effectLst/>
              </a:rPr>
              <a:t>tolore</a:t>
            </a:r>
            <a:r>
              <a:rPr lang="tr-TR" sz="2400" dirty="0" smtClean="0">
                <a:solidFill>
                  <a:srgbClr val="FFFF66"/>
                </a:solidFill>
                <a:effectLst/>
              </a:rPr>
              <a:t> edebilir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Hemoglobin seviyesi </a:t>
            </a:r>
            <a:r>
              <a:rPr lang="tr-TR" u="sng" smtClean="0">
                <a:solidFill>
                  <a:srgbClr val="CC3300"/>
                </a:solidFill>
                <a:effectLst/>
                <a:latin typeface="Georgia" pitchFamily="18" charset="0"/>
              </a:rPr>
              <a:t>8g/dL altında</a:t>
            </a:r>
            <a:r>
              <a:rPr lang="tr-TR" smtClean="0">
                <a:latin typeface="Georgia" pitchFamily="18" charset="0"/>
              </a:rPr>
              <a:t> olan hastaya medikal durumu ne olursa olsun </a:t>
            </a: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mutlaka</a:t>
            </a:r>
            <a:r>
              <a:rPr lang="tr-TR" smtClean="0">
                <a:latin typeface="Georgia" pitchFamily="18" charset="0"/>
              </a:rPr>
              <a:t> transfüzyon gereklidir.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Hemoglobin seviyesine ek olarak bir cerrah anemi tipini ve medikal hikayeyi de bilmelidir.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Akut (Travma hastası,kanama vs.)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Kronik ( sickle cell, böbrek hastası)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Trombositopeni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Platelet sayısı &lt; 100,000/ mm</a:t>
            </a:r>
            <a:r>
              <a:rPr lang="tr-TR" sz="2400" baseline="30000" smtClean="0">
                <a:latin typeface="Georgia" pitchFamily="18" charset="0"/>
              </a:rPr>
              <a:t>3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&lt;50.000 / mm</a:t>
            </a:r>
            <a:r>
              <a:rPr lang="tr-TR" baseline="30000" smtClean="0">
                <a:latin typeface="Georgia" pitchFamily="18" charset="0"/>
              </a:rPr>
              <a:t>3 </a:t>
            </a:r>
            <a:r>
              <a:rPr lang="tr-TR" smtClean="0">
                <a:latin typeface="Georgia" pitchFamily="18" charset="0"/>
              </a:rPr>
              <a:t>kolayca doku altı kanama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baseline="30000" smtClean="0">
                <a:solidFill>
                  <a:srgbClr val="FFFF66"/>
                </a:solidFill>
                <a:effectLst/>
                <a:latin typeface="Georgia" pitchFamily="18" charset="0"/>
              </a:rPr>
              <a:t>Cerrahi işlem kontrendike, platelet transfüzyonu gerekli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&lt;10.000 / mm</a:t>
            </a:r>
            <a:r>
              <a:rPr lang="tr-TR" baseline="30000" smtClean="0">
                <a:latin typeface="Georgia" pitchFamily="18" charset="0"/>
              </a:rPr>
              <a:t>3 </a:t>
            </a:r>
            <a:r>
              <a:rPr lang="tr-TR" smtClean="0">
                <a:latin typeface="Georgia" pitchFamily="18" charset="0"/>
              </a:rPr>
              <a:t>spontan kanama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Von Willebrand Hastalığı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En sık görülen kalıtsal kanama problemi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Otozomal dominat, von Willebrand faktör eksikliği,damar duvarındaki kollojen ile platelet ilişkisini düzenler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Yetişkinlik dönemindeki bir cerrahi tecrübeye kadar hafif kanama bulguları genellikle gözlenmez.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Klinik olarak hafif doku altı kanama- belirgin cerrahi  kanama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Kanama zamanı –PTT uzar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Operasyon öncesi faktör replasmanı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Hemofili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CC3300"/>
                </a:solidFill>
                <a:effectLst/>
                <a:latin typeface="Georgia" pitchFamily="18" charset="0"/>
              </a:rPr>
              <a:t>Hemofili A</a:t>
            </a:r>
          </a:p>
          <a:p>
            <a:pPr eaLnBrk="1" hangingPunct="1">
              <a:defRPr/>
            </a:pPr>
            <a:r>
              <a:rPr lang="tr-TR" dirty="0" smtClean="0">
                <a:latin typeface="Georgia" pitchFamily="18" charset="0"/>
              </a:rPr>
              <a:t>Erkeklerde, faktör VIII eksikliği</a:t>
            </a:r>
          </a:p>
          <a:p>
            <a:pPr eaLnBrk="1" hangingPunct="1">
              <a:defRPr/>
            </a:pPr>
            <a:r>
              <a:rPr lang="tr-TR" dirty="0" smtClean="0">
                <a:latin typeface="Georgia" pitchFamily="18" charset="0"/>
              </a:rPr>
              <a:t>Faktör eksikliği %80 azalınca klinik bulgu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Orta seviyede belirgin cerrahi kanama</a:t>
            </a:r>
          </a:p>
          <a:p>
            <a:pPr eaLnBrk="1" hangingPunct="1">
              <a:defRPr/>
            </a:pPr>
            <a:r>
              <a:rPr lang="tr-TR" dirty="0" smtClean="0">
                <a:latin typeface="Georgia" pitchFamily="18" charset="0"/>
              </a:rPr>
              <a:t>Ciddi seviyede </a:t>
            </a:r>
            <a:r>
              <a:rPr lang="tr-TR" dirty="0" err="1" smtClean="0">
                <a:latin typeface="Georgia" pitchFamily="18" charset="0"/>
              </a:rPr>
              <a:t>spontan</a:t>
            </a:r>
            <a:r>
              <a:rPr lang="tr-TR" dirty="0" smtClean="0">
                <a:latin typeface="Georgia" pitchFamily="18" charset="0"/>
              </a:rPr>
              <a:t> kanama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CC3300"/>
                </a:solidFill>
                <a:effectLst/>
                <a:latin typeface="Georgia" pitchFamily="18" charset="0"/>
              </a:rPr>
              <a:t>Hemofili B</a:t>
            </a:r>
            <a:endParaRPr lang="tr-TR" dirty="0" smtClean="0">
              <a:effectLst/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effectLst/>
                <a:latin typeface="Georgia" pitchFamily="18" charset="0"/>
              </a:rPr>
              <a:t>Faktör IX (</a:t>
            </a:r>
            <a:r>
              <a:rPr lang="tr-TR" dirty="0" err="1" smtClean="0">
                <a:effectLst/>
                <a:latin typeface="Georgia" pitchFamily="18" charset="0"/>
              </a:rPr>
              <a:t>Christmas</a:t>
            </a:r>
            <a:r>
              <a:rPr lang="tr-TR" dirty="0" smtClean="0">
                <a:effectLst/>
                <a:latin typeface="Georgia" pitchFamily="18" charset="0"/>
              </a:rPr>
              <a:t>)eksikliği</a:t>
            </a:r>
            <a:endParaRPr lang="tr-TR" dirty="0" smtClean="0">
              <a:solidFill>
                <a:srgbClr val="CC3300"/>
              </a:solidFill>
              <a:effectLst/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>
              <a:solidFill>
                <a:srgbClr val="CC3300"/>
              </a:solidFill>
              <a:effectLst/>
              <a:latin typeface="Georgia" pitchFamily="18" charset="0"/>
            </a:endParaRPr>
          </a:p>
          <a:p>
            <a:pPr eaLnBrk="1" hangingPunct="1">
              <a:defRPr/>
            </a:pPr>
            <a:endParaRPr lang="tr-TR" dirty="0" smtClean="0">
              <a:latin typeface="Georgia" pitchFamily="18" charset="0"/>
            </a:endParaRPr>
          </a:p>
          <a:p>
            <a:pPr eaLnBrk="1" hangingPunct="1">
              <a:defRPr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sim 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AIDS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Hematolojik Maligniteler( Lenfoma,lösemi)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Beslenme yetersizliğine neden olan hastalıklar(Siroz, kronik alkol)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Diabetes</a:t>
            </a:r>
          </a:p>
          <a:p>
            <a:pPr eaLnBrk="1" hangingPunct="1">
              <a:defRPr/>
            </a:pPr>
            <a:r>
              <a:rPr lang="tr-TR" smtClean="0">
                <a:latin typeface="Georgia" pitchFamily="18" charset="0"/>
              </a:rPr>
              <a:t>Kemoterapi, transplant</a:t>
            </a:r>
          </a:p>
          <a:p>
            <a:pPr eaLnBrk="1" hangingPunct="1">
              <a:defRPr/>
            </a:pPr>
            <a:endParaRPr lang="tr-TR" smtClean="0">
              <a:latin typeface="Georgia" pitchFamily="18" charset="0"/>
            </a:endParaRPr>
          </a:p>
        </p:txBody>
      </p:sp>
      <p:pic>
        <p:nvPicPr>
          <p:cNvPr id="78852" name="Picture 5" descr="Stop-AIDS-Ha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549275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İmmünolojik Değerlendirme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Organ transplantasyon</a:t>
            </a:r>
            <a:r>
              <a:rPr lang="tr-TR" smtClean="0">
                <a:effectLst/>
                <a:latin typeface="Georgia" pitchFamily="18" charset="0"/>
              </a:rPr>
              <a:t> hastaları verilen organın immün reaksiyonla karşılaşmaması için immünsupresif ilaç tedavisi görürler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mtClean="0">
                <a:solidFill>
                  <a:srgbClr val="CC3300"/>
                </a:solidFill>
                <a:effectLst/>
                <a:latin typeface="Georgia" pitchFamily="18" charset="0"/>
              </a:rPr>
              <a:t>Kemoterapi hastalarına </a:t>
            </a:r>
            <a:r>
              <a:rPr lang="tr-TR" smtClean="0">
                <a:effectLst/>
                <a:latin typeface="Georgia" pitchFamily="18" charset="0"/>
              </a:rPr>
              <a:t>tümör hücrelerini öldüren ilaçlar verilirken, WBC üretimi için gerekli olan önemli kök hücreleri de öldürür</a:t>
            </a:r>
          </a:p>
          <a:p>
            <a:pPr eaLnBrk="1" hangingPunct="1">
              <a:buFont typeface="Wingdings" pitchFamily="2" charset="2"/>
              <a:buNone/>
            </a:pPr>
            <a:endParaRPr lang="tr-TR" smtClean="0"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  <a:latin typeface="Georgia" pitchFamily="18" charset="0"/>
              </a:rPr>
              <a:t>İmmünosupresif İlaçlar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635750" cy="6653213"/>
          </a:xfrm>
        </p:spPr>
        <p:txBody>
          <a:bodyPr/>
          <a:lstStyle/>
          <a:p>
            <a:pPr eaLnBrk="1" hangingPunct="1">
              <a:defRPr/>
            </a:pPr>
            <a:endParaRPr lang="tr-TR" sz="2800" smtClean="0"/>
          </a:p>
          <a:p>
            <a:pPr eaLnBrk="1" hangingPunct="1">
              <a:defRPr/>
            </a:pPr>
            <a:r>
              <a:rPr lang="tr-TR" sz="4400" smtClean="0">
                <a:latin typeface="Georgia" pitchFamily="18" charset="0"/>
              </a:rPr>
              <a:t>Kortikosteroidler</a:t>
            </a:r>
          </a:p>
          <a:p>
            <a:pPr eaLnBrk="1" hangingPunct="1">
              <a:defRPr/>
            </a:pPr>
            <a:r>
              <a:rPr lang="tr-TR" sz="4400" smtClean="0">
                <a:latin typeface="Georgia" pitchFamily="18" charset="0"/>
              </a:rPr>
              <a:t>Cyclosporin</a:t>
            </a:r>
          </a:p>
          <a:p>
            <a:pPr eaLnBrk="1" hangingPunct="1">
              <a:defRPr/>
            </a:pPr>
            <a:r>
              <a:rPr lang="tr-TR" sz="4400" smtClean="0">
                <a:latin typeface="Georgia" pitchFamily="18" charset="0"/>
              </a:rPr>
              <a:t>Azathioprine</a:t>
            </a:r>
          </a:p>
          <a:p>
            <a:pPr eaLnBrk="1" hangingPunct="1">
              <a:defRPr/>
            </a:pPr>
            <a:r>
              <a:rPr lang="tr-TR" sz="4400" smtClean="0">
                <a:latin typeface="Georgia" pitchFamily="18" charset="0"/>
              </a:rPr>
              <a:t>Methotrexate</a:t>
            </a:r>
          </a:p>
        </p:txBody>
      </p:sp>
      <p:pic>
        <p:nvPicPr>
          <p:cNvPr id="80900" name="Picture 5" descr="medicine1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2636838"/>
            <a:ext cx="3673475" cy="2687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0244" name="Picture 4" descr="Resim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örünge">
  <a:themeElements>
    <a:clrScheme name="Yörünge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Yörü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örünge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örünge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1864</TotalTime>
  <Words>1737</Words>
  <Application>Microsoft Office PowerPoint</Application>
  <PresentationFormat>Ekran Gösterisi (4:3)</PresentationFormat>
  <Paragraphs>465</Paragraphs>
  <Slides>82</Slides>
  <Notes>82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87" baseType="lpstr">
      <vt:lpstr>Arial</vt:lpstr>
      <vt:lpstr>Calibri</vt:lpstr>
      <vt:lpstr>Georgia</vt:lpstr>
      <vt:lpstr>Wingdings</vt:lpstr>
      <vt:lpstr>Yörünge</vt:lpstr>
      <vt:lpstr>Ağız Diş Çene  Cerrahisi</vt:lpstr>
      <vt:lpstr>Mesleğimiz Hekimlik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Operasyon öncesi Değerlendirme</vt:lpstr>
      <vt:lpstr>PowerPoint Sunusu</vt:lpstr>
      <vt:lpstr>Hasta Anamnezi</vt:lpstr>
      <vt:lpstr>Hasta Anamnezi</vt:lpstr>
      <vt:lpstr>Hasta Hikayesi</vt:lpstr>
      <vt:lpstr>Anestezi Seçenekleri</vt:lpstr>
      <vt:lpstr>Anestezi Seçenekleri</vt:lpstr>
      <vt:lpstr>Fiziksel Durum</vt:lpstr>
      <vt:lpstr>Head-to-toe*</vt:lpstr>
      <vt:lpstr> </vt:lpstr>
      <vt:lpstr> Kardiyolojik Değerlendirme</vt:lpstr>
      <vt:lpstr>Atherosklerozis</vt:lpstr>
      <vt:lpstr>Dikkat</vt:lpstr>
      <vt:lpstr>Dikkat</vt:lpstr>
      <vt:lpstr>Genel Kural</vt:lpstr>
      <vt:lpstr>Birinci kural</vt:lpstr>
      <vt:lpstr>Antikoagülan İlaç</vt:lpstr>
      <vt:lpstr>PowerPoint Sunusu</vt:lpstr>
      <vt:lpstr>Koagülasyon Profili</vt:lpstr>
      <vt:lpstr>Koagülasyon Profili Normal Değerleri</vt:lpstr>
      <vt:lpstr>INR</vt:lpstr>
      <vt:lpstr>PowerPoint Sunusu</vt:lpstr>
      <vt:lpstr>INR</vt:lpstr>
      <vt:lpstr>Kardiyovasküler Değerlendirme</vt:lpstr>
      <vt:lpstr>Koroner Arter Hastalığı</vt:lpstr>
      <vt:lpstr>Kardiyovasküler Değerlendirme</vt:lpstr>
      <vt:lpstr>Koroner Arter Hastalığı</vt:lpstr>
      <vt:lpstr>Hipertansiyon</vt:lpstr>
      <vt:lpstr>Hipertansiyon</vt:lpstr>
      <vt:lpstr>Valvuler Kalp Hastalığı</vt:lpstr>
      <vt:lpstr>PowerPoint Sunusu</vt:lpstr>
      <vt:lpstr>Antibiyotik Profilaksisi (AHA)</vt:lpstr>
      <vt:lpstr>Antibiyotik Profilaksisi için AHA önerileri</vt:lpstr>
      <vt:lpstr>Antibiyotik Profilaksisi için AHA önerileri</vt:lpstr>
      <vt:lpstr>Antibiyotik Profilaksisi için AHA önerileri</vt:lpstr>
      <vt:lpstr>Antibiyotik Profilaksisi için AHA önerileri</vt:lpstr>
      <vt:lpstr>Astım</vt:lpstr>
      <vt:lpstr>Astım</vt:lpstr>
      <vt:lpstr>Sigara Kullanımı</vt:lpstr>
      <vt:lpstr>Gastrointestinal Değerlendirme</vt:lpstr>
      <vt:lpstr>Gastrointestinal Değerlendirme</vt:lpstr>
      <vt:lpstr>Hepatit</vt:lpstr>
      <vt:lpstr>Siroz ve İlaçlar</vt:lpstr>
      <vt:lpstr>Siroz ve İlaçlar</vt:lpstr>
      <vt:lpstr>PowerPoint Sunusu</vt:lpstr>
      <vt:lpstr>PowerPoint Sunusu</vt:lpstr>
      <vt:lpstr>Kontrol Edilmeli</vt:lpstr>
      <vt:lpstr>Uzman Konsültasyonu ile…</vt:lpstr>
      <vt:lpstr>K Vitamini Eksikliği</vt:lpstr>
      <vt:lpstr>PowerPoint Sunusu</vt:lpstr>
      <vt:lpstr>Renal Değerlendirme</vt:lpstr>
      <vt:lpstr>PowerPoint Sunusu</vt:lpstr>
      <vt:lpstr>PowerPoint Sunusu</vt:lpstr>
      <vt:lpstr>Antikoagülan İlaç</vt:lpstr>
      <vt:lpstr>Dikkat!...</vt:lpstr>
      <vt:lpstr>Endokrin Değerlendirme</vt:lpstr>
      <vt:lpstr>Diabetes Mellitus</vt:lpstr>
      <vt:lpstr>PowerPoint Sunusu</vt:lpstr>
      <vt:lpstr>PowerPoint Sunusu</vt:lpstr>
      <vt:lpstr>PowerPoint Sunusu</vt:lpstr>
      <vt:lpstr>PowerPoint Sunusu</vt:lpstr>
      <vt:lpstr>Hematolojik Değerlendirme</vt:lpstr>
      <vt:lpstr>PowerPoint Sunusu</vt:lpstr>
      <vt:lpstr>PowerPoint Sunusu</vt:lpstr>
      <vt:lpstr>PowerPoint Sunusu</vt:lpstr>
      <vt:lpstr>PowerPoint Sunusu</vt:lpstr>
      <vt:lpstr>Trombositopeni</vt:lpstr>
      <vt:lpstr>Von Willebrand Hastalığı</vt:lpstr>
      <vt:lpstr>PowerPoint Sunusu</vt:lpstr>
      <vt:lpstr>Hemofili</vt:lpstr>
      <vt:lpstr>PowerPoint Sunusu</vt:lpstr>
      <vt:lpstr>İmmünolojik Değerlendirme</vt:lpstr>
      <vt:lpstr>İmmünosupresif İlaçlar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Ağız Diş Çene Hastalıkları ve Cerrahisi</dc:title>
  <dc:creator>BASHEKİM</dc:creator>
  <cp:lastModifiedBy>Cahit</cp:lastModifiedBy>
  <cp:revision>79</cp:revision>
  <dcterms:created xsi:type="dcterms:W3CDTF">2009-08-03T11:36:18Z</dcterms:created>
  <dcterms:modified xsi:type="dcterms:W3CDTF">2018-02-27T12:42:33Z</dcterms:modified>
</cp:coreProperties>
</file>