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80" r:id="rId1"/>
  </p:sldMasterIdLst>
  <p:notesMasterIdLst>
    <p:notesMasterId r:id="rId25"/>
  </p:notesMasterIdLst>
  <p:sldIdLst>
    <p:sldId id="256" r:id="rId2"/>
    <p:sldId id="259" r:id="rId3"/>
    <p:sldId id="268" r:id="rId4"/>
    <p:sldId id="267" r:id="rId5"/>
    <p:sldId id="258" r:id="rId6"/>
    <p:sldId id="261" r:id="rId7"/>
    <p:sldId id="260" r:id="rId8"/>
    <p:sldId id="265" r:id="rId9"/>
    <p:sldId id="269" r:id="rId10"/>
    <p:sldId id="270" r:id="rId11"/>
    <p:sldId id="271" r:id="rId12"/>
    <p:sldId id="272" r:id="rId13"/>
    <p:sldId id="273" r:id="rId14"/>
    <p:sldId id="274" r:id="rId15"/>
    <p:sldId id="277" r:id="rId16"/>
    <p:sldId id="278" r:id="rId17"/>
    <p:sldId id="275" r:id="rId18"/>
    <p:sldId id="279" r:id="rId19"/>
    <p:sldId id="280" r:id="rId20"/>
    <p:sldId id="281" r:id="rId21"/>
    <p:sldId id="282" r:id="rId22"/>
    <p:sldId id="276" r:id="rId23"/>
    <p:sldId id="26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4660"/>
  </p:normalViewPr>
  <p:slideViewPr>
    <p:cSldViewPr snapToGrid="0">
      <p:cViewPr varScale="1">
        <p:scale>
          <a:sx n="93" d="100"/>
          <a:sy n="93" d="100"/>
        </p:scale>
        <p:origin x="-474"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71B779-557C-4122-A29C-59B966642BFC}" type="datetimeFigureOut">
              <a:rPr lang="tr-TR" smtClean="0"/>
              <a:pPr/>
              <a:t>22.03.2017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44E797-D49D-4CBB-978B-B6E1AB2AF862}" type="slidenum">
              <a:rPr lang="tr-TR" smtClean="0"/>
              <a:pPr/>
              <a:t>‹#›</a:t>
            </a:fld>
            <a:endParaRPr lang="tr-TR"/>
          </a:p>
        </p:txBody>
      </p:sp>
    </p:spTree>
    <p:extLst>
      <p:ext uri="{BB962C8B-B14F-4D97-AF65-F5344CB8AC3E}">
        <p14:creationId xmlns="" xmlns:p14="http://schemas.microsoft.com/office/powerpoint/2010/main" val="1914308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8435"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8436"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FDE9B3B-208F-407D-A22A-B1F9C6162C4F}" type="slidenum">
              <a:rPr lang="tr-TR" altLang="tr-TR"/>
              <a:pPr/>
              <a:t>10</a:t>
            </a:fld>
            <a:endParaRPr lang="tr-TR" altLang="tr-TR"/>
          </a:p>
        </p:txBody>
      </p:sp>
    </p:spTree>
    <p:extLst>
      <p:ext uri="{BB962C8B-B14F-4D97-AF65-F5344CB8AC3E}">
        <p14:creationId xmlns="" xmlns:p14="http://schemas.microsoft.com/office/powerpoint/2010/main" val="1828447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0483"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0484"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3B8F820-3E1B-4E33-B40F-9E5091CD8992}" type="slidenum">
              <a:rPr lang="tr-TR" altLang="tr-TR"/>
              <a:pPr/>
              <a:t>11</a:t>
            </a:fld>
            <a:endParaRPr lang="tr-TR" altLang="tr-TR"/>
          </a:p>
        </p:txBody>
      </p:sp>
    </p:spTree>
    <p:extLst>
      <p:ext uri="{BB962C8B-B14F-4D97-AF65-F5344CB8AC3E}">
        <p14:creationId xmlns="" xmlns:p14="http://schemas.microsoft.com/office/powerpoint/2010/main" val="3636100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2531"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2532"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1FFBB1C-2F87-4089-933C-92696FB8EC98}" type="slidenum">
              <a:rPr lang="tr-TR" altLang="tr-TR"/>
              <a:pPr/>
              <a:t>12</a:t>
            </a:fld>
            <a:endParaRPr lang="tr-TR" altLang="tr-TR"/>
          </a:p>
        </p:txBody>
      </p:sp>
    </p:spTree>
    <p:extLst>
      <p:ext uri="{BB962C8B-B14F-4D97-AF65-F5344CB8AC3E}">
        <p14:creationId xmlns="" xmlns:p14="http://schemas.microsoft.com/office/powerpoint/2010/main" val="22018478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4579"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4580"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1F0F553-E301-4E1C-9388-50F91072F51B}" type="slidenum">
              <a:rPr lang="tr-TR" altLang="tr-TR"/>
              <a:pPr/>
              <a:t>13</a:t>
            </a:fld>
            <a:endParaRPr lang="tr-TR" altLang="tr-TR"/>
          </a:p>
        </p:txBody>
      </p:sp>
    </p:spTree>
    <p:extLst>
      <p:ext uri="{BB962C8B-B14F-4D97-AF65-F5344CB8AC3E}">
        <p14:creationId xmlns="" xmlns:p14="http://schemas.microsoft.com/office/powerpoint/2010/main" val="25419705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6627"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6628"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7C036A0-DFB1-42A9-833D-E863D5036EC4}" type="slidenum">
              <a:rPr lang="tr-TR" altLang="tr-TR"/>
              <a:pPr/>
              <a:t>14</a:t>
            </a:fld>
            <a:endParaRPr lang="tr-TR" altLang="tr-TR"/>
          </a:p>
        </p:txBody>
      </p:sp>
    </p:spTree>
    <p:extLst>
      <p:ext uri="{BB962C8B-B14F-4D97-AF65-F5344CB8AC3E}">
        <p14:creationId xmlns="" xmlns:p14="http://schemas.microsoft.com/office/powerpoint/2010/main" val="29279333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15</a:t>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16</a:t>
            </a:fld>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28676"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3178767-B666-4658-A68B-A03BC1C9268D}" type="slidenum">
              <a:rPr lang="tr-TR" altLang="tr-TR"/>
              <a:pPr/>
              <a:t>17</a:t>
            </a:fld>
            <a:endParaRPr lang="tr-TR" altLang="tr-TR"/>
          </a:p>
        </p:txBody>
      </p:sp>
    </p:spTree>
    <p:extLst>
      <p:ext uri="{BB962C8B-B14F-4D97-AF65-F5344CB8AC3E}">
        <p14:creationId xmlns="" xmlns:p14="http://schemas.microsoft.com/office/powerpoint/2010/main" val="41058763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18</a:t>
            </a:fld>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19</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2</a:t>
            </a:fld>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20</a:t>
            </a:fld>
            <a:endParaRPr 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21</a:t>
            </a:fld>
            <a:endParaRPr 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0723"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30724"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CD2AD2F-16AD-4245-8C32-930EE72EBCCA}" type="slidenum">
              <a:rPr lang="tr-TR" altLang="tr-TR"/>
              <a:pPr/>
              <a:t>22</a:t>
            </a:fld>
            <a:endParaRPr lang="tr-TR" altLang="tr-TR"/>
          </a:p>
        </p:txBody>
      </p:sp>
    </p:spTree>
    <p:extLst>
      <p:ext uri="{BB962C8B-B14F-4D97-AF65-F5344CB8AC3E}">
        <p14:creationId xmlns="" xmlns:p14="http://schemas.microsoft.com/office/powerpoint/2010/main" val="13642438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23</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2292"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2EA484A-7935-4DB6-A3BD-A18E5BA8899A}" type="slidenum">
              <a:rPr lang="tr-TR" altLang="tr-TR"/>
              <a:pPr/>
              <a:t>3</a:t>
            </a:fld>
            <a:endParaRPr lang="tr-TR" altLang="tr-TR"/>
          </a:p>
        </p:txBody>
      </p:sp>
    </p:spTree>
    <p:extLst>
      <p:ext uri="{BB962C8B-B14F-4D97-AF65-F5344CB8AC3E}">
        <p14:creationId xmlns="" xmlns:p14="http://schemas.microsoft.com/office/powerpoint/2010/main" val="1380246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4339"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4340"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EF9B94A-AE36-46E5-9C74-C3267F0EA230}" type="slidenum">
              <a:rPr lang="tr-TR" altLang="tr-TR"/>
              <a:pPr/>
              <a:t>4</a:t>
            </a:fld>
            <a:endParaRPr lang="tr-TR" altLang="tr-TR"/>
          </a:p>
        </p:txBody>
      </p:sp>
    </p:spTree>
    <p:extLst>
      <p:ext uri="{BB962C8B-B14F-4D97-AF65-F5344CB8AC3E}">
        <p14:creationId xmlns="" xmlns:p14="http://schemas.microsoft.com/office/powerpoint/2010/main" val="1629634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ED44E797-D49D-4CBB-978B-B6E1AB2AF862}" type="slidenum">
              <a:rPr lang="tr-TR" smtClean="0"/>
              <a:pPr/>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387"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6388" name="3 Slayt Numarası Yer Tutucusu"/>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F3B93AE-7927-4984-AF58-6A6700246C3F}" type="slidenum">
              <a:rPr lang="tr-TR" altLang="tr-TR"/>
              <a:pPr/>
              <a:t>9</a:t>
            </a:fld>
            <a:endParaRPr lang="tr-TR" altLang="tr-TR"/>
          </a:p>
        </p:txBody>
      </p:sp>
    </p:spTree>
    <p:extLst>
      <p:ext uri="{BB962C8B-B14F-4D97-AF65-F5344CB8AC3E}">
        <p14:creationId xmlns="" xmlns:p14="http://schemas.microsoft.com/office/powerpoint/2010/main" val="4086971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19" name="18 Altbilgi Yer Tutucusu"/>
          <p:cNvSpPr>
            <a:spLocks noGrp="1"/>
          </p:cNvSpPr>
          <p:nvPr>
            <p:ph type="ftr" sz="quarter" idx="11"/>
          </p:nvPr>
        </p:nvSpPr>
        <p:spPr/>
        <p:txBody>
          <a:bodyPr/>
          <a:lstStyle/>
          <a:p>
            <a:endParaRPr lang="en-US" dirty="0"/>
          </a:p>
        </p:txBody>
      </p:sp>
      <p:sp>
        <p:nvSpPr>
          <p:cNvPr id="27" name="26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8" name="7 Altbilgi Yer Tutucusu"/>
          <p:cNvSpPr>
            <a:spLocks noGrp="1"/>
          </p:cNvSpPr>
          <p:nvPr>
            <p:ph type="ftr" sz="quarter" idx="11"/>
          </p:nvPr>
        </p:nvSpPr>
        <p:spPr/>
        <p:txBody>
          <a:bodyPr/>
          <a:lstStyle/>
          <a:p>
            <a:endParaRPr lang="en-US" dirty="0"/>
          </a:p>
        </p:txBody>
      </p:sp>
      <p:sp>
        <p:nvSpPr>
          <p:cNvPr id="9" name="8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4" name="3 Altbilgi Yer Tutucusu"/>
          <p:cNvSpPr>
            <a:spLocks noGrp="1"/>
          </p:cNvSpPr>
          <p:nvPr>
            <p:ph type="ftr" sz="quarter" idx="11"/>
          </p:nvPr>
        </p:nvSpPr>
        <p:spPr/>
        <p:txBody>
          <a:bodyPr/>
          <a:lstStyle/>
          <a:p>
            <a:endParaRPr lang="en-US" dirty="0"/>
          </a:p>
        </p:txBody>
      </p:sp>
      <p:sp>
        <p:nvSpPr>
          <p:cNvPr id="5" name="4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3" name="2 Altbilgi Yer Tutucusu"/>
          <p:cNvSpPr>
            <a:spLocks noGrp="1"/>
          </p:cNvSpPr>
          <p:nvPr>
            <p:ph type="ftr" sz="quarter" idx="11"/>
          </p:nvPr>
        </p:nvSpPr>
        <p:spPr/>
        <p:txBody>
          <a:bodyPr/>
          <a:lstStyle/>
          <a:p>
            <a:endParaRPr lang="en-US" dirty="0"/>
          </a:p>
        </p:txBody>
      </p:sp>
      <p:sp>
        <p:nvSpPr>
          <p:cNvPr id="4" name="3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E36636D-D922-432D-A958-524484B5923D}" type="datetimeFigureOut">
              <a:rPr lang="en-US" smtClean="0"/>
              <a:pPr/>
              <a:t>3/22/2017</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a:xfrm>
            <a:off x="10769600" y="6356351"/>
            <a:ext cx="812800" cy="365125"/>
          </a:xfrm>
        </p:spPr>
        <p:txBody>
          <a:bodyPr/>
          <a:lstStyle/>
          <a:p>
            <a:fld id="{DF28FB93-0A08-4E7D-8E63-9EFA29F1E093}" type="slidenum">
              <a:rPr lang="en-US" smtClean="0"/>
              <a:pPr/>
              <a:t>‹#›</a:t>
            </a:fld>
            <a:endParaRPr lang="en-US" dirty="0"/>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E36636D-D922-432D-A958-524484B5923D}" type="datetimeFigureOut">
              <a:rPr lang="en-US" smtClean="0"/>
              <a:pPr/>
              <a:t>3/22/2017</a:t>
            </a:fld>
            <a:endParaRPr lang="en-US" dirty="0"/>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28FB93-0A08-4E7D-8E63-9EFA29F1E093}" type="slidenum">
              <a:rPr lang="en-US" smtClean="0"/>
              <a:pPr/>
              <a:t>‹#›</a:t>
            </a:fld>
            <a:endParaRPr lang="en-US" dirty="0"/>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81" r:id="rId1"/>
    <p:sldLayoutId id="2147483982" r:id="rId2"/>
    <p:sldLayoutId id="2147483983" r:id="rId3"/>
    <p:sldLayoutId id="2147483984" r:id="rId4"/>
    <p:sldLayoutId id="2147483985" r:id="rId5"/>
    <p:sldLayoutId id="2147483986" r:id="rId6"/>
    <p:sldLayoutId id="2147483987" r:id="rId7"/>
    <p:sldLayoutId id="2147483988" r:id="rId8"/>
    <p:sldLayoutId id="2147483989" r:id="rId9"/>
    <p:sldLayoutId id="2147483990" r:id="rId10"/>
    <p:sldLayoutId id="21474839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808383" y="609599"/>
            <a:ext cx="10459174" cy="1431235"/>
          </a:xfrm>
        </p:spPr>
        <p:txBody>
          <a:bodyPr>
            <a:noAutofit/>
          </a:bodyPr>
          <a:lstStyle/>
          <a:p>
            <a:r>
              <a:rPr lang="tr-TR" sz="4800" dirty="0">
                <a:solidFill>
                  <a:schemeClr val="accent1"/>
                </a:solidFill>
              </a:rPr>
              <a:t>YÜZ AĞRILARI , YÜZ VE ÇENE SİNİRİ HASTALIKLARI</a:t>
            </a:r>
          </a:p>
        </p:txBody>
      </p:sp>
      <p:sp>
        <p:nvSpPr>
          <p:cNvPr id="5" name="İçerik Yer Tutucusu 4"/>
          <p:cNvSpPr>
            <a:spLocks noGrp="1"/>
          </p:cNvSpPr>
          <p:nvPr>
            <p:ph idx="1"/>
          </p:nvPr>
        </p:nvSpPr>
        <p:spPr>
          <a:xfrm>
            <a:off x="5950225" y="4850296"/>
            <a:ext cx="5463105" cy="1457739"/>
          </a:xfrm>
        </p:spPr>
        <p:txBody>
          <a:bodyPr/>
          <a:lstStyle/>
          <a:p>
            <a:r>
              <a:rPr lang="tr-TR" dirty="0">
                <a:solidFill>
                  <a:schemeClr val="tx1"/>
                </a:solidFill>
              </a:rPr>
              <a:t>PROF. DR. HAKAN ALPAY KARASU</a:t>
            </a:r>
          </a:p>
        </p:txBody>
      </p:sp>
    </p:spTree>
    <p:extLst>
      <p:ext uri="{BB962C8B-B14F-4D97-AF65-F5344CB8AC3E}">
        <p14:creationId xmlns="" xmlns:p14="http://schemas.microsoft.com/office/powerpoint/2010/main" val="6902614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484632">
              <a:defRPr/>
            </a:pPr>
            <a:r>
              <a:rPr lang="tr-TR" dirty="0" err="1">
                <a:solidFill>
                  <a:schemeClr val="accent1">
                    <a:tint val="83000"/>
                    <a:satMod val="150000"/>
                  </a:schemeClr>
                </a:solidFill>
                <a:latin typeface="+mj-lt"/>
              </a:rPr>
              <a:t>İdiopatik</a:t>
            </a:r>
            <a:r>
              <a:rPr lang="tr-TR" dirty="0">
                <a:solidFill>
                  <a:schemeClr val="accent1">
                    <a:tint val="83000"/>
                    <a:satMod val="150000"/>
                  </a:schemeClr>
                </a:solidFill>
                <a:latin typeface="+mj-lt"/>
              </a:rPr>
              <a:t> </a:t>
            </a:r>
            <a:r>
              <a:rPr lang="tr-TR" dirty="0" err="1">
                <a:solidFill>
                  <a:schemeClr val="accent1">
                    <a:tint val="83000"/>
                    <a:satMod val="150000"/>
                  </a:schemeClr>
                </a:solidFill>
                <a:latin typeface="+mj-lt"/>
              </a:rPr>
              <a:t>Trigeminal</a:t>
            </a:r>
            <a:r>
              <a:rPr lang="tr-TR" dirty="0">
                <a:solidFill>
                  <a:schemeClr val="accent1">
                    <a:tint val="83000"/>
                    <a:satMod val="150000"/>
                  </a:schemeClr>
                </a:solidFill>
                <a:latin typeface="+mj-lt"/>
              </a:rPr>
              <a:t> Nevralji</a:t>
            </a:r>
          </a:p>
        </p:txBody>
      </p:sp>
      <p:sp>
        <p:nvSpPr>
          <p:cNvPr id="17411" name="2 İçerik Yer Tutucusu"/>
          <p:cNvSpPr>
            <a:spLocks noGrp="1"/>
          </p:cNvSpPr>
          <p:nvPr>
            <p:ph idx="1"/>
          </p:nvPr>
        </p:nvSpPr>
        <p:spPr>
          <a:xfrm>
            <a:off x="516835" y="1842052"/>
            <a:ext cx="9693965" cy="4612723"/>
          </a:xfrm>
        </p:spPr>
        <p:txBody>
          <a:bodyPr>
            <a:normAutofit/>
          </a:bodyPr>
          <a:lstStyle/>
          <a:p>
            <a:pPr eaLnBrk="1" hangingPunct="1">
              <a:buFont typeface="Arial" panose="020B0604020202020204" pitchFamily="34" charset="0"/>
              <a:buChar char="•"/>
            </a:pPr>
            <a:r>
              <a:rPr lang="tr-TR" altLang="tr-TR" sz="2400" dirty="0"/>
              <a:t>Herhangi bir sebebe dayandırılamayan</a:t>
            </a:r>
          </a:p>
          <a:p>
            <a:pPr eaLnBrk="1" hangingPunct="1">
              <a:buFont typeface="Arial" panose="020B0604020202020204" pitchFamily="34" charset="0"/>
              <a:buChar char="•"/>
            </a:pPr>
            <a:r>
              <a:rPr lang="tr-TR" altLang="tr-TR" sz="2400" dirty="0" err="1"/>
              <a:t>Paroksismal</a:t>
            </a:r>
            <a:endParaRPr lang="tr-TR" altLang="tr-TR" sz="2400" dirty="0"/>
          </a:p>
          <a:p>
            <a:pPr eaLnBrk="1" hangingPunct="1">
              <a:buFont typeface="Arial" panose="020B0604020202020204" pitchFamily="34" charset="0"/>
              <a:buChar char="•"/>
            </a:pPr>
            <a:r>
              <a:rPr lang="tr-TR" altLang="tr-TR" sz="2400" dirty="0">
                <a:latin typeface="Times" panose="02020603050405020304" pitchFamily="18" charset="0"/>
              </a:rPr>
              <a:t>Ş</a:t>
            </a:r>
            <a:r>
              <a:rPr lang="tr-TR" altLang="tr-TR" sz="2400" dirty="0"/>
              <a:t>im</a:t>
            </a:r>
            <a:r>
              <a:rPr lang="tr-TR" altLang="tr-TR" sz="2400" dirty="0">
                <a:latin typeface="Times" panose="02020603050405020304" pitchFamily="18" charset="0"/>
              </a:rPr>
              <a:t>ş</a:t>
            </a:r>
            <a:r>
              <a:rPr lang="tr-TR" altLang="tr-TR" sz="2400" dirty="0"/>
              <a:t>ek çakar tarzda</a:t>
            </a:r>
          </a:p>
          <a:p>
            <a:pPr eaLnBrk="1" hangingPunct="1">
              <a:buFont typeface="Arial" panose="020B0604020202020204" pitchFamily="34" charset="0"/>
              <a:buChar char="•"/>
            </a:pPr>
            <a:r>
              <a:rPr lang="tr-TR" altLang="tr-TR" sz="2400" u="sng" dirty="0"/>
              <a:t>Tek taraflı</a:t>
            </a:r>
            <a:r>
              <a:rPr lang="tr-TR" altLang="tr-TR" sz="2400" dirty="0"/>
              <a:t> a</a:t>
            </a:r>
            <a:r>
              <a:rPr lang="tr-TR" altLang="tr-TR" sz="2400" dirty="0">
                <a:latin typeface="Times" panose="02020603050405020304" pitchFamily="18" charset="0"/>
              </a:rPr>
              <a:t>ğ</a:t>
            </a:r>
            <a:r>
              <a:rPr lang="tr-TR" altLang="tr-TR" sz="2400" dirty="0"/>
              <a:t>rı</a:t>
            </a:r>
          </a:p>
          <a:p>
            <a:pPr eaLnBrk="1" hangingPunct="1">
              <a:buFont typeface="Arial" panose="020B0604020202020204" pitchFamily="34" charset="0"/>
              <a:buChar char="•"/>
            </a:pPr>
            <a:r>
              <a:rPr lang="tr-TR" altLang="tr-TR" sz="2400" dirty="0"/>
              <a:t>Tetik noktaları mevcudiyeti</a:t>
            </a:r>
          </a:p>
        </p:txBody>
      </p:sp>
      <p:pic>
        <p:nvPicPr>
          <p:cNvPr id="4098" name="Picture 2" descr="C:\Users\wista\Desktop\trigeminalyuz.jpg.jpg"/>
          <p:cNvPicPr>
            <a:picLocks noChangeAspect="1" noChangeArrowheads="1"/>
          </p:cNvPicPr>
          <p:nvPr/>
        </p:nvPicPr>
        <p:blipFill>
          <a:blip r:embed="rId3" cstate="print"/>
          <a:srcRect/>
          <a:stretch>
            <a:fillRect/>
          </a:stretch>
        </p:blipFill>
        <p:spPr bwMode="auto">
          <a:xfrm>
            <a:off x="6904383" y="2015286"/>
            <a:ext cx="3215107" cy="3914044"/>
          </a:xfrm>
          <a:prstGeom prst="rect">
            <a:avLst/>
          </a:prstGeom>
          <a:solidFill>
            <a:srgbClr val="FFFFFF">
              <a:shade val="85000"/>
            </a:srgbClr>
          </a:solidFill>
          <a:ln w="88900" cap="sq">
            <a:solidFill>
              <a:schemeClr val="accent2">
                <a:lumMod val="5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 xmlns:p14="http://schemas.microsoft.com/office/powerpoint/2010/main" val="1620739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8289"/>
            <a:ext cx="8229600" cy="1398587"/>
          </a:xfrm>
        </p:spPr>
        <p:txBody>
          <a:bodyPr/>
          <a:lstStyle/>
          <a:p>
            <a:pPr>
              <a:defRPr/>
            </a:pPr>
            <a:endParaRPr lang="en-US">
              <a:ln>
                <a:noFill/>
              </a:ln>
              <a:effectLst>
                <a:outerShdw blurRad="38100" dist="38100" dir="2700000" algn="tl">
                  <a:srgbClr val="000000"/>
                </a:outerShdw>
              </a:effectLst>
            </a:endParaRPr>
          </a:p>
        </p:txBody>
      </p:sp>
      <p:sp>
        <p:nvSpPr>
          <p:cNvPr id="19459" name="2 İçerik Yer Tutucusu"/>
          <p:cNvSpPr>
            <a:spLocks noGrp="1"/>
          </p:cNvSpPr>
          <p:nvPr>
            <p:ph idx="1"/>
          </p:nvPr>
        </p:nvSpPr>
        <p:spPr>
          <a:xfrm>
            <a:off x="1981200" y="1882775"/>
            <a:ext cx="8229600" cy="4572000"/>
          </a:xfrm>
        </p:spPr>
        <p:txBody>
          <a:bodyPr>
            <a:normAutofit/>
          </a:bodyPr>
          <a:lstStyle/>
          <a:p>
            <a:pPr eaLnBrk="1" hangingPunct="1">
              <a:buFont typeface="Arial" panose="020B0604020202020204" pitchFamily="34" charset="0"/>
              <a:buChar char="•"/>
            </a:pPr>
            <a:r>
              <a:rPr lang="tr-TR" altLang="tr-TR" sz="3200" b="1" dirty="0"/>
              <a:t>1. safha/duyusal: </a:t>
            </a:r>
            <a:r>
              <a:rPr lang="tr-TR" altLang="tr-TR" sz="3200" dirty="0">
                <a:latin typeface="Times" panose="02020603050405020304" pitchFamily="18" charset="0"/>
              </a:rPr>
              <a:t>ş</a:t>
            </a:r>
            <a:r>
              <a:rPr lang="tr-TR" altLang="tr-TR" sz="3200" dirty="0"/>
              <a:t>iddetli a</a:t>
            </a:r>
            <a:r>
              <a:rPr lang="tr-TR" altLang="tr-TR" sz="3200" dirty="0">
                <a:latin typeface="Times" panose="02020603050405020304" pitchFamily="18" charset="0"/>
              </a:rPr>
              <a:t>ğ</a:t>
            </a:r>
            <a:r>
              <a:rPr lang="tr-TR" altLang="tr-TR" sz="3200" dirty="0"/>
              <a:t>rı krizleri</a:t>
            </a:r>
          </a:p>
          <a:p>
            <a:pPr eaLnBrk="1" hangingPunct="1">
              <a:buFont typeface="Arial" panose="020B0604020202020204" pitchFamily="34" charset="0"/>
              <a:buChar char="•"/>
            </a:pPr>
            <a:r>
              <a:rPr lang="tr-TR" altLang="tr-TR" sz="3200" b="1" dirty="0"/>
              <a:t>2. safha/motor: </a:t>
            </a:r>
            <a:r>
              <a:rPr lang="tr-TR" altLang="tr-TR" sz="3200" dirty="0"/>
              <a:t>istem dı</a:t>
            </a:r>
            <a:r>
              <a:rPr lang="tr-TR" altLang="tr-TR" sz="3200" dirty="0">
                <a:latin typeface="Times" panose="02020603050405020304" pitchFamily="18" charset="0"/>
              </a:rPr>
              <a:t>ş</a:t>
            </a:r>
            <a:r>
              <a:rPr lang="tr-TR" altLang="tr-TR" sz="3200" dirty="0"/>
              <a:t>ı mimik kası hareketleri</a:t>
            </a:r>
          </a:p>
          <a:p>
            <a:pPr eaLnBrk="1" hangingPunct="1">
              <a:buFont typeface="Arial" panose="020B0604020202020204" pitchFamily="34" charset="0"/>
              <a:buChar char="•"/>
            </a:pPr>
            <a:r>
              <a:rPr lang="tr-TR" altLang="tr-TR" sz="3200" b="1" dirty="0"/>
              <a:t>3. safha/sempatik: </a:t>
            </a:r>
            <a:r>
              <a:rPr lang="tr-TR" altLang="tr-TR" sz="3200" dirty="0" err="1"/>
              <a:t>vazomotor</a:t>
            </a:r>
            <a:r>
              <a:rPr lang="tr-TR" altLang="tr-TR" sz="3200" dirty="0"/>
              <a:t> olaylar</a:t>
            </a:r>
          </a:p>
        </p:txBody>
      </p:sp>
    </p:spTree>
    <p:extLst>
      <p:ext uri="{BB962C8B-B14F-4D97-AF65-F5344CB8AC3E}">
        <p14:creationId xmlns="" xmlns:p14="http://schemas.microsoft.com/office/powerpoint/2010/main" val="18663727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3795" y="238539"/>
            <a:ext cx="10353762" cy="970450"/>
          </a:xfrm>
        </p:spPr>
        <p:txBody>
          <a:bodyPr/>
          <a:lstStyle/>
          <a:p>
            <a:pPr marL="484632">
              <a:defRPr/>
            </a:pPr>
            <a:r>
              <a:rPr lang="tr-TR" dirty="0" err="1">
                <a:solidFill>
                  <a:schemeClr val="accent1">
                    <a:tint val="83000"/>
                    <a:satMod val="150000"/>
                  </a:schemeClr>
                </a:solidFill>
                <a:latin typeface="+mj-lt"/>
              </a:rPr>
              <a:t>Sekonder</a:t>
            </a:r>
            <a:r>
              <a:rPr lang="tr-TR" dirty="0">
                <a:solidFill>
                  <a:schemeClr val="accent1">
                    <a:tint val="83000"/>
                    <a:satMod val="150000"/>
                  </a:schemeClr>
                </a:solidFill>
                <a:latin typeface="+mj-lt"/>
              </a:rPr>
              <a:t> </a:t>
            </a:r>
            <a:r>
              <a:rPr lang="tr-TR" dirty="0" err="1">
                <a:solidFill>
                  <a:schemeClr val="accent1">
                    <a:tint val="83000"/>
                    <a:satMod val="150000"/>
                  </a:schemeClr>
                </a:solidFill>
                <a:latin typeface="+mj-lt"/>
              </a:rPr>
              <a:t>Trigeminal</a:t>
            </a:r>
            <a:r>
              <a:rPr lang="tr-TR" dirty="0">
                <a:solidFill>
                  <a:schemeClr val="accent1">
                    <a:tint val="83000"/>
                    <a:satMod val="150000"/>
                  </a:schemeClr>
                </a:solidFill>
                <a:latin typeface="+mj-lt"/>
              </a:rPr>
              <a:t> Nevralji</a:t>
            </a:r>
          </a:p>
        </p:txBody>
      </p:sp>
      <p:sp>
        <p:nvSpPr>
          <p:cNvPr id="21507" name="2 İçerik Yer Tutucusu"/>
          <p:cNvSpPr>
            <a:spLocks noGrp="1"/>
          </p:cNvSpPr>
          <p:nvPr>
            <p:ph idx="1"/>
          </p:nvPr>
        </p:nvSpPr>
        <p:spPr>
          <a:xfrm>
            <a:off x="913795" y="1580050"/>
            <a:ext cx="9297005" cy="4874725"/>
          </a:xfrm>
        </p:spPr>
        <p:txBody>
          <a:bodyPr/>
          <a:lstStyle/>
          <a:p>
            <a:pPr eaLnBrk="1" hangingPunct="1"/>
            <a:r>
              <a:rPr lang="tr-TR" altLang="tr-TR" sz="2400" dirty="0"/>
              <a:t>Etken mevcut:</a:t>
            </a:r>
          </a:p>
          <a:p>
            <a:pPr lvl="3" eaLnBrk="1" hangingPunct="1">
              <a:buFont typeface="Wingdings" panose="05000000000000000000" pitchFamily="2" charset="2"/>
              <a:buChar char="Ø"/>
            </a:pPr>
            <a:r>
              <a:rPr lang="tr-TR" altLang="tr-TR" sz="2400" dirty="0"/>
              <a:t>Lokal (sürme zorlu</a:t>
            </a:r>
            <a:r>
              <a:rPr lang="tr-TR" altLang="tr-TR" sz="2400" dirty="0">
                <a:latin typeface="Times" panose="02020603050405020304" pitchFamily="18" charset="0"/>
              </a:rPr>
              <a:t>ğ</a:t>
            </a:r>
            <a:r>
              <a:rPr lang="tr-TR" altLang="tr-TR" sz="2400" dirty="0"/>
              <a:t>u olan 20 ya</a:t>
            </a:r>
            <a:r>
              <a:rPr lang="tr-TR" altLang="tr-TR" sz="2400" dirty="0">
                <a:latin typeface="Times" panose="02020603050405020304" pitchFamily="18" charset="0"/>
              </a:rPr>
              <a:t>ş</a:t>
            </a:r>
            <a:r>
              <a:rPr lang="tr-TR" altLang="tr-TR" sz="2400" dirty="0"/>
              <a:t> di</a:t>
            </a:r>
            <a:r>
              <a:rPr lang="tr-TR" altLang="tr-TR" sz="2400" dirty="0">
                <a:latin typeface="Times" panose="02020603050405020304" pitchFamily="18" charset="0"/>
              </a:rPr>
              <a:t>ş</a:t>
            </a:r>
            <a:r>
              <a:rPr lang="tr-TR" altLang="tr-TR" sz="2400" dirty="0"/>
              <a:t>i, </a:t>
            </a:r>
            <a:r>
              <a:rPr lang="tr-TR" altLang="tr-TR" sz="2400" dirty="0" err="1"/>
              <a:t>pulpitis</a:t>
            </a:r>
            <a:r>
              <a:rPr lang="tr-TR" altLang="tr-TR" sz="2400" dirty="0"/>
              <a:t>, artık kök, sinüzit)</a:t>
            </a:r>
          </a:p>
          <a:p>
            <a:pPr lvl="3" eaLnBrk="1" hangingPunct="1">
              <a:buFont typeface="Wingdings" panose="05000000000000000000" pitchFamily="2" charset="2"/>
              <a:buChar char="Ø"/>
            </a:pPr>
            <a:r>
              <a:rPr lang="tr-TR" altLang="tr-TR" sz="2400" dirty="0"/>
              <a:t>Sistemik (</a:t>
            </a:r>
            <a:r>
              <a:rPr lang="tr-TR" altLang="tr-TR" sz="2400" dirty="0" err="1"/>
              <a:t>sifiliz</a:t>
            </a:r>
            <a:r>
              <a:rPr lang="tr-TR" altLang="tr-TR" sz="2400" dirty="0"/>
              <a:t>, </a:t>
            </a:r>
            <a:r>
              <a:rPr lang="tr-TR" altLang="tr-TR" sz="2400" dirty="0" err="1"/>
              <a:t>artrit</a:t>
            </a:r>
            <a:r>
              <a:rPr lang="tr-TR" altLang="tr-TR" sz="2400" dirty="0"/>
              <a:t>, </a:t>
            </a:r>
            <a:r>
              <a:rPr lang="tr-TR" altLang="tr-TR" sz="2400" dirty="0" err="1"/>
              <a:t>diabet</a:t>
            </a:r>
            <a:r>
              <a:rPr lang="tr-TR" altLang="tr-TR" sz="2400" dirty="0"/>
              <a:t>, anevrizma </a:t>
            </a:r>
            <a:r>
              <a:rPr lang="tr-TR" altLang="tr-TR" sz="2400" dirty="0" err="1"/>
              <a:t>vb</a:t>
            </a:r>
            <a:r>
              <a:rPr lang="tr-TR" altLang="tr-TR" sz="2400" dirty="0"/>
              <a:t> </a:t>
            </a:r>
            <a:r>
              <a:rPr lang="tr-TR" altLang="tr-TR" sz="2400" dirty="0" err="1"/>
              <a:t>vasküler</a:t>
            </a:r>
            <a:r>
              <a:rPr lang="tr-TR" altLang="tr-TR" sz="2400" dirty="0"/>
              <a:t> </a:t>
            </a:r>
            <a:r>
              <a:rPr lang="tr-TR" altLang="tr-TR" sz="2400" dirty="0" err="1"/>
              <a:t>anolmali</a:t>
            </a:r>
            <a:r>
              <a:rPr lang="tr-TR" altLang="tr-TR" sz="2400" dirty="0"/>
              <a:t>, </a:t>
            </a:r>
            <a:r>
              <a:rPr lang="tr-TR" altLang="tr-TR" sz="2400" dirty="0" err="1"/>
              <a:t>nörinom</a:t>
            </a:r>
            <a:r>
              <a:rPr lang="tr-TR" altLang="tr-TR" sz="2400" dirty="0"/>
              <a:t> </a:t>
            </a:r>
            <a:r>
              <a:rPr lang="tr-TR" altLang="tr-TR" sz="2400" dirty="0" err="1"/>
              <a:t>vb</a:t>
            </a:r>
            <a:r>
              <a:rPr lang="tr-TR" altLang="tr-TR" sz="2400" dirty="0"/>
              <a:t> sinirsel yapı bozuklukları, kemik anomalileri)</a:t>
            </a:r>
          </a:p>
          <a:p>
            <a:pPr eaLnBrk="1" hangingPunct="1"/>
            <a:r>
              <a:rPr lang="tr-TR" altLang="tr-TR" sz="2400" dirty="0"/>
              <a:t>Genelde tek, bazen çift taraflı</a:t>
            </a:r>
          </a:p>
          <a:p>
            <a:pPr eaLnBrk="1" hangingPunct="1"/>
            <a:r>
              <a:rPr lang="tr-TR" altLang="tr-TR" sz="2400" u="sng" dirty="0"/>
              <a:t>Yalnız </a:t>
            </a:r>
            <a:r>
              <a:rPr lang="tr-TR" altLang="tr-TR" sz="2400" u="sng" dirty="0" err="1"/>
              <a:t>sensitif</a:t>
            </a:r>
            <a:r>
              <a:rPr lang="tr-TR" altLang="tr-TR" sz="2400" dirty="0"/>
              <a:t> bozukluk</a:t>
            </a:r>
          </a:p>
          <a:p>
            <a:pPr eaLnBrk="1" hangingPunct="1"/>
            <a:endParaRPr lang="tr-TR" altLang="tr-TR" dirty="0"/>
          </a:p>
          <a:p>
            <a:pPr lvl="3" eaLnBrk="1" hangingPunct="1">
              <a:buFont typeface="Wingdings" panose="05000000000000000000" pitchFamily="2" charset="2"/>
              <a:buChar char="Ø"/>
            </a:pPr>
            <a:endParaRPr lang="tr-TR" altLang="tr-TR" dirty="0"/>
          </a:p>
          <a:p>
            <a:pPr lvl="3" eaLnBrk="1" hangingPunct="1">
              <a:buFont typeface="Wingdings 2" panose="05020102010507070707" pitchFamily="18" charset="2"/>
              <a:buNone/>
            </a:pPr>
            <a:endParaRPr lang="tr-TR" altLang="tr-TR" dirty="0"/>
          </a:p>
        </p:txBody>
      </p:sp>
    </p:spTree>
    <p:extLst>
      <p:ext uri="{BB962C8B-B14F-4D97-AF65-F5344CB8AC3E}">
        <p14:creationId xmlns="" xmlns:p14="http://schemas.microsoft.com/office/powerpoint/2010/main" val="12231176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484632">
              <a:defRPr/>
            </a:pPr>
            <a:r>
              <a:rPr lang="tr-TR" dirty="0" err="1">
                <a:solidFill>
                  <a:schemeClr val="accent1">
                    <a:tint val="83000"/>
                    <a:satMod val="150000"/>
                  </a:schemeClr>
                </a:solidFill>
                <a:latin typeface="+mj-lt"/>
              </a:rPr>
              <a:t>Atipik</a:t>
            </a:r>
            <a:r>
              <a:rPr lang="tr-TR" dirty="0">
                <a:solidFill>
                  <a:schemeClr val="accent1">
                    <a:tint val="83000"/>
                    <a:satMod val="150000"/>
                  </a:schemeClr>
                </a:solidFill>
                <a:latin typeface="+mj-lt"/>
              </a:rPr>
              <a:t> </a:t>
            </a:r>
            <a:r>
              <a:rPr lang="tr-TR" dirty="0" err="1">
                <a:solidFill>
                  <a:schemeClr val="accent1">
                    <a:tint val="83000"/>
                    <a:satMod val="150000"/>
                  </a:schemeClr>
                </a:solidFill>
                <a:latin typeface="+mj-lt"/>
              </a:rPr>
              <a:t>Trigeminal</a:t>
            </a:r>
            <a:r>
              <a:rPr lang="tr-TR" dirty="0">
                <a:solidFill>
                  <a:schemeClr val="accent1">
                    <a:tint val="83000"/>
                    <a:satMod val="150000"/>
                  </a:schemeClr>
                </a:solidFill>
                <a:latin typeface="+mj-lt"/>
              </a:rPr>
              <a:t> Nevralji</a:t>
            </a:r>
          </a:p>
        </p:txBody>
      </p:sp>
      <p:sp>
        <p:nvSpPr>
          <p:cNvPr id="23555" name="2 İçerik Yer Tutucusu"/>
          <p:cNvSpPr>
            <a:spLocks noGrp="1"/>
          </p:cNvSpPr>
          <p:nvPr>
            <p:ph idx="1"/>
          </p:nvPr>
        </p:nvSpPr>
        <p:spPr>
          <a:xfrm>
            <a:off x="1981200" y="1882775"/>
            <a:ext cx="8229600" cy="4572000"/>
          </a:xfrm>
        </p:spPr>
        <p:txBody>
          <a:bodyPr>
            <a:normAutofit/>
          </a:bodyPr>
          <a:lstStyle/>
          <a:p>
            <a:pPr eaLnBrk="1" hangingPunct="1"/>
            <a:r>
              <a:rPr lang="tr-TR" altLang="tr-TR" sz="2400" dirty="0"/>
              <a:t>Yeri iyi tarif edilemeyen</a:t>
            </a:r>
          </a:p>
          <a:p>
            <a:pPr eaLnBrk="1" hangingPunct="1"/>
            <a:r>
              <a:rPr lang="tr-TR" altLang="tr-TR" sz="2400" dirty="0"/>
              <a:t>Genelde çift taraflı</a:t>
            </a:r>
          </a:p>
          <a:p>
            <a:pPr eaLnBrk="1" hangingPunct="1"/>
            <a:r>
              <a:rPr lang="tr-TR" altLang="tr-TR" sz="2400" dirty="0" err="1"/>
              <a:t>Temporal</a:t>
            </a:r>
            <a:r>
              <a:rPr lang="tr-TR" altLang="tr-TR" sz="2400" dirty="0"/>
              <a:t> bölge ve boyuna yayılan</a:t>
            </a:r>
          </a:p>
          <a:p>
            <a:pPr eaLnBrk="1" hangingPunct="1"/>
            <a:r>
              <a:rPr lang="tr-TR" altLang="tr-TR" sz="2400" dirty="0"/>
              <a:t>Daimi a</a:t>
            </a:r>
            <a:r>
              <a:rPr lang="tr-TR" altLang="tr-TR" sz="2400" dirty="0">
                <a:latin typeface="Times" panose="02020603050405020304" pitchFamily="18" charset="0"/>
              </a:rPr>
              <a:t>ğ</a:t>
            </a:r>
            <a:r>
              <a:rPr lang="tr-TR" altLang="tr-TR" sz="2400" dirty="0"/>
              <a:t>rı</a:t>
            </a:r>
          </a:p>
          <a:p>
            <a:pPr eaLnBrk="1" hangingPunct="1"/>
            <a:r>
              <a:rPr lang="tr-TR" altLang="tr-TR" sz="2400" dirty="0"/>
              <a:t>Hastalar genç-orta ya</a:t>
            </a:r>
            <a:r>
              <a:rPr lang="tr-TR" altLang="tr-TR" sz="2400" dirty="0">
                <a:latin typeface="Times" panose="02020603050405020304" pitchFamily="18" charset="0"/>
              </a:rPr>
              <a:t>ş</a:t>
            </a:r>
            <a:r>
              <a:rPr lang="tr-TR" altLang="tr-TR" sz="2400" dirty="0"/>
              <a:t>lı bayanlar</a:t>
            </a:r>
          </a:p>
        </p:txBody>
      </p:sp>
    </p:spTree>
    <p:extLst>
      <p:ext uri="{BB962C8B-B14F-4D97-AF65-F5344CB8AC3E}">
        <p14:creationId xmlns="" xmlns:p14="http://schemas.microsoft.com/office/powerpoint/2010/main" val="3477786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3795" y="386863"/>
            <a:ext cx="10353762" cy="970450"/>
          </a:xfrm>
        </p:spPr>
        <p:txBody>
          <a:bodyPr/>
          <a:lstStyle/>
          <a:p>
            <a:pPr marL="484632">
              <a:defRPr/>
            </a:pPr>
            <a:r>
              <a:rPr lang="tr-TR" dirty="0" err="1">
                <a:solidFill>
                  <a:schemeClr val="accent1">
                    <a:tint val="83000"/>
                    <a:satMod val="150000"/>
                  </a:schemeClr>
                </a:solidFill>
                <a:latin typeface="+mj-lt"/>
              </a:rPr>
              <a:t>Trigeminal</a:t>
            </a:r>
            <a:r>
              <a:rPr lang="tr-TR" dirty="0">
                <a:solidFill>
                  <a:schemeClr val="accent1">
                    <a:tint val="83000"/>
                    <a:satMod val="150000"/>
                  </a:schemeClr>
                </a:solidFill>
                <a:latin typeface="+mj-lt"/>
              </a:rPr>
              <a:t> Nevralji Tedavisi</a:t>
            </a:r>
          </a:p>
        </p:txBody>
      </p:sp>
      <p:sp>
        <p:nvSpPr>
          <p:cNvPr id="25603" name="2 İçerik Yer Tutucusu"/>
          <p:cNvSpPr>
            <a:spLocks noGrp="1"/>
          </p:cNvSpPr>
          <p:nvPr>
            <p:ph idx="1"/>
          </p:nvPr>
        </p:nvSpPr>
        <p:spPr>
          <a:xfrm>
            <a:off x="742122" y="1357313"/>
            <a:ext cx="9368666" cy="4572000"/>
          </a:xfrm>
        </p:spPr>
        <p:txBody>
          <a:bodyPr>
            <a:normAutofit/>
          </a:bodyPr>
          <a:lstStyle/>
          <a:p>
            <a:pPr eaLnBrk="1" hangingPunct="1"/>
            <a:r>
              <a:rPr lang="tr-TR" altLang="tr-TR" dirty="0"/>
              <a:t>Medikal (Konservatif) tedavi </a:t>
            </a:r>
          </a:p>
          <a:p>
            <a:pPr lvl="1" eaLnBrk="1" hangingPunct="1"/>
            <a:r>
              <a:rPr lang="tr-TR" altLang="tr-TR" sz="2000" dirty="0" err="1">
                <a:latin typeface="Times" panose="02020603050405020304" pitchFamily="18" charset="0"/>
              </a:rPr>
              <a:t>Carbamazepine</a:t>
            </a:r>
            <a:r>
              <a:rPr lang="tr-TR" altLang="tr-TR" sz="2000" dirty="0">
                <a:latin typeface="Times" panose="02020603050405020304" pitchFamily="18" charset="0"/>
              </a:rPr>
              <a:t> </a:t>
            </a:r>
            <a:r>
              <a:rPr lang="tr-TR" altLang="tr-TR" sz="2000" dirty="0">
                <a:latin typeface="Century Gothic" panose="020B0502020202020204" pitchFamily="34" charset="0"/>
              </a:rPr>
              <a:t>“</a:t>
            </a:r>
            <a:r>
              <a:rPr lang="tr-TR" altLang="tr-TR" sz="2000" dirty="0" err="1">
                <a:latin typeface="Times" panose="02020603050405020304" pitchFamily="18" charset="0"/>
              </a:rPr>
              <a:t>Tegretol</a:t>
            </a:r>
            <a:r>
              <a:rPr lang="tr-TR" altLang="tr-TR" sz="2000" dirty="0">
                <a:latin typeface="Century Gothic" panose="020B0502020202020204" pitchFamily="34" charset="0"/>
              </a:rPr>
              <a:t>”</a:t>
            </a:r>
            <a:r>
              <a:rPr lang="tr-TR" altLang="tr-TR" sz="2000" dirty="0">
                <a:latin typeface="Times" panose="02020603050405020304" pitchFamily="18" charset="0"/>
              </a:rPr>
              <a:t> (</a:t>
            </a:r>
            <a:r>
              <a:rPr lang="tr-TR" altLang="tr-TR" sz="2000" dirty="0" err="1">
                <a:latin typeface="Times" panose="02020603050405020304" pitchFamily="18" charset="0"/>
              </a:rPr>
              <a:t>antiepileptik</a:t>
            </a:r>
            <a:r>
              <a:rPr lang="tr-TR" altLang="tr-TR" sz="2000" dirty="0">
                <a:latin typeface="Times" panose="02020603050405020304" pitchFamily="18" charset="0"/>
              </a:rPr>
              <a:t>)</a:t>
            </a:r>
          </a:p>
          <a:p>
            <a:pPr eaLnBrk="1" hangingPunct="1"/>
            <a:r>
              <a:rPr lang="tr-TR" altLang="tr-TR" dirty="0"/>
              <a:t>Cerrahi tedavi:</a:t>
            </a:r>
          </a:p>
          <a:p>
            <a:pPr lvl="1" eaLnBrk="1" hangingPunct="1">
              <a:buFont typeface="Wingdings" panose="05000000000000000000" pitchFamily="2" charset="2"/>
              <a:buChar char="Ø"/>
            </a:pPr>
            <a:r>
              <a:rPr lang="tr-TR" altLang="tr-TR" sz="2000" dirty="0" err="1">
                <a:latin typeface="Times" panose="02020603050405020304" pitchFamily="18" charset="0"/>
              </a:rPr>
              <a:t>Periferik</a:t>
            </a:r>
            <a:r>
              <a:rPr lang="tr-TR" altLang="tr-TR" sz="2000" dirty="0">
                <a:latin typeface="Times" panose="02020603050405020304" pitchFamily="18" charset="0"/>
              </a:rPr>
              <a:t> </a:t>
            </a:r>
            <a:r>
              <a:rPr lang="tr-TR" altLang="tr-TR" sz="2000" dirty="0" err="1">
                <a:latin typeface="Times" panose="02020603050405020304" pitchFamily="18" charset="0"/>
              </a:rPr>
              <a:t>N</a:t>
            </a:r>
            <a:r>
              <a:rPr lang="tr-TR" altLang="tr-TR" sz="2000" dirty="0" err="1">
                <a:latin typeface="Century Gothic" panose="020B0502020202020204" pitchFamily="34" charset="0"/>
              </a:rPr>
              <a:t>ö</a:t>
            </a:r>
            <a:r>
              <a:rPr lang="tr-TR" altLang="tr-TR" sz="2000" dirty="0" err="1">
                <a:latin typeface="Times" panose="02020603050405020304" pitchFamily="18" charset="0"/>
              </a:rPr>
              <a:t>rektomi</a:t>
            </a:r>
            <a:endParaRPr lang="tr-TR" altLang="tr-TR" sz="2000" dirty="0">
              <a:latin typeface="Times" panose="02020603050405020304" pitchFamily="18" charset="0"/>
            </a:endParaRPr>
          </a:p>
          <a:p>
            <a:pPr lvl="1" eaLnBrk="1" hangingPunct="1">
              <a:buFont typeface="Wingdings" panose="05000000000000000000" pitchFamily="2" charset="2"/>
              <a:buChar char="Ø"/>
            </a:pPr>
            <a:r>
              <a:rPr lang="tr-TR" altLang="tr-TR" sz="2000" dirty="0">
                <a:latin typeface="Times" panose="02020603050405020304" pitchFamily="18" charset="0"/>
              </a:rPr>
              <a:t>Kimyasal blok (</a:t>
            </a:r>
            <a:r>
              <a:rPr lang="tr-TR" altLang="tr-TR" sz="2000" dirty="0" err="1">
                <a:latin typeface="Times" panose="02020603050405020304" pitchFamily="18" charset="0"/>
              </a:rPr>
              <a:t>absole</a:t>
            </a:r>
            <a:r>
              <a:rPr lang="tr-TR" altLang="tr-TR" sz="2000" dirty="0">
                <a:latin typeface="Times" panose="02020603050405020304" pitchFamily="18" charset="0"/>
              </a:rPr>
              <a:t> alkol, </a:t>
            </a:r>
            <a:r>
              <a:rPr lang="tr-TR" altLang="tr-TR" sz="2000" dirty="0" err="1">
                <a:latin typeface="Times" panose="02020603050405020304" pitchFamily="18" charset="0"/>
              </a:rPr>
              <a:t>gliserol</a:t>
            </a:r>
            <a:r>
              <a:rPr lang="tr-TR" altLang="tr-TR" sz="2000" dirty="0">
                <a:latin typeface="Times" panose="02020603050405020304" pitchFamily="18" charset="0"/>
              </a:rPr>
              <a:t> enjeksiyonu)</a:t>
            </a:r>
          </a:p>
          <a:p>
            <a:pPr lvl="1" eaLnBrk="1" hangingPunct="1">
              <a:buFont typeface="Wingdings" panose="05000000000000000000" pitchFamily="2" charset="2"/>
              <a:buChar char="Ø"/>
            </a:pPr>
            <a:r>
              <a:rPr lang="tr-TR" altLang="tr-TR" sz="2000" dirty="0" err="1">
                <a:latin typeface="Times" panose="02020603050405020304" pitchFamily="18" charset="0"/>
              </a:rPr>
              <a:t>Radyofrekans</a:t>
            </a:r>
            <a:r>
              <a:rPr lang="tr-TR" altLang="tr-TR" sz="2000" dirty="0">
                <a:latin typeface="Times" panose="02020603050405020304" pitchFamily="18" charset="0"/>
              </a:rPr>
              <a:t> ile </a:t>
            </a:r>
            <a:r>
              <a:rPr lang="tr-TR" altLang="tr-TR" sz="2000" dirty="0" err="1">
                <a:latin typeface="Times" panose="02020603050405020304" pitchFamily="18" charset="0"/>
              </a:rPr>
              <a:t>termokoagulasyon</a:t>
            </a:r>
            <a:endParaRPr lang="tr-TR" altLang="tr-TR" sz="2000" dirty="0">
              <a:latin typeface="Times" panose="02020603050405020304" pitchFamily="18" charset="0"/>
            </a:endParaRPr>
          </a:p>
          <a:p>
            <a:pPr lvl="1" eaLnBrk="1" hangingPunct="1">
              <a:buFont typeface="Wingdings" panose="05000000000000000000" pitchFamily="2" charset="2"/>
              <a:buChar char="Ø"/>
            </a:pPr>
            <a:r>
              <a:rPr lang="tr-TR" altLang="tr-TR" sz="2000" dirty="0" err="1">
                <a:latin typeface="Times" panose="02020603050405020304" pitchFamily="18" charset="0"/>
              </a:rPr>
              <a:t>Kriyoterapi</a:t>
            </a:r>
            <a:endParaRPr lang="tr-TR" altLang="tr-TR" sz="2000" dirty="0">
              <a:latin typeface="Times" panose="02020603050405020304" pitchFamily="18" charset="0"/>
            </a:endParaRPr>
          </a:p>
        </p:txBody>
      </p:sp>
      <p:pic>
        <p:nvPicPr>
          <p:cNvPr id="6146" name="Picture 2" descr="C:\Users\wista\Desktop\cryopro2.jpg"/>
          <p:cNvPicPr>
            <a:picLocks noChangeAspect="1" noChangeArrowheads="1"/>
          </p:cNvPicPr>
          <p:nvPr/>
        </p:nvPicPr>
        <p:blipFill>
          <a:blip r:embed="rId3" cstate="print"/>
          <a:srcRect/>
          <a:stretch>
            <a:fillRect/>
          </a:stretch>
        </p:blipFill>
        <p:spPr bwMode="auto">
          <a:xfrm>
            <a:off x="8172289" y="2445864"/>
            <a:ext cx="2346420" cy="2444187"/>
          </a:xfrm>
          <a:prstGeom prst="rect">
            <a:avLst/>
          </a:prstGeom>
          <a:solidFill>
            <a:srgbClr val="FFFFFF">
              <a:shade val="85000"/>
            </a:srgbClr>
          </a:solidFill>
          <a:ln w="88900" cap="sq">
            <a:solidFill>
              <a:schemeClr val="accent2">
                <a:lumMod val="5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 xmlns:p14="http://schemas.microsoft.com/office/powerpoint/2010/main" val="19714602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1"/>
                </a:solidFill>
              </a:rPr>
              <a:t>GLOSSOFARİNGEAL NEVRALJİ</a:t>
            </a:r>
          </a:p>
        </p:txBody>
      </p:sp>
      <p:sp>
        <p:nvSpPr>
          <p:cNvPr id="3" name="İçerik Yer Tutucusu 2"/>
          <p:cNvSpPr>
            <a:spLocks noGrp="1"/>
          </p:cNvSpPr>
          <p:nvPr>
            <p:ph idx="1"/>
          </p:nvPr>
        </p:nvSpPr>
        <p:spPr/>
        <p:txBody>
          <a:bodyPr/>
          <a:lstStyle/>
          <a:p>
            <a:r>
              <a:rPr lang="tr-TR" dirty="0" err="1"/>
              <a:t>Trigeminal</a:t>
            </a:r>
            <a:r>
              <a:rPr lang="tr-TR" dirty="0"/>
              <a:t> nevralji benzeri bulguları olan ancak daha az rastlanan bir nevralji türüdür. </a:t>
            </a:r>
          </a:p>
          <a:p>
            <a:r>
              <a:rPr lang="tr-TR" dirty="0" err="1"/>
              <a:t>Glossofaringeal</a:t>
            </a:r>
            <a:r>
              <a:rPr lang="tr-TR" dirty="0"/>
              <a:t> sinirin </a:t>
            </a:r>
            <a:r>
              <a:rPr lang="tr-TR" dirty="0" err="1"/>
              <a:t>innerve</a:t>
            </a:r>
            <a:r>
              <a:rPr lang="tr-TR" dirty="0"/>
              <a:t> ettiği bölgelerde ağrı ile karakterizedir.</a:t>
            </a:r>
          </a:p>
          <a:p>
            <a:r>
              <a:rPr lang="tr-TR" dirty="0"/>
              <a:t>Ağrı ; şiddetli , kısa süreli saplanma veya yanma tarzındadır.</a:t>
            </a:r>
          </a:p>
          <a:p>
            <a:r>
              <a:rPr lang="tr-TR" dirty="0"/>
              <a:t>Dil kökü, </a:t>
            </a:r>
            <a:r>
              <a:rPr lang="tr-TR" dirty="0" err="1"/>
              <a:t>tonsiller</a:t>
            </a:r>
            <a:r>
              <a:rPr lang="tr-TR" dirty="0"/>
              <a:t> fossa , </a:t>
            </a:r>
            <a:r>
              <a:rPr lang="tr-TR" dirty="0" err="1"/>
              <a:t>angulus</a:t>
            </a:r>
            <a:r>
              <a:rPr lang="tr-TR" dirty="0"/>
              <a:t> </a:t>
            </a:r>
            <a:r>
              <a:rPr lang="tr-TR" dirty="0" err="1"/>
              <a:t>mandibulanın</a:t>
            </a:r>
            <a:r>
              <a:rPr lang="tr-TR" dirty="0"/>
              <a:t> altında ağrı görülebilir.</a:t>
            </a:r>
          </a:p>
          <a:p>
            <a:r>
              <a:rPr lang="tr-TR" dirty="0"/>
              <a:t>Hastada kulak ağrısı olabilir.</a:t>
            </a:r>
          </a:p>
          <a:p>
            <a:r>
              <a:rPr lang="tr-TR" dirty="0"/>
              <a:t>Yutkunma ve esneme ağrıyı tetikleyebilir.</a:t>
            </a:r>
          </a:p>
          <a:p>
            <a:r>
              <a:rPr lang="tr-TR" dirty="0"/>
              <a:t>Tedavisinde </a:t>
            </a:r>
            <a:r>
              <a:rPr lang="tr-TR" dirty="0" err="1"/>
              <a:t>carbamezapine</a:t>
            </a:r>
            <a:r>
              <a:rPr lang="tr-TR" dirty="0"/>
              <a:t> türevi ilaçlar kullanılır.</a:t>
            </a:r>
          </a:p>
        </p:txBody>
      </p:sp>
    </p:spTree>
    <p:extLst>
      <p:ext uri="{BB962C8B-B14F-4D97-AF65-F5344CB8AC3E}">
        <p14:creationId xmlns="" xmlns:p14="http://schemas.microsoft.com/office/powerpoint/2010/main" val="26175455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1"/>
                </a:solidFill>
              </a:rPr>
              <a:t>YANAN</a:t>
            </a:r>
            <a:r>
              <a:rPr lang="tr-TR" dirty="0"/>
              <a:t> </a:t>
            </a:r>
            <a:r>
              <a:rPr lang="tr-TR" dirty="0">
                <a:solidFill>
                  <a:schemeClr val="accent1"/>
                </a:solidFill>
              </a:rPr>
              <a:t>AĞIZ</a:t>
            </a:r>
            <a:r>
              <a:rPr lang="tr-TR" dirty="0"/>
              <a:t> </a:t>
            </a:r>
            <a:r>
              <a:rPr lang="tr-TR" dirty="0">
                <a:solidFill>
                  <a:schemeClr val="accent1"/>
                </a:solidFill>
              </a:rPr>
              <a:t>SENDROMU</a:t>
            </a:r>
          </a:p>
        </p:txBody>
      </p:sp>
      <p:sp>
        <p:nvSpPr>
          <p:cNvPr id="3" name="İçerik Yer Tutucusu 2"/>
          <p:cNvSpPr>
            <a:spLocks noGrp="1"/>
          </p:cNvSpPr>
          <p:nvPr>
            <p:ph idx="1"/>
          </p:nvPr>
        </p:nvSpPr>
        <p:spPr/>
        <p:txBody>
          <a:bodyPr/>
          <a:lstStyle/>
          <a:p>
            <a:r>
              <a:rPr lang="tr-TR" dirty="0" err="1"/>
              <a:t>Somatodynia</a:t>
            </a:r>
            <a:r>
              <a:rPr lang="tr-TR" dirty="0"/>
              <a:t> ve oral </a:t>
            </a:r>
            <a:r>
              <a:rPr lang="tr-TR" dirty="0" err="1"/>
              <a:t>disestezi</a:t>
            </a:r>
            <a:r>
              <a:rPr lang="tr-TR" dirty="0"/>
              <a:t> olarak da bilinir.</a:t>
            </a:r>
          </a:p>
          <a:p>
            <a:r>
              <a:rPr lang="tr-TR" dirty="0"/>
              <a:t>En yaygın olarak kadınlarda ‘ post </a:t>
            </a:r>
            <a:r>
              <a:rPr lang="tr-TR" dirty="0" err="1"/>
              <a:t>menapozal</a:t>
            </a:r>
            <a:r>
              <a:rPr lang="tr-TR" dirty="0"/>
              <a:t>’ dönemde ortaya çıkar.</a:t>
            </a:r>
          </a:p>
          <a:p>
            <a:r>
              <a:rPr lang="tr-TR" dirty="0"/>
              <a:t>Depresyon , </a:t>
            </a:r>
            <a:r>
              <a:rPr lang="tr-TR" dirty="0" err="1"/>
              <a:t>anksiyete</a:t>
            </a:r>
            <a:r>
              <a:rPr lang="tr-TR" dirty="0"/>
              <a:t>, alerjik reaksiyonlar , beslenme bozuklukları , </a:t>
            </a:r>
            <a:r>
              <a:rPr lang="tr-TR" dirty="0" err="1"/>
              <a:t>kserostomi</a:t>
            </a:r>
            <a:r>
              <a:rPr lang="tr-TR" dirty="0"/>
              <a:t> gibi durumlar oluşmasında etiyolojik faktörlerdir.</a:t>
            </a:r>
          </a:p>
          <a:p>
            <a:r>
              <a:rPr lang="tr-TR" dirty="0" err="1"/>
              <a:t>Mukozal</a:t>
            </a:r>
            <a:r>
              <a:rPr lang="tr-TR" dirty="0"/>
              <a:t>, </a:t>
            </a:r>
            <a:r>
              <a:rPr lang="tr-TR" dirty="0" err="1"/>
              <a:t>palatal</a:t>
            </a:r>
            <a:r>
              <a:rPr lang="tr-TR" dirty="0"/>
              <a:t> ve </a:t>
            </a:r>
            <a:r>
              <a:rPr lang="tr-TR" dirty="0" err="1"/>
              <a:t>glossal</a:t>
            </a:r>
            <a:r>
              <a:rPr lang="tr-TR" dirty="0"/>
              <a:t> bölgelerde oluşan yanma tarzındaki ağrı ile karakterizedir.</a:t>
            </a:r>
          </a:p>
          <a:p>
            <a:r>
              <a:rPr lang="tr-TR" dirty="0"/>
              <a:t>Hastalarda bazen tat alma duyarlılığı oluşabilir.</a:t>
            </a:r>
          </a:p>
        </p:txBody>
      </p:sp>
    </p:spTree>
    <p:extLst>
      <p:ext uri="{BB962C8B-B14F-4D97-AF65-F5344CB8AC3E}">
        <p14:creationId xmlns="" xmlns:p14="http://schemas.microsoft.com/office/powerpoint/2010/main" val="42770568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484632">
              <a:defRPr/>
            </a:pPr>
            <a:r>
              <a:rPr lang="tr-TR" b="1" dirty="0">
                <a:solidFill>
                  <a:schemeClr val="accent1">
                    <a:tint val="83000"/>
                    <a:satMod val="150000"/>
                  </a:schemeClr>
                </a:solidFill>
                <a:latin typeface="+mj-lt"/>
              </a:rPr>
              <a:t>Motor Sinir Hastalıkları</a:t>
            </a:r>
          </a:p>
        </p:txBody>
      </p:sp>
      <p:sp>
        <p:nvSpPr>
          <p:cNvPr id="27651" name="2 İçerik Yer Tutucusu"/>
          <p:cNvSpPr>
            <a:spLocks noGrp="1"/>
          </p:cNvSpPr>
          <p:nvPr>
            <p:ph idx="1"/>
          </p:nvPr>
        </p:nvSpPr>
        <p:spPr>
          <a:xfrm>
            <a:off x="1981200" y="1882775"/>
            <a:ext cx="8229600" cy="4572000"/>
          </a:xfrm>
        </p:spPr>
        <p:txBody>
          <a:bodyPr>
            <a:normAutofit/>
          </a:bodyPr>
          <a:lstStyle/>
          <a:p>
            <a:pPr eaLnBrk="1" hangingPunct="1"/>
            <a:r>
              <a:rPr lang="tr-TR" altLang="tr-TR" sz="2400" b="1" dirty="0" err="1"/>
              <a:t>Spazmodik</a:t>
            </a:r>
            <a:r>
              <a:rPr lang="tr-TR" altLang="tr-TR" sz="2400" b="1" dirty="0"/>
              <a:t> bozukluklar</a:t>
            </a:r>
          </a:p>
          <a:p>
            <a:pPr eaLnBrk="1" hangingPunct="1"/>
            <a:r>
              <a:rPr lang="tr-TR" altLang="tr-TR" sz="2400" b="1" dirty="0" err="1"/>
              <a:t>Paralitik</a:t>
            </a:r>
            <a:r>
              <a:rPr lang="tr-TR" altLang="tr-TR" sz="2400" b="1" dirty="0"/>
              <a:t> bozukluklar</a:t>
            </a:r>
          </a:p>
          <a:p>
            <a:pPr lvl="1" eaLnBrk="1" hangingPunct="1"/>
            <a:r>
              <a:rPr lang="tr-TR" altLang="tr-TR" sz="2400" dirty="0">
                <a:latin typeface="Times" panose="02020603050405020304" pitchFamily="18" charset="0"/>
              </a:rPr>
              <a:t>N. </a:t>
            </a:r>
            <a:r>
              <a:rPr lang="tr-TR" altLang="tr-TR" sz="2400" dirty="0" err="1">
                <a:latin typeface="Times" panose="02020603050405020304" pitchFamily="18" charset="0"/>
              </a:rPr>
              <a:t>Trigeminus</a:t>
            </a:r>
            <a:r>
              <a:rPr lang="tr-TR" altLang="tr-TR" sz="2400" dirty="0" err="1">
                <a:latin typeface="Century Gothic" panose="020B0502020202020204" pitchFamily="34" charset="0"/>
              </a:rPr>
              <a:t>’</a:t>
            </a:r>
            <a:r>
              <a:rPr lang="tr-TR" altLang="tr-TR" sz="2400" dirty="0" err="1">
                <a:latin typeface="Times" panose="02020603050405020304" pitchFamily="18" charset="0"/>
              </a:rPr>
              <a:t>un</a:t>
            </a:r>
            <a:r>
              <a:rPr lang="tr-TR" altLang="tr-TR" sz="2400" dirty="0">
                <a:latin typeface="Times" panose="02020603050405020304" pitchFamily="18" charset="0"/>
              </a:rPr>
              <a:t> motor dallarının paralizi</a:t>
            </a:r>
          </a:p>
          <a:p>
            <a:pPr lvl="1" eaLnBrk="1" hangingPunct="1"/>
            <a:r>
              <a:rPr lang="tr-TR" altLang="tr-TR" sz="2400" dirty="0">
                <a:latin typeface="Times" panose="02020603050405020304" pitchFamily="18" charset="0"/>
              </a:rPr>
              <a:t>N. </a:t>
            </a:r>
            <a:r>
              <a:rPr lang="tr-TR" altLang="tr-TR" sz="2400" dirty="0" err="1">
                <a:latin typeface="Times" panose="02020603050405020304" pitchFamily="18" charset="0"/>
              </a:rPr>
              <a:t>Fasialis</a:t>
            </a:r>
            <a:r>
              <a:rPr lang="tr-TR" altLang="tr-TR" sz="2400" dirty="0" err="1">
                <a:latin typeface="Century Gothic" panose="020B0502020202020204" pitchFamily="34" charset="0"/>
              </a:rPr>
              <a:t>’</a:t>
            </a:r>
            <a:r>
              <a:rPr lang="tr-TR" altLang="tr-TR" sz="2400" dirty="0" err="1">
                <a:latin typeface="Times" panose="02020603050405020304" pitchFamily="18" charset="0"/>
              </a:rPr>
              <a:t>in</a:t>
            </a:r>
            <a:r>
              <a:rPr lang="tr-TR" altLang="tr-TR" sz="2400" dirty="0">
                <a:latin typeface="Times" panose="02020603050405020304" pitchFamily="18" charset="0"/>
              </a:rPr>
              <a:t> motor dallarının paralizi</a:t>
            </a:r>
          </a:p>
          <a:p>
            <a:pPr lvl="2" eaLnBrk="1" hangingPunct="1"/>
            <a:r>
              <a:rPr lang="tr-TR" altLang="tr-TR" sz="2400" dirty="0" err="1"/>
              <a:t>Supranuklear</a:t>
            </a:r>
            <a:endParaRPr lang="tr-TR" altLang="tr-TR" sz="2400" dirty="0"/>
          </a:p>
          <a:p>
            <a:pPr lvl="2" eaLnBrk="1" hangingPunct="1"/>
            <a:r>
              <a:rPr lang="tr-TR" altLang="tr-TR" sz="2400" dirty="0" err="1"/>
              <a:t>Periferik</a:t>
            </a:r>
            <a:r>
              <a:rPr lang="tr-TR" altLang="tr-TR" sz="2400" dirty="0"/>
              <a:t> (</a:t>
            </a:r>
            <a:r>
              <a:rPr lang="tr-TR" altLang="tr-TR" sz="2400" dirty="0" err="1"/>
              <a:t>Bell’s</a:t>
            </a:r>
            <a:r>
              <a:rPr lang="tr-TR" altLang="tr-TR" sz="2400" dirty="0"/>
              <a:t> </a:t>
            </a:r>
            <a:r>
              <a:rPr lang="tr-TR" altLang="tr-TR" sz="2400" dirty="0" err="1"/>
              <a:t>Palsy</a:t>
            </a:r>
            <a:r>
              <a:rPr lang="tr-TR" altLang="tr-TR" sz="2400" dirty="0"/>
              <a:t>)**</a:t>
            </a:r>
          </a:p>
        </p:txBody>
      </p:sp>
      <p:pic>
        <p:nvPicPr>
          <p:cNvPr id="5124" name="Picture 4" descr="C:\Users\wista\Desktop\bellspalsy.jpg"/>
          <p:cNvPicPr>
            <a:picLocks noChangeAspect="1" noChangeArrowheads="1"/>
          </p:cNvPicPr>
          <p:nvPr/>
        </p:nvPicPr>
        <p:blipFill>
          <a:blip r:embed="rId3" cstate="print"/>
          <a:srcRect/>
          <a:stretch>
            <a:fillRect/>
          </a:stretch>
        </p:blipFill>
        <p:spPr bwMode="auto">
          <a:xfrm>
            <a:off x="6738942" y="4071942"/>
            <a:ext cx="2357454" cy="2357454"/>
          </a:xfrm>
          <a:prstGeom prst="rect">
            <a:avLst/>
          </a:prstGeom>
          <a:solidFill>
            <a:srgbClr val="FFFFFF">
              <a:shade val="85000"/>
            </a:srgbClr>
          </a:solidFill>
          <a:ln w="88900" cap="sq">
            <a:solidFill>
              <a:schemeClr val="accent2">
                <a:lumMod val="5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 xmlns:p14="http://schemas.microsoft.com/office/powerpoint/2010/main" val="39212111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SPAZMODİK BOZUKLUKLAR</a:t>
            </a:r>
            <a:endParaRPr lang="tr-TR" dirty="0"/>
          </a:p>
        </p:txBody>
      </p:sp>
      <p:sp>
        <p:nvSpPr>
          <p:cNvPr id="3" name="2 İçerik Yer Tutucusu"/>
          <p:cNvSpPr>
            <a:spLocks noGrp="1"/>
          </p:cNvSpPr>
          <p:nvPr>
            <p:ph idx="1"/>
          </p:nvPr>
        </p:nvSpPr>
        <p:spPr/>
        <p:txBody>
          <a:bodyPr/>
          <a:lstStyle/>
          <a:p>
            <a:r>
              <a:rPr lang="tr-TR" dirty="0" smtClean="0"/>
              <a:t>Bu bozuklukların bir  kısmı irade kontrolünde , bir kısmı ise irade dışıdır.</a:t>
            </a:r>
          </a:p>
          <a:p>
            <a:r>
              <a:rPr lang="tr-TR" dirty="0" smtClean="0"/>
              <a:t>İrade kontrolünde olan şekil, </a:t>
            </a:r>
            <a:r>
              <a:rPr lang="tr-TR" dirty="0" err="1" smtClean="0"/>
              <a:t>hiperirritabiliteden</a:t>
            </a:r>
            <a:r>
              <a:rPr lang="tr-TR" dirty="0" smtClean="0"/>
              <a:t> dolayı oluşan </a:t>
            </a:r>
            <a:r>
              <a:rPr lang="tr-TR" dirty="0" err="1" smtClean="0"/>
              <a:t>tetanik</a:t>
            </a:r>
            <a:r>
              <a:rPr lang="tr-TR" dirty="0" smtClean="0"/>
              <a:t> kasılmalardır.</a:t>
            </a:r>
          </a:p>
          <a:p>
            <a:r>
              <a:rPr lang="tr-TR" dirty="0" smtClean="0"/>
              <a:t>İrade dışı olan ise ; </a:t>
            </a:r>
            <a:r>
              <a:rPr lang="tr-TR" dirty="0" err="1" smtClean="0"/>
              <a:t>fasiyal</a:t>
            </a:r>
            <a:r>
              <a:rPr lang="tr-TR" dirty="0" smtClean="0"/>
              <a:t> spazm denen şeklidir. </a:t>
            </a:r>
            <a:r>
              <a:rPr lang="tr-TR" dirty="0" err="1" smtClean="0"/>
              <a:t>Fasiyal</a:t>
            </a:r>
            <a:r>
              <a:rPr lang="tr-TR" dirty="0" smtClean="0"/>
              <a:t> spazmda esas olan  yüz kaslarının spazmıdır. Genellikle tek taraflı olup etiyolojisi bilinmemektedir.</a:t>
            </a:r>
          </a:p>
          <a:p>
            <a:r>
              <a:rPr lang="tr-TR" dirty="0" err="1" smtClean="0"/>
              <a:t>Fasiyal</a:t>
            </a:r>
            <a:r>
              <a:rPr lang="tr-TR" dirty="0" smtClean="0"/>
              <a:t> spazmda hastalık önce tek bir kası tutar. Zaman içerisinde sinirin </a:t>
            </a:r>
            <a:r>
              <a:rPr lang="tr-TR" dirty="0" err="1" smtClean="0"/>
              <a:t>innerve</a:t>
            </a:r>
            <a:r>
              <a:rPr lang="tr-TR" dirty="0" smtClean="0"/>
              <a:t> ettiği bütün kasları tutar.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PARALİTİK BOZUKLUKLAR</a:t>
            </a:r>
            <a:endParaRPr lang="tr-TR" dirty="0"/>
          </a:p>
        </p:txBody>
      </p:sp>
      <p:sp>
        <p:nvSpPr>
          <p:cNvPr id="3" name="2 İçerik Yer Tutucusu"/>
          <p:cNvSpPr>
            <a:spLocks noGrp="1"/>
          </p:cNvSpPr>
          <p:nvPr>
            <p:ph idx="1"/>
          </p:nvPr>
        </p:nvSpPr>
        <p:spPr/>
        <p:txBody>
          <a:bodyPr/>
          <a:lstStyle/>
          <a:p>
            <a:r>
              <a:rPr lang="tr-TR" b="1" dirty="0" smtClean="0">
                <a:solidFill>
                  <a:schemeClr val="tx2"/>
                </a:solidFill>
              </a:rPr>
              <a:t>N. TRİGEMİNUSUN MOTOR DALLARININ PARALİZİ:</a:t>
            </a:r>
          </a:p>
          <a:p>
            <a:r>
              <a:rPr lang="tr-TR" b="1" dirty="0" smtClean="0">
                <a:solidFill>
                  <a:schemeClr val="tx2"/>
                </a:solidFill>
              </a:rPr>
              <a:t> </a:t>
            </a:r>
            <a:r>
              <a:rPr lang="tr-TR" dirty="0" smtClean="0"/>
              <a:t>Çiğneme kaslarının motor sinirinin paralizinde tek taraflı ise klinik belirti çok görülmeyebilir. Çünkü diğer kaslar çene hareketlerini devam ettirir.</a:t>
            </a:r>
          </a:p>
          <a:p>
            <a:r>
              <a:rPr lang="tr-TR" dirty="0" smtClean="0"/>
              <a:t>Çene sıkıca kapatıldığında çeneyi kapatan kaslar olan </a:t>
            </a:r>
            <a:r>
              <a:rPr lang="tr-TR" dirty="0" err="1" smtClean="0"/>
              <a:t>temporal</a:t>
            </a:r>
            <a:r>
              <a:rPr lang="tr-TR" dirty="0" smtClean="0"/>
              <a:t> ve </a:t>
            </a:r>
            <a:r>
              <a:rPr lang="tr-TR" dirty="0" err="1" smtClean="0"/>
              <a:t>masseter</a:t>
            </a:r>
            <a:r>
              <a:rPr lang="tr-TR" dirty="0" smtClean="0"/>
              <a:t> kaslar </a:t>
            </a:r>
            <a:r>
              <a:rPr lang="tr-TR" dirty="0" err="1" smtClean="0"/>
              <a:t>palpe</a:t>
            </a:r>
            <a:r>
              <a:rPr lang="tr-TR" dirty="0" smtClean="0"/>
              <a:t> edilerek paralizi olup olmadığı değerlendirilebilir.</a:t>
            </a:r>
            <a:r>
              <a:rPr lang="tr-TR" dirty="0" err="1" smtClean="0"/>
              <a:t>Paraliz</a:t>
            </a:r>
            <a:r>
              <a:rPr lang="tr-TR" dirty="0" smtClean="0"/>
              <a:t> olan  tarafta </a:t>
            </a:r>
            <a:r>
              <a:rPr lang="tr-TR" dirty="0" err="1" smtClean="0"/>
              <a:t>palpe</a:t>
            </a:r>
            <a:r>
              <a:rPr lang="tr-TR" dirty="0" smtClean="0"/>
              <a:t> edildiğinde bu kaslar diğer tarafa göre ele gelmez.</a:t>
            </a:r>
          </a:p>
          <a:p>
            <a:r>
              <a:rPr lang="tr-TR" dirty="0" smtClean="0"/>
              <a:t>Çene açıldığında ise çene açıldığında çene </a:t>
            </a:r>
            <a:r>
              <a:rPr lang="tr-TR" dirty="0" err="1" smtClean="0"/>
              <a:t>paraliz</a:t>
            </a:r>
            <a:r>
              <a:rPr lang="tr-TR" dirty="0" smtClean="0"/>
              <a:t> tarafa doğru kayar.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accent1"/>
                </a:solidFill>
              </a:rPr>
              <a:t>AĞRI;</a:t>
            </a:r>
          </a:p>
        </p:txBody>
      </p:sp>
      <p:sp>
        <p:nvSpPr>
          <p:cNvPr id="3" name="İçerik Yer Tutucusu 2"/>
          <p:cNvSpPr>
            <a:spLocks noGrp="1"/>
          </p:cNvSpPr>
          <p:nvPr>
            <p:ph idx="1"/>
          </p:nvPr>
        </p:nvSpPr>
        <p:spPr/>
        <p:txBody>
          <a:bodyPr>
            <a:normAutofit/>
          </a:bodyPr>
          <a:lstStyle/>
          <a:p>
            <a:pPr>
              <a:buFont typeface="Arial" charset="0"/>
              <a:buChar char="•"/>
            </a:pPr>
            <a:r>
              <a:rPr lang="tr-TR" dirty="0"/>
              <a:t>Kişiye özel acı hissi;</a:t>
            </a:r>
          </a:p>
          <a:p>
            <a:pPr>
              <a:buFont typeface="Arial" charset="0"/>
              <a:buChar char="•"/>
            </a:pPr>
            <a:r>
              <a:rPr lang="tr-TR" dirty="0"/>
              <a:t>Mevcut veya başlamak üzere olan doku hasarını bildiren zararlı bir stimülan;</a:t>
            </a:r>
          </a:p>
          <a:p>
            <a:pPr>
              <a:buFont typeface="Arial" charset="0"/>
              <a:buChar char="•"/>
            </a:pPr>
            <a:r>
              <a:rPr lang="tr-TR" dirty="0"/>
              <a:t>Organizmayı zarardan koruyacak bir reaksiyon dizisini tanımlamak için kullanılır.</a:t>
            </a:r>
          </a:p>
          <a:p>
            <a:pPr>
              <a:buFont typeface="Arial" charset="0"/>
              <a:buChar char="•"/>
            </a:pPr>
            <a:endParaRPr lang="tr-TR" dirty="0"/>
          </a:p>
          <a:p>
            <a:pPr>
              <a:buFont typeface="Arial" charset="0"/>
              <a:buChar char="•"/>
            </a:pPr>
            <a:endParaRPr lang="tr-TR" dirty="0"/>
          </a:p>
          <a:p>
            <a:r>
              <a:rPr lang="tr-TR" dirty="0"/>
              <a:t>*Ağrı, algılayan kişinin değerlendirdiği objektif tanımlama yapamadığı hoş olmayan hislerin tümüdür</a:t>
            </a:r>
          </a:p>
        </p:txBody>
      </p:sp>
    </p:spTree>
    <p:extLst>
      <p:ext uri="{BB962C8B-B14F-4D97-AF65-F5344CB8AC3E}">
        <p14:creationId xmlns="" xmlns:p14="http://schemas.microsoft.com/office/powerpoint/2010/main" val="15322904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 FACİALİS PARALİZİ ( FASİYAL PARALİZ)</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Santral ve </a:t>
            </a:r>
            <a:r>
              <a:rPr lang="tr-TR" dirty="0" err="1" smtClean="0"/>
              <a:t>periferik</a:t>
            </a:r>
            <a:r>
              <a:rPr lang="tr-TR" dirty="0" smtClean="0"/>
              <a:t> tip </a:t>
            </a:r>
            <a:r>
              <a:rPr lang="tr-TR" dirty="0" err="1" smtClean="0"/>
              <a:t>fasiyal</a:t>
            </a:r>
            <a:r>
              <a:rPr lang="tr-TR" dirty="0" smtClean="0"/>
              <a:t> </a:t>
            </a:r>
            <a:r>
              <a:rPr lang="tr-TR" dirty="0" err="1" smtClean="0"/>
              <a:t>paraliz</a:t>
            </a:r>
            <a:r>
              <a:rPr lang="tr-TR" dirty="0" smtClean="0"/>
              <a:t> olmak üzere iki tipi vardır.</a:t>
            </a:r>
          </a:p>
          <a:p>
            <a:r>
              <a:rPr lang="tr-TR" dirty="0" smtClean="0"/>
              <a:t>Santral tip </a:t>
            </a:r>
            <a:r>
              <a:rPr lang="tr-TR" dirty="0" err="1" smtClean="0"/>
              <a:t>fasiyal</a:t>
            </a:r>
            <a:r>
              <a:rPr lang="tr-TR" dirty="0" smtClean="0"/>
              <a:t> </a:t>
            </a:r>
            <a:r>
              <a:rPr lang="tr-TR" dirty="0" err="1" smtClean="0"/>
              <a:t>paralizde</a:t>
            </a:r>
            <a:r>
              <a:rPr lang="tr-TR" dirty="0" smtClean="0"/>
              <a:t> ; Sinir </a:t>
            </a:r>
            <a:r>
              <a:rPr lang="tr-TR" dirty="0" err="1" smtClean="0"/>
              <a:t>nukleusundan</a:t>
            </a:r>
            <a:r>
              <a:rPr lang="tr-TR" dirty="0" smtClean="0"/>
              <a:t> itibaren  sinirin seyrettiği yol üzerinde bir hasar mevcuttur. Bir tümör gelişiminden dolayı olabileceği gibi , a. </a:t>
            </a:r>
            <a:r>
              <a:rPr lang="tr-TR" dirty="0" err="1" smtClean="0"/>
              <a:t>Meningea</a:t>
            </a:r>
            <a:r>
              <a:rPr lang="tr-TR" dirty="0" smtClean="0"/>
              <a:t> </a:t>
            </a:r>
            <a:r>
              <a:rPr lang="tr-TR" dirty="0" err="1" smtClean="0"/>
              <a:t>media</a:t>
            </a:r>
            <a:r>
              <a:rPr lang="tr-TR" dirty="0" smtClean="0"/>
              <a:t> kanamalarından veya </a:t>
            </a:r>
            <a:r>
              <a:rPr lang="tr-TR" dirty="0" err="1" smtClean="0"/>
              <a:t>serebral</a:t>
            </a:r>
            <a:r>
              <a:rPr lang="tr-TR" dirty="0" smtClean="0"/>
              <a:t> kanamalardan dolayı görülebilir. </a:t>
            </a:r>
          </a:p>
          <a:p>
            <a:r>
              <a:rPr lang="tr-TR" dirty="0" smtClean="0"/>
              <a:t>Santral tip </a:t>
            </a:r>
            <a:r>
              <a:rPr lang="tr-TR" dirty="0" err="1" smtClean="0"/>
              <a:t>fasiyal</a:t>
            </a:r>
            <a:r>
              <a:rPr lang="tr-TR" dirty="0" smtClean="0"/>
              <a:t> paralizinde yüzün alt 1/3lük kısmında paralizi meydana gelir. Hasta üst yüz bölgesindeki kaslarını kullanabilir.Gözlerini kapatabilir. Ancak ıslık çalamaz.</a:t>
            </a:r>
          </a:p>
          <a:p>
            <a:r>
              <a:rPr lang="tr-TR" dirty="0" err="1" smtClean="0"/>
              <a:t>Periferik</a:t>
            </a:r>
            <a:r>
              <a:rPr lang="tr-TR" dirty="0" smtClean="0"/>
              <a:t> Tip </a:t>
            </a:r>
            <a:r>
              <a:rPr lang="tr-TR" dirty="0" err="1" smtClean="0"/>
              <a:t>Fasiyal</a:t>
            </a:r>
            <a:r>
              <a:rPr lang="tr-TR" dirty="0" smtClean="0"/>
              <a:t> Paralizinde ; Genellikle </a:t>
            </a:r>
            <a:r>
              <a:rPr lang="tr-TR" dirty="0" err="1" smtClean="0"/>
              <a:t>fasiyal</a:t>
            </a:r>
            <a:r>
              <a:rPr lang="tr-TR" dirty="0" smtClean="0"/>
              <a:t> paralizi bu tipte görülür. Sinirin </a:t>
            </a:r>
            <a:r>
              <a:rPr lang="tr-TR" dirty="0" err="1" smtClean="0"/>
              <a:t>fallop</a:t>
            </a:r>
            <a:r>
              <a:rPr lang="tr-TR" dirty="0" smtClean="0"/>
              <a:t> kanalından çıktıktan sonraki dallarında meydana gelen hasar sonucunda sıklıkla görülür. </a:t>
            </a:r>
          </a:p>
          <a:p>
            <a:r>
              <a:rPr lang="tr-TR" dirty="0" err="1" smtClean="0"/>
              <a:t>Periferik</a:t>
            </a:r>
            <a:r>
              <a:rPr lang="tr-TR" dirty="0" smtClean="0"/>
              <a:t> tipte ise yüzün o bölümünde bütün kaslarda </a:t>
            </a:r>
            <a:r>
              <a:rPr lang="tr-TR" dirty="0" err="1" smtClean="0"/>
              <a:t>paraliz</a:t>
            </a:r>
            <a:r>
              <a:rPr lang="tr-TR" dirty="0" smtClean="0"/>
              <a:t> mevcuttur. Hasta gözlerini kapatamaz. Islık çalamaz.Paralizi tarafında mimik kaybolmuştur.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PERİFERİK TİP FASİYAL PARALİZİ TEDAVİSİ</a:t>
            </a:r>
            <a:endParaRPr lang="tr-TR" dirty="0"/>
          </a:p>
        </p:txBody>
      </p:sp>
      <p:sp>
        <p:nvSpPr>
          <p:cNvPr id="3" name="2 İçerik Yer Tutucusu"/>
          <p:cNvSpPr>
            <a:spLocks noGrp="1"/>
          </p:cNvSpPr>
          <p:nvPr>
            <p:ph idx="1"/>
          </p:nvPr>
        </p:nvSpPr>
        <p:spPr/>
        <p:txBody>
          <a:bodyPr>
            <a:normAutofit/>
          </a:bodyPr>
          <a:lstStyle/>
          <a:p>
            <a:r>
              <a:rPr lang="tr-TR" dirty="0" smtClean="0"/>
              <a:t>Tedavisinde öncelikle sebebe neden olan etken saptanır. Hastaya durumu hakkında bilgi verilir. </a:t>
            </a:r>
          </a:p>
          <a:p>
            <a:r>
              <a:rPr lang="tr-TR" dirty="0" smtClean="0"/>
              <a:t>Sinir çevresindeki ödemi ortadan kaldırmak , varsa mevcut enfeksiyonu elimine etmek için </a:t>
            </a:r>
            <a:r>
              <a:rPr lang="tr-TR" dirty="0" err="1" smtClean="0"/>
              <a:t>kortikosteroidlerle</a:t>
            </a:r>
            <a:r>
              <a:rPr lang="tr-TR" dirty="0" smtClean="0"/>
              <a:t> tedavi başlanabilir.</a:t>
            </a:r>
          </a:p>
          <a:p>
            <a:r>
              <a:rPr lang="tr-TR" dirty="0" smtClean="0"/>
              <a:t>Fizik tedavi ve B vitamini ile tedavi desteklenir.</a:t>
            </a:r>
          </a:p>
          <a:p>
            <a:r>
              <a:rPr lang="tr-TR" dirty="0" smtClean="0"/>
              <a:t>Lazerlerin </a:t>
            </a:r>
            <a:r>
              <a:rPr lang="tr-TR" dirty="0" err="1" smtClean="0"/>
              <a:t>biyostimülasyon</a:t>
            </a:r>
            <a:r>
              <a:rPr lang="tr-TR" dirty="0" smtClean="0"/>
              <a:t> etkisinden faydalanılabilir.</a:t>
            </a:r>
          </a:p>
          <a:p>
            <a:r>
              <a:rPr lang="tr-TR" dirty="0" err="1" smtClean="0"/>
              <a:t>Ulttasonografinin</a:t>
            </a:r>
            <a:r>
              <a:rPr lang="tr-TR" dirty="0" smtClean="0"/>
              <a:t> yaydığı dalgaların </a:t>
            </a:r>
            <a:r>
              <a:rPr lang="tr-TR" dirty="0" err="1" smtClean="0"/>
              <a:t>vaskülarizasyonu</a:t>
            </a:r>
            <a:r>
              <a:rPr lang="tr-TR" dirty="0" smtClean="0"/>
              <a:t> arttırması sebebiyle </a:t>
            </a:r>
            <a:r>
              <a:rPr lang="tr-TR" dirty="0" err="1" smtClean="0"/>
              <a:t>biyostimülasyona</a:t>
            </a:r>
            <a:r>
              <a:rPr lang="tr-TR" dirty="0" smtClean="0"/>
              <a:t> etkisi vardır.</a:t>
            </a:r>
          </a:p>
          <a:p>
            <a:r>
              <a:rPr lang="tr-TR" dirty="0" smtClean="0"/>
              <a:t>Sinirin tamamen koptuğu durumlarda cerrahi gereklidir. </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7494"/>
            <a:ext cx="8229600" cy="1399032"/>
          </a:xfrm>
        </p:spPr>
        <p:txBody>
          <a:bodyPr/>
          <a:lstStyle/>
          <a:p>
            <a:pPr marL="484632">
              <a:defRPr/>
            </a:pPr>
            <a:r>
              <a:rPr lang="tr-TR" dirty="0">
                <a:solidFill>
                  <a:schemeClr val="accent1">
                    <a:tint val="83000"/>
                    <a:satMod val="150000"/>
                  </a:schemeClr>
                </a:solidFill>
                <a:latin typeface="+mj-lt"/>
              </a:rPr>
              <a:t>Teşhis </a:t>
            </a:r>
          </a:p>
        </p:txBody>
      </p:sp>
      <p:pic>
        <p:nvPicPr>
          <p:cNvPr id="3" name="Picture 3" descr="C:\Users\wista\Desktop\50018X-fx5.jpg"/>
          <p:cNvPicPr>
            <a:picLocks noChangeAspect="1" noChangeArrowheads="1"/>
          </p:cNvPicPr>
          <p:nvPr/>
        </p:nvPicPr>
        <p:blipFill>
          <a:blip r:embed="rId3" cstate="print"/>
          <a:srcRect/>
          <a:stretch>
            <a:fillRect/>
          </a:stretch>
        </p:blipFill>
        <p:spPr bwMode="auto">
          <a:xfrm>
            <a:off x="2738414" y="1428736"/>
            <a:ext cx="3286148" cy="4929222"/>
          </a:xfrm>
          <a:prstGeom prst="rect">
            <a:avLst/>
          </a:prstGeom>
          <a:solidFill>
            <a:srgbClr val="FFFFFF">
              <a:shade val="85000"/>
            </a:srgbClr>
          </a:solidFill>
          <a:ln w="88900" cap="sq">
            <a:solidFill>
              <a:schemeClr val="accent2">
                <a:lumMod val="5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 xmlns:p14="http://schemas.microsoft.com/office/powerpoint/2010/main" val="21381710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3"/>
          <a:stretch>
            <a:fillRect/>
          </a:stretch>
        </p:blipFill>
        <p:spPr>
          <a:xfrm>
            <a:off x="198784" y="75524"/>
            <a:ext cx="11834190" cy="6748035"/>
          </a:xfrm>
        </p:spPr>
      </p:pic>
    </p:spTree>
    <p:extLst>
      <p:ext uri="{BB962C8B-B14F-4D97-AF65-F5344CB8AC3E}">
        <p14:creationId xmlns="" xmlns:p14="http://schemas.microsoft.com/office/powerpoint/2010/main" val="13947622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484632">
              <a:defRPr/>
            </a:pPr>
            <a:r>
              <a:rPr lang="tr-TR" dirty="0">
                <a:solidFill>
                  <a:schemeClr val="accent1">
                    <a:tint val="83000"/>
                    <a:satMod val="150000"/>
                  </a:schemeClr>
                </a:solidFill>
                <a:latin typeface="+mj-lt"/>
              </a:rPr>
              <a:t>Yüzün sinirleri:</a:t>
            </a:r>
          </a:p>
        </p:txBody>
      </p:sp>
      <p:sp>
        <p:nvSpPr>
          <p:cNvPr id="11267" name="2 İçerik Yer Tutucusu"/>
          <p:cNvSpPr>
            <a:spLocks noGrp="1"/>
          </p:cNvSpPr>
          <p:nvPr>
            <p:ph idx="1"/>
          </p:nvPr>
        </p:nvSpPr>
        <p:spPr>
          <a:xfrm>
            <a:off x="1981200" y="1882775"/>
            <a:ext cx="8229600" cy="4572000"/>
          </a:xfrm>
        </p:spPr>
        <p:txBody>
          <a:bodyPr/>
          <a:lstStyle/>
          <a:p>
            <a:pPr eaLnBrk="1" hangingPunct="1">
              <a:buFont typeface="Wingdings" panose="05000000000000000000" pitchFamily="2" charset="2"/>
              <a:buChar char="§"/>
            </a:pPr>
            <a:r>
              <a:rPr lang="tr-TR" altLang="tr-TR"/>
              <a:t>N. Trigeminus (sensitif)</a:t>
            </a:r>
          </a:p>
          <a:p>
            <a:pPr eaLnBrk="1" hangingPunct="1">
              <a:buFont typeface="Wingdings" panose="05000000000000000000" pitchFamily="2" charset="2"/>
              <a:buChar char="§"/>
            </a:pPr>
            <a:r>
              <a:rPr lang="tr-TR" altLang="tr-TR"/>
              <a:t>N. Fasialis (motor)</a:t>
            </a:r>
          </a:p>
        </p:txBody>
      </p:sp>
      <p:pic>
        <p:nvPicPr>
          <p:cNvPr id="1026" name="Picture 2" descr="C:\Users\wista\Desktop\doktora\Hakan hoca DERSler\DSC00556.JPG"/>
          <p:cNvPicPr>
            <a:picLocks noChangeAspect="1" noChangeArrowheads="1"/>
          </p:cNvPicPr>
          <p:nvPr/>
        </p:nvPicPr>
        <p:blipFill>
          <a:blip r:embed="rId3" cstate="print"/>
          <a:srcRect/>
          <a:stretch>
            <a:fillRect/>
          </a:stretch>
        </p:blipFill>
        <p:spPr bwMode="auto">
          <a:xfrm>
            <a:off x="6738943" y="2000240"/>
            <a:ext cx="3067969" cy="3429000"/>
          </a:xfrm>
          <a:prstGeom prst="rect">
            <a:avLst/>
          </a:prstGeom>
          <a:solidFill>
            <a:srgbClr val="FFFFFF">
              <a:shade val="85000"/>
            </a:srgbClr>
          </a:solidFill>
          <a:ln w="88900" cap="sq">
            <a:solidFill>
              <a:schemeClr val="accent2">
                <a:lumMod val="5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 xmlns:p14="http://schemas.microsoft.com/office/powerpoint/2010/main" val="32802928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7494"/>
            <a:ext cx="8229600" cy="1399032"/>
          </a:xfrm>
        </p:spPr>
        <p:txBody>
          <a:bodyPr/>
          <a:lstStyle/>
          <a:p>
            <a:pPr marL="484632">
              <a:defRPr/>
            </a:pPr>
            <a:r>
              <a:rPr lang="tr-TR" dirty="0" err="1">
                <a:solidFill>
                  <a:schemeClr val="accent1">
                    <a:tint val="83000"/>
                    <a:satMod val="150000"/>
                  </a:schemeClr>
                </a:solidFill>
                <a:latin typeface="+mj-lt"/>
              </a:rPr>
              <a:t>Sensitif</a:t>
            </a:r>
            <a:r>
              <a:rPr lang="tr-TR" dirty="0">
                <a:solidFill>
                  <a:schemeClr val="accent1">
                    <a:tint val="83000"/>
                    <a:satMod val="150000"/>
                  </a:schemeClr>
                </a:solidFill>
                <a:latin typeface="+mj-lt"/>
              </a:rPr>
              <a:t> Sinir Hastalıkları</a:t>
            </a:r>
          </a:p>
        </p:txBody>
      </p:sp>
      <p:sp>
        <p:nvSpPr>
          <p:cNvPr id="13315" name="2 İçerik Yer Tutucusu"/>
          <p:cNvSpPr>
            <a:spLocks noGrp="1"/>
          </p:cNvSpPr>
          <p:nvPr>
            <p:ph idx="1"/>
          </p:nvPr>
        </p:nvSpPr>
        <p:spPr>
          <a:xfrm>
            <a:off x="1007165" y="1842051"/>
            <a:ext cx="9203635" cy="4453697"/>
          </a:xfrm>
        </p:spPr>
        <p:txBody>
          <a:bodyPr/>
          <a:lstStyle/>
          <a:p>
            <a:pPr eaLnBrk="1" hangingPunct="1">
              <a:buFont typeface="Arial" panose="020B0604020202020204" pitchFamily="34" charset="0"/>
              <a:buChar char="•"/>
            </a:pPr>
            <a:r>
              <a:rPr lang="tr-TR" altLang="tr-TR" sz="3200" b="1" dirty="0" err="1"/>
              <a:t>Parestezi</a:t>
            </a:r>
            <a:endParaRPr lang="tr-TR" altLang="tr-TR" sz="3200" b="1" dirty="0"/>
          </a:p>
          <a:p>
            <a:pPr eaLnBrk="1" hangingPunct="1">
              <a:buFont typeface="Arial" panose="020B0604020202020204" pitchFamily="34" charset="0"/>
              <a:buChar char="•"/>
            </a:pPr>
            <a:r>
              <a:rPr lang="tr-TR" altLang="tr-TR" sz="3200" b="1" dirty="0"/>
              <a:t>Anestezi </a:t>
            </a:r>
          </a:p>
          <a:p>
            <a:pPr eaLnBrk="1" hangingPunct="1">
              <a:buFont typeface="Arial" panose="020B0604020202020204" pitchFamily="34" charset="0"/>
              <a:buChar char="•"/>
            </a:pPr>
            <a:r>
              <a:rPr lang="tr-TR" altLang="tr-TR" sz="3200" b="1" dirty="0" err="1"/>
              <a:t>Hipoestezi</a:t>
            </a:r>
            <a:endParaRPr lang="tr-TR" altLang="tr-TR" sz="3200" b="1" dirty="0"/>
          </a:p>
          <a:p>
            <a:pPr eaLnBrk="1" hangingPunct="1">
              <a:buFont typeface="Arial" panose="020B0604020202020204" pitchFamily="34" charset="0"/>
              <a:buChar char="•"/>
            </a:pPr>
            <a:r>
              <a:rPr lang="tr-TR" altLang="tr-TR" sz="2800" b="1" dirty="0" err="1"/>
              <a:t>Hiperestezi</a:t>
            </a:r>
            <a:r>
              <a:rPr lang="tr-TR" altLang="tr-TR" sz="2800" b="1" dirty="0"/>
              <a:t> </a:t>
            </a:r>
          </a:p>
          <a:p>
            <a:pPr eaLnBrk="1" hangingPunct="1"/>
            <a:endParaRPr lang="tr-TR" altLang="tr-TR" dirty="0"/>
          </a:p>
          <a:p>
            <a:pPr marL="36900" indent="0" eaLnBrk="1" hangingPunct="1">
              <a:buNone/>
            </a:pPr>
            <a:endParaRPr lang="tr-TR" altLang="tr-TR" dirty="0"/>
          </a:p>
          <a:p>
            <a:pPr eaLnBrk="1" hangingPunct="1">
              <a:buFont typeface="Wingdings 2" panose="05020102010507070707" pitchFamily="18" charset="2"/>
              <a:buNone/>
            </a:pPr>
            <a:r>
              <a:rPr lang="tr-TR" altLang="tr-TR" dirty="0"/>
              <a:t>*</a:t>
            </a:r>
            <a:r>
              <a:rPr lang="tr-TR" altLang="tr-TR" sz="2800" b="1" dirty="0"/>
              <a:t>paralizi: motor sinir hasarı</a:t>
            </a:r>
          </a:p>
        </p:txBody>
      </p:sp>
      <p:sp>
        <p:nvSpPr>
          <p:cNvPr id="4" name="3 Sağ Ayraç"/>
          <p:cNvSpPr>
            <a:spLocks/>
          </p:cNvSpPr>
          <p:nvPr/>
        </p:nvSpPr>
        <p:spPr bwMode="auto">
          <a:xfrm>
            <a:off x="3374494" y="2001077"/>
            <a:ext cx="1370564" cy="1785112"/>
          </a:xfrm>
          <a:prstGeom prst="rightBrace">
            <a:avLst>
              <a:gd name="adj1" fmla="val 0"/>
              <a:gd name="adj2" fmla="val 42361"/>
            </a:avLst>
          </a:prstGeom>
          <a:noFill/>
          <a:ln w="38100" algn="ctr">
            <a:solidFill>
              <a:schemeClr val="accent2"/>
            </a:solidFill>
            <a:round/>
            <a:headEnd/>
            <a:tailEnd/>
          </a:ln>
          <a:effectLst>
            <a:outerShdw dist="38100" dir="14699968" algn="t" rotWithShape="0">
              <a:srgbClr val="808080">
                <a:alpha val="59999"/>
              </a:srgbClr>
            </a:outerShdw>
          </a:effectLst>
        </p:spPr>
        <p:txBody>
          <a:bodyPr anchor="ctr"/>
          <a:lstStyle/>
          <a:p>
            <a:pPr algn="ctr">
              <a:defRPr/>
            </a:pPr>
            <a:endParaRPr lang="tr-TR" dirty="0">
              <a:solidFill>
                <a:sysClr val="windowText" lastClr="000000"/>
              </a:solidFill>
            </a:endParaRPr>
          </a:p>
        </p:txBody>
      </p:sp>
      <p:sp>
        <p:nvSpPr>
          <p:cNvPr id="13317" name="4 Metin kutusu"/>
          <p:cNvSpPr txBox="1">
            <a:spLocks noChangeArrowheads="1"/>
          </p:cNvSpPr>
          <p:nvPr/>
        </p:nvSpPr>
        <p:spPr bwMode="auto">
          <a:xfrm>
            <a:off x="4810126" y="2052952"/>
            <a:ext cx="3929281" cy="954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0000"/>
              <a:buFont typeface="Wingdings 2" panose="05020102010507070707" pitchFamily="18" charset="2"/>
              <a:buChar char=""/>
              <a:defRPr sz="3000">
                <a:solidFill>
                  <a:schemeClr val="tx1"/>
                </a:solidFill>
                <a:latin typeface="Century Gothic" panose="020B0502020202020204" pitchFamily="34" charset="0"/>
              </a:defRPr>
            </a:lvl1pPr>
            <a:lvl2pPr marL="742950" indent="-285750">
              <a:spcBef>
                <a:spcPct val="20000"/>
              </a:spcBef>
              <a:buClr>
                <a:schemeClr val="accent1"/>
              </a:buClr>
              <a:buSzPct val="95000"/>
              <a:buFont typeface="Verdana" panose="020B0604030504040204" pitchFamily="34" charset="0"/>
              <a:buChar char="›"/>
              <a:defRPr sz="2600">
                <a:solidFill>
                  <a:schemeClr val="tx1"/>
                </a:solidFill>
                <a:latin typeface="Times" panose="02020603050405020304" pitchFamily="18" charset="0"/>
              </a:defRPr>
            </a:lvl2pPr>
            <a:lvl3pPr marL="1143000" indent="-228600">
              <a:spcBef>
                <a:spcPct val="20000"/>
              </a:spcBef>
              <a:buClr>
                <a:schemeClr val="accent1"/>
              </a:buClr>
              <a:buFont typeface="Wingdings 2" panose="05020102010507070707" pitchFamily="18" charset="2"/>
              <a:buChar char=""/>
              <a:defRPr sz="2400">
                <a:solidFill>
                  <a:schemeClr val="tx1"/>
                </a:solidFill>
                <a:latin typeface="Century Gothic" panose="020B0502020202020204" pitchFamily="34" charset="0"/>
              </a:defRPr>
            </a:lvl3pPr>
            <a:lvl4pPr marL="1600200" indent="-228600">
              <a:spcBef>
                <a:spcPct val="20000"/>
              </a:spcBef>
              <a:buClr>
                <a:schemeClr val="accent1"/>
              </a:buClr>
              <a:buFont typeface="Wingdings 2" panose="05020102010507070707" pitchFamily="18" charset="2"/>
              <a:buChar char=""/>
              <a:defRPr sz="2000">
                <a:solidFill>
                  <a:schemeClr val="tx1"/>
                </a:solidFill>
                <a:latin typeface="Century Gothic" panose="020B0502020202020204" pitchFamily="34" charset="0"/>
              </a:defRPr>
            </a:lvl4pPr>
            <a:lvl5pPr marL="2057400" indent="-228600">
              <a:spcBef>
                <a:spcPct val="20000"/>
              </a:spcBef>
              <a:buClr>
                <a:srgbClr val="FF90B2"/>
              </a:buClr>
              <a:buFont typeface="Wingdings 2" panose="05020102010507070707" pitchFamily="18" charset="2"/>
              <a:buChar char=""/>
              <a:defRPr sz="1900">
                <a:solidFill>
                  <a:schemeClr val="tx1"/>
                </a:solidFill>
                <a:latin typeface="Times" panose="02020603050405020304" pitchFamily="18" charset="0"/>
              </a:defRPr>
            </a:lvl5pPr>
            <a:lvl6pPr marL="2514600" indent="-228600" eaLnBrk="0" fontAlgn="base" hangingPunct="0">
              <a:spcBef>
                <a:spcPct val="20000"/>
              </a:spcBef>
              <a:spcAft>
                <a:spcPct val="0"/>
              </a:spcAft>
              <a:buClr>
                <a:srgbClr val="FF90B2"/>
              </a:buClr>
              <a:buFont typeface="Wingdings 2" panose="05020102010507070707" pitchFamily="18" charset="2"/>
              <a:buChar char=""/>
              <a:defRPr sz="1900">
                <a:solidFill>
                  <a:schemeClr val="tx1"/>
                </a:solidFill>
                <a:latin typeface="Times" panose="02020603050405020304" pitchFamily="18" charset="0"/>
              </a:defRPr>
            </a:lvl6pPr>
            <a:lvl7pPr marL="2971800" indent="-228600" eaLnBrk="0" fontAlgn="base" hangingPunct="0">
              <a:spcBef>
                <a:spcPct val="20000"/>
              </a:spcBef>
              <a:spcAft>
                <a:spcPct val="0"/>
              </a:spcAft>
              <a:buClr>
                <a:srgbClr val="FF90B2"/>
              </a:buClr>
              <a:buFont typeface="Wingdings 2" panose="05020102010507070707" pitchFamily="18" charset="2"/>
              <a:buChar char=""/>
              <a:defRPr sz="1900">
                <a:solidFill>
                  <a:schemeClr val="tx1"/>
                </a:solidFill>
                <a:latin typeface="Times" panose="02020603050405020304" pitchFamily="18" charset="0"/>
              </a:defRPr>
            </a:lvl7pPr>
            <a:lvl8pPr marL="3429000" indent="-228600" eaLnBrk="0" fontAlgn="base" hangingPunct="0">
              <a:spcBef>
                <a:spcPct val="20000"/>
              </a:spcBef>
              <a:spcAft>
                <a:spcPct val="0"/>
              </a:spcAft>
              <a:buClr>
                <a:srgbClr val="FF90B2"/>
              </a:buClr>
              <a:buFont typeface="Wingdings 2" panose="05020102010507070707" pitchFamily="18" charset="2"/>
              <a:buChar char=""/>
              <a:defRPr sz="1900">
                <a:solidFill>
                  <a:schemeClr val="tx1"/>
                </a:solidFill>
                <a:latin typeface="Times" panose="02020603050405020304" pitchFamily="18" charset="0"/>
              </a:defRPr>
            </a:lvl8pPr>
            <a:lvl9pPr marL="3886200" indent="-228600" eaLnBrk="0" fontAlgn="base" hangingPunct="0">
              <a:spcBef>
                <a:spcPct val="20000"/>
              </a:spcBef>
              <a:spcAft>
                <a:spcPct val="0"/>
              </a:spcAft>
              <a:buClr>
                <a:srgbClr val="FF90B2"/>
              </a:buClr>
              <a:buFont typeface="Wingdings 2" panose="05020102010507070707" pitchFamily="18" charset="2"/>
              <a:buChar char=""/>
              <a:defRPr sz="1900">
                <a:solidFill>
                  <a:schemeClr val="tx1"/>
                </a:solidFill>
                <a:latin typeface="Times" panose="02020603050405020304" pitchFamily="18" charset="0"/>
              </a:defRPr>
            </a:lvl9pPr>
          </a:lstStyle>
          <a:p>
            <a:pPr eaLnBrk="1" hangingPunct="1">
              <a:spcBef>
                <a:spcPct val="0"/>
              </a:spcBef>
              <a:buClrTx/>
              <a:buSzTx/>
              <a:buFontTx/>
              <a:buNone/>
            </a:pPr>
            <a:endParaRPr lang="tr-TR" altLang="tr-TR" sz="2800" dirty="0"/>
          </a:p>
          <a:p>
            <a:pPr eaLnBrk="1" hangingPunct="1">
              <a:spcBef>
                <a:spcPct val="0"/>
              </a:spcBef>
              <a:buClrTx/>
              <a:buSzTx/>
              <a:buFontTx/>
              <a:buNone/>
            </a:pPr>
            <a:r>
              <a:rPr lang="tr-TR" altLang="tr-TR" sz="2800" dirty="0"/>
              <a:t>Travma, patolojik kitle</a:t>
            </a:r>
          </a:p>
        </p:txBody>
      </p:sp>
      <p:cxnSp>
        <p:nvCxnSpPr>
          <p:cNvPr id="13318" name="6 Düz Ok Bağlayıcısı"/>
          <p:cNvCxnSpPr>
            <a:cxnSpLocks noChangeShapeType="1"/>
          </p:cNvCxnSpPr>
          <p:nvPr/>
        </p:nvCxnSpPr>
        <p:spPr bwMode="auto">
          <a:xfrm>
            <a:off x="4187687" y="4067803"/>
            <a:ext cx="771683" cy="1587"/>
          </a:xfrm>
          <a:prstGeom prst="straightConnector1">
            <a:avLst/>
          </a:prstGeom>
          <a:noFill/>
          <a:ln w="38100" algn="ctr">
            <a:solidFill>
              <a:schemeClr val="accent2"/>
            </a:solidFill>
            <a:round/>
            <a:headEnd/>
            <a:tailEnd type="arrow" w="med" len="med"/>
          </a:ln>
          <a:effectLst>
            <a:outerShdw dist="38100" dir="14699968" algn="t" rotWithShape="0">
              <a:srgbClr val="808080">
                <a:alpha val="59998"/>
              </a:srgbClr>
            </a:outerShdw>
          </a:effectLst>
          <a:extLst>
            <a:ext uri="{909E8E84-426E-40DD-AFC4-6F175D3DCCD1}">
              <a14:hiddenFill xmlns="" xmlns:a14="http://schemas.microsoft.com/office/drawing/2010/main">
                <a:noFill/>
              </a14:hiddenFill>
            </a:ext>
          </a:extLst>
        </p:spPr>
      </p:cxnSp>
      <p:sp>
        <p:nvSpPr>
          <p:cNvPr id="13319" name="8 Metin kutusu"/>
          <p:cNvSpPr txBox="1">
            <a:spLocks noChangeArrowheads="1"/>
          </p:cNvSpPr>
          <p:nvPr/>
        </p:nvSpPr>
        <p:spPr bwMode="auto">
          <a:xfrm>
            <a:off x="5194852" y="3883136"/>
            <a:ext cx="2175921"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SzPct val="80000"/>
              <a:buFont typeface="Wingdings 2" panose="05020102010507070707" pitchFamily="18" charset="2"/>
              <a:buChar char=""/>
              <a:defRPr sz="3000">
                <a:solidFill>
                  <a:schemeClr val="tx1"/>
                </a:solidFill>
                <a:latin typeface="Century Gothic" panose="020B0502020202020204" pitchFamily="34" charset="0"/>
              </a:defRPr>
            </a:lvl1pPr>
            <a:lvl2pPr marL="742950" indent="-285750">
              <a:spcBef>
                <a:spcPct val="20000"/>
              </a:spcBef>
              <a:buClr>
                <a:schemeClr val="accent1"/>
              </a:buClr>
              <a:buSzPct val="95000"/>
              <a:buFont typeface="Verdana" panose="020B0604030504040204" pitchFamily="34" charset="0"/>
              <a:buChar char="›"/>
              <a:defRPr sz="2600">
                <a:solidFill>
                  <a:schemeClr val="tx1"/>
                </a:solidFill>
                <a:latin typeface="Times" panose="02020603050405020304" pitchFamily="18" charset="0"/>
              </a:defRPr>
            </a:lvl2pPr>
            <a:lvl3pPr marL="1143000" indent="-228600">
              <a:spcBef>
                <a:spcPct val="20000"/>
              </a:spcBef>
              <a:buClr>
                <a:schemeClr val="accent1"/>
              </a:buClr>
              <a:buFont typeface="Wingdings 2" panose="05020102010507070707" pitchFamily="18" charset="2"/>
              <a:buChar char=""/>
              <a:defRPr sz="2400">
                <a:solidFill>
                  <a:schemeClr val="tx1"/>
                </a:solidFill>
                <a:latin typeface="Century Gothic" panose="020B0502020202020204" pitchFamily="34" charset="0"/>
              </a:defRPr>
            </a:lvl3pPr>
            <a:lvl4pPr marL="1600200" indent="-228600">
              <a:spcBef>
                <a:spcPct val="20000"/>
              </a:spcBef>
              <a:buClr>
                <a:schemeClr val="accent1"/>
              </a:buClr>
              <a:buFont typeface="Wingdings 2" panose="05020102010507070707" pitchFamily="18" charset="2"/>
              <a:buChar char=""/>
              <a:defRPr sz="2000">
                <a:solidFill>
                  <a:schemeClr val="tx1"/>
                </a:solidFill>
                <a:latin typeface="Century Gothic" panose="020B0502020202020204" pitchFamily="34" charset="0"/>
              </a:defRPr>
            </a:lvl4pPr>
            <a:lvl5pPr marL="2057400" indent="-228600">
              <a:spcBef>
                <a:spcPct val="20000"/>
              </a:spcBef>
              <a:buClr>
                <a:srgbClr val="FF90B2"/>
              </a:buClr>
              <a:buFont typeface="Wingdings 2" panose="05020102010507070707" pitchFamily="18" charset="2"/>
              <a:buChar char=""/>
              <a:defRPr sz="1900">
                <a:solidFill>
                  <a:schemeClr val="tx1"/>
                </a:solidFill>
                <a:latin typeface="Times" panose="02020603050405020304" pitchFamily="18" charset="0"/>
              </a:defRPr>
            </a:lvl5pPr>
            <a:lvl6pPr marL="2514600" indent="-228600" eaLnBrk="0" fontAlgn="base" hangingPunct="0">
              <a:spcBef>
                <a:spcPct val="20000"/>
              </a:spcBef>
              <a:spcAft>
                <a:spcPct val="0"/>
              </a:spcAft>
              <a:buClr>
                <a:srgbClr val="FF90B2"/>
              </a:buClr>
              <a:buFont typeface="Wingdings 2" panose="05020102010507070707" pitchFamily="18" charset="2"/>
              <a:buChar char=""/>
              <a:defRPr sz="1900">
                <a:solidFill>
                  <a:schemeClr val="tx1"/>
                </a:solidFill>
                <a:latin typeface="Times" panose="02020603050405020304" pitchFamily="18" charset="0"/>
              </a:defRPr>
            </a:lvl6pPr>
            <a:lvl7pPr marL="2971800" indent="-228600" eaLnBrk="0" fontAlgn="base" hangingPunct="0">
              <a:spcBef>
                <a:spcPct val="20000"/>
              </a:spcBef>
              <a:spcAft>
                <a:spcPct val="0"/>
              </a:spcAft>
              <a:buClr>
                <a:srgbClr val="FF90B2"/>
              </a:buClr>
              <a:buFont typeface="Wingdings 2" panose="05020102010507070707" pitchFamily="18" charset="2"/>
              <a:buChar char=""/>
              <a:defRPr sz="1900">
                <a:solidFill>
                  <a:schemeClr val="tx1"/>
                </a:solidFill>
                <a:latin typeface="Times" panose="02020603050405020304" pitchFamily="18" charset="0"/>
              </a:defRPr>
            </a:lvl7pPr>
            <a:lvl8pPr marL="3429000" indent="-228600" eaLnBrk="0" fontAlgn="base" hangingPunct="0">
              <a:spcBef>
                <a:spcPct val="20000"/>
              </a:spcBef>
              <a:spcAft>
                <a:spcPct val="0"/>
              </a:spcAft>
              <a:buClr>
                <a:srgbClr val="FF90B2"/>
              </a:buClr>
              <a:buFont typeface="Wingdings 2" panose="05020102010507070707" pitchFamily="18" charset="2"/>
              <a:buChar char=""/>
              <a:defRPr sz="1900">
                <a:solidFill>
                  <a:schemeClr val="tx1"/>
                </a:solidFill>
                <a:latin typeface="Times" panose="02020603050405020304" pitchFamily="18" charset="0"/>
              </a:defRPr>
            </a:lvl8pPr>
            <a:lvl9pPr marL="3886200" indent="-228600" eaLnBrk="0" fontAlgn="base" hangingPunct="0">
              <a:spcBef>
                <a:spcPct val="20000"/>
              </a:spcBef>
              <a:spcAft>
                <a:spcPct val="0"/>
              </a:spcAft>
              <a:buClr>
                <a:srgbClr val="FF90B2"/>
              </a:buClr>
              <a:buFont typeface="Wingdings 2" panose="05020102010507070707" pitchFamily="18" charset="2"/>
              <a:buChar char=""/>
              <a:defRPr sz="1900">
                <a:solidFill>
                  <a:schemeClr val="tx1"/>
                </a:solidFill>
                <a:latin typeface="Times" panose="02020603050405020304" pitchFamily="18" charset="0"/>
              </a:defRPr>
            </a:lvl9pPr>
          </a:lstStyle>
          <a:p>
            <a:pPr eaLnBrk="1" hangingPunct="1">
              <a:spcBef>
                <a:spcPct val="0"/>
              </a:spcBef>
              <a:buClrTx/>
              <a:buSzTx/>
              <a:buFontTx/>
              <a:buNone/>
            </a:pPr>
            <a:r>
              <a:rPr lang="tr-TR" altLang="tr-TR" sz="2000" dirty="0"/>
              <a:t>Bası , enfeksiyon</a:t>
            </a:r>
          </a:p>
        </p:txBody>
      </p:sp>
    </p:spTree>
    <p:extLst>
      <p:ext uri="{BB962C8B-B14F-4D97-AF65-F5344CB8AC3E}">
        <p14:creationId xmlns="" xmlns:p14="http://schemas.microsoft.com/office/powerpoint/2010/main" val="11541987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l"/>
            <a:r>
              <a:rPr lang="tr-TR" sz="3600" dirty="0"/>
              <a:t>İNTRAKRANİYAL AĞRILAR:</a:t>
            </a:r>
          </a:p>
        </p:txBody>
      </p:sp>
      <p:sp>
        <p:nvSpPr>
          <p:cNvPr id="3" name="İçerik Yer Tutucusu 2"/>
          <p:cNvSpPr>
            <a:spLocks noGrp="1"/>
          </p:cNvSpPr>
          <p:nvPr>
            <p:ph idx="1"/>
          </p:nvPr>
        </p:nvSpPr>
        <p:spPr>
          <a:xfrm>
            <a:off x="516835" y="1732449"/>
            <a:ext cx="10750722" cy="4893638"/>
          </a:xfrm>
        </p:spPr>
        <p:txBody>
          <a:bodyPr>
            <a:normAutofit fontScale="92500" lnSpcReduction="20000"/>
          </a:bodyPr>
          <a:lstStyle/>
          <a:p>
            <a:r>
              <a:rPr lang="tr-TR" dirty="0" err="1"/>
              <a:t>Orofasiyal</a:t>
            </a:r>
            <a:r>
              <a:rPr lang="tr-TR" dirty="0"/>
              <a:t> ağrılar ile karışabilen bu ağrılar </a:t>
            </a:r>
            <a:r>
              <a:rPr lang="tr-TR" dirty="0" err="1"/>
              <a:t>neoplaziler</a:t>
            </a:r>
            <a:r>
              <a:rPr lang="tr-TR" dirty="0"/>
              <a:t>, anevrizma , </a:t>
            </a:r>
            <a:r>
              <a:rPr lang="tr-TR" dirty="0" err="1"/>
              <a:t>abseler</a:t>
            </a:r>
            <a:r>
              <a:rPr lang="tr-TR" dirty="0"/>
              <a:t>, </a:t>
            </a:r>
            <a:r>
              <a:rPr lang="tr-TR" dirty="0" err="1"/>
              <a:t>hematom</a:t>
            </a:r>
            <a:r>
              <a:rPr lang="tr-TR" dirty="0"/>
              <a:t> veya ödem varlığında ortaya çıkar.</a:t>
            </a:r>
          </a:p>
          <a:p>
            <a:r>
              <a:rPr lang="tr-TR" dirty="0"/>
              <a:t>Bu ağrılar ; aniden başlar ve hızla şiddetlenir. Nörolojik problemler sıklıkla eşlik eder. Yaşamı tehdit eden durumlar olup tanı sonrası hızla tedavi edilmelidir.</a:t>
            </a:r>
          </a:p>
          <a:p>
            <a:endParaRPr lang="tr-TR" dirty="0"/>
          </a:p>
          <a:p>
            <a:r>
              <a:rPr lang="tr-TR" sz="3600" dirty="0"/>
              <a:t>VASKÜLER AĞRILAR:</a:t>
            </a:r>
          </a:p>
          <a:p>
            <a:r>
              <a:rPr lang="tr-TR" sz="2100" dirty="0" err="1"/>
              <a:t>Temporal</a:t>
            </a:r>
            <a:r>
              <a:rPr lang="tr-TR" sz="2100" dirty="0"/>
              <a:t> arterit adı ile de bilinen dev hücreli arterit (DHA) orta ve büyük çap arterleri tutan </a:t>
            </a:r>
            <a:r>
              <a:rPr lang="tr-TR" sz="2100" dirty="0" err="1"/>
              <a:t>inflamatuar</a:t>
            </a:r>
            <a:r>
              <a:rPr lang="tr-TR" sz="2100" dirty="0"/>
              <a:t> sistemik bir </a:t>
            </a:r>
            <a:r>
              <a:rPr lang="tr-TR" sz="2100" dirty="0" err="1"/>
              <a:t>vaskülittir</a:t>
            </a:r>
            <a:r>
              <a:rPr lang="tr-TR" sz="2100" dirty="0"/>
              <a:t>.</a:t>
            </a:r>
            <a:r>
              <a:rPr lang="tr-TR" sz="2100" b="1" dirty="0">
                <a:effectLst/>
              </a:rPr>
              <a:t> En sık şikayet, yeni gelişen baş ağrısıdır ve bu ağrı genellikle şakaklarda yerleşiktir. Bazen başın tümünü saran şekilde de olabilir. Halsizlik, yorgunluk, iştah kaybı, kilo kaybı ve grip benzeri yakınmalar olur. Çenede çiğnerken veya konuşurken ağrı, kafada saçlı deride hassasiyet yakınması olabilir. Dilde, yüzde, boyunda ağrı ise daha az oranda görülen yakınmalardır. Gözü besleyen kan damarı tutulursa; önce geçici sonra kalıcı görme kaybı gelişebilir. İlgili arterler şişkin, kıvrımlı ve hassastır. Teşhisinde biyopsi yapılır. Tedavisi </a:t>
            </a:r>
            <a:r>
              <a:rPr lang="tr-TR" sz="2100" b="1" dirty="0" err="1">
                <a:effectLst/>
              </a:rPr>
              <a:t>kortikosteroidlerle</a:t>
            </a:r>
            <a:r>
              <a:rPr lang="tr-TR" sz="2100" b="1" dirty="0">
                <a:effectLst/>
              </a:rPr>
              <a:t> sağlanır.</a:t>
            </a:r>
            <a:endParaRPr lang="tr-TR" sz="2100" dirty="0"/>
          </a:p>
        </p:txBody>
      </p:sp>
    </p:spTree>
    <p:extLst>
      <p:ext uri="{BB962C8B-B14F-4D97-AF65-F5344CB8AC3E}">
        <p14:creationId xmlns="" xmlns:p14="http://schemas.microsoft.com/office/powerpoint/2010/main" val="399620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PRİMER BAŞ AĞRILARI</a:t>
            </a:r>
          </a:p>
        </p:txBody>
      </p:sp>
      <p:sp>
        <p:nvSpPr>
          <p:cNvPr id="4" name="İçerik Yer Tutucusu 3"/>
          <p:cNvSpPr>
            <a:spLocks noGrp="1"/>
          </p:cNvSpPr>
          <p:nvPr>
            <p:ph idx="1"/>
          </p:nvPr>
        </p:nvSpPr>
        <p:spPr>
          <a:prstGeom prst="rect">
            <a:avLst/>
          </a:prstGeom>
        </p:spPr>
        <p:txBody>
          <a:bodyPr>
            <a:spAutoFit/>
          </a:bodyPr>
          <a:lstStyle/>
          <a:p>
            <a:r>
              <a:rPr lang="tr-TR" dirty="0"/>
              <a:t>Öykü, </a:t>
            </a:r>
            <a:r>
              <a:rPr lang="tr-TR" dirty="0" err="1"/>
              <a:t>anamnez</a:t>
            </a:r>
            <a:r>
              <a:rPr lang="tr-TR" dirty="0"/>
              <a:t>, fizik ve nörolojik muayene veya gerektiğinde ileri tetkikler ile yapısal-gösterilebilir bir nedenin veya sistemik bir hastalığın veya geçirilmiş kafa travmasıyla ilişkili ağrının dışlanabildiği </a:t>
            </a:r>
            <a:r>
              <a:rPr lang="tr-TR" dirty="0" err="1"/>
              <a:t>başağrıları</a:t>
            </a:r>
            <a:r>
              <a:rPr lang="tr-TR" dirty="0"/>
              <a:t> "</a:t>
            </a:r>
            <a:r>
              <a:rPr lang="tr-TR" dirty="0" err="1"/>
              <a:t>primer</a:t>
            </a:r>
            <a:r>
              <a:rPr lang="tr-TR" dirty="0"/>
              <a:t> baş ağrıları" olarak kabul edilmektedir.</a:t>
            </a:r>
          </a:p>
        </p:txBody>
      </p:sp>
    </p:spTree>
    <p:extLst>
      <p:ext uri="{BB962C8B-B14F-4D97-AF65-F5344CB8AC3E}">
        <p14:creationId xmlns="" xmlns:p14="http://schemas.microsoft.com/office/powerpoint/2010/main" val="255658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MİGREN AĞRILARI</a:t>
            </a:r>
          </a:p>
        </p:txBody>
      </p:sp>
      <p:sp>
        <p:nvSpPr>
          <p:cNvPr id="3" name="İçerik Yer Tutucusu 2"/>
          <p:cNvSpPr>
            <a:spLocks noGrp="1"/>
          </p:cNvSpPr>
          <p:nvPr>
            <p:ph idx="1"/>
          </p:nvPr>
        </p:nvSpPr>
        <p:spPr/>
        <p:txBody>
          <a:bodyPr>
            <a:normAutofit fontScale="92500" lnSpcReduction="20000"/>
          </a:bodyPr>
          <a:lstStyle/>
          <a:p>
            <a:r>
              <a:rPr lang="tr-TR" dirty="0"/>
              <a:t>Migren, </a:t>
            </a:r>
            <a:r>
              <a:rPr lang="tr-TR" dirty="0" err="1"/>
              <a:t>primer</a:t>
            </a:r>
            <a:r>
              <a:rPr lang="tr-TR" dirty="0"/>
              <a:t> nörolojik bir bozukluk olarak kabul edilmektedir. Migren atakları sırasında otonom, </a:t>
            </a:r>
            <a:r>
              <a:rPr lang="tr-TR" dirty="0" err="1"/>
              <a:t>vasküler</a:t>
            </a:r>
            <a:r>
              <a:rPr lang="tr-TR" dirty="0"/>
              <a:t> ve </a:t>
            </a:r>
            <a:r>
              <a:rPr lang="tr-TR" dirty="0" err="1"/>
              <a:t>gastrointestinal</a:t>
            </a:r>
            <a:r>
              <a:rPr lang="tr-TR" dirty="0"/>
              <a:t> sistemik bazı bulgular ortaya çıkabilmektedir.</a:t>
            </a:r>
          </a:p>
          <a:p>
            <a:r>
              <a:rPr lang="tr-TR" dirty="0" err="1"/>
              <a:t>Paroksismal</a:t>
            </a:r>
            <a:r>
              <a:rPr lang="tr-TR" dirty="0"/>
              <a:t> gelen, tedavisiz ya da tedavinin etkin olamaması nedeni ile saatlerce, hatta bazen bir iki gün sürebilen, genellikle tek taraflı yerleşim gösteren, zonklayıcı özellikte, kişinin günlük yaşam aktivitelerini engelleyecek derecede şiddetli ve başın hareketleri ile artan baş ağrıları migren olarak kabul edilmektedir. Bu ağrılar sırasında kişinin bulantı ve kimi zaman kusması olabilmekte, ışık ve ses gibi uyaranlardan rahatsız olduğundan çoğu zaman loş ve sessiz bir odada uzanmayı tercih etmektedir.</a:t>
            </a:r>
          </a:p>
          <a:p>
            <a:r>
              <a:rPr lang="tr-TR" dirty="0"/>
              <a:t>Migren </a:t>
            </a:r>
            <a:r>
              <a:rPr lang="tr-TR" dirty="0" err="1"/>
              <a:t>auralı</a:t>
            </a:r>
            <a:r>
              <a:rPr lang="tr-TR" dirty="0"/>
              <a:t> ve </a:t>
            </a:r>
            <a:r>
              <a:rPr lang="tr-TR" dirty="0" err="1"/>
              <a:t>aurasız</a:t>
            </a:r>
            <a:r>
              <a:rPr lang="tr-TR" dirty="0"/>
              <a:t> olmak üzere iki tipe ayrılır. </a:t>
            </a:r>
            <a:r>
              <a:rPr lang="tr-TR" dirty="0" err="1"/>
              <a:t>Auralı</a:t>
            </a:r>
            <a:r>
              <a:rPr lang="tr-TR" dirty="0"/>
              <a:t> migren sıklıkla tek taraflıdır. Ağrıdan önce görsel değişikliklerin olduğu bir dönem vardır.</a:t>
            </a:r>
          </a:p>
          <a:p>
            <a:r>
              <a:rPr lang="tr-TR" dirty="0"/>
              <a:t>Migren ağrısı </a:t>
            </a:r>
            <a:r>
              <a:rPr lang="tr-TR" dirty="0" err="1"/>
              <a:t>pulsatif</a:t>
            </a:r>
            <a:r>
              <a:rPr lang="tr-TR" dirty="0"/>
              <a:t> ve zonklar tarzda olup 4-72 saat sürebilir.</a:t>
            </a:r>
          </a:p>
        </p:txBody>
      </p:sp>
    </p:spTree>
    <p:extLst>
      <p:ext uri="{BB962C8B-B14F-4D97-AF65-F5344CB8AC3E}">
        <p14:creationId xmlns="" xmlns:p14="http://schemas.microsoft.com/office/powerpoint/2010/main" val="2149902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2614" y="119269"/>
            <a:ext cx="10353762" cy="970450"/>
          </a:xfrm>
        </p:spPr>
        <p:txBody>
          <a:bodyPr/>
          <a:lstStyle/>
          <a:p>
            <a:r>
              <a:rPr lang="tr-TR" dirty="0"/>
              <a:t>NÖROPATİK AĞRILAR</a:t>
            </a:r>
          </a:p>
        </p:txBody>
      </p:sp>
      <p:sp>
        <p:nvSpPr>
          <p:cNvPr id="3" name="İçerik Yer Tutucusu 2"/>
          <p:cNvSpPr>
            <a:spLocks noGrp="1"/>
          </p:cNvSpPr>
          <p:nvPr>
            <p:ph idx="1"/>
          </p:nvPr>
        </p:nvSpPr>
        <p:spPr>
          <a:xfrm>
            <a:off x="159026" y="1580051"/>
            <a:ext cx="11820939" cy="5085792"/>
          </a:xfrm>
        </p:spPr>
        <p:txBody>
          <a:bodyPr>
            <a:normAutofit/>
          </a:bodyPr>
          <a:lstStyle/>
          <a:p>
            <a:r>
              <a:rPr lang="tr-TR" dirty="0"/>
              <a:t>Ağrı iletim sistemindeki hasar sonrası meydana gelen ağrılardır. </a:t>
            </a:r>
            <a:r>
              <a:rPr lang="tr-TR" dirty="0" err="1"/>
              <a:t>Paroksismal</a:t>
            </a:r>
            <a:r>
              <a:rPr lang="tr-TR" dirty="0"/>
              <a:t> ağrılar ve devamlı ağrılı durumlar olarak ikiye ayrılır.,</a:t>
            </a:r>
          </a:p>
          <a:p>
            <a:r>
              <a:rPr lang="tr-TR" sz="2200" b="1" dirty="0"/>
              <a:t>PAROKSİSMAL NÖROPATİK AĞRILAR:</a:t>
            </a:r>
          </a:p>
          <a:p>
            <a:pPr>
              <a:buFont typeface="Courier New" panose="02070309020205020404" pitchFamily="49" charset="0"/>
              <a:buChar char="o"/>
            </a:pPr>
            <a:r>
              <a:rPr lang="tr-TR" dirty="0"/>
              <a:t>TRİGEMİNAL NEVRALJİ   </a:t>
            </a:r>
          </a:p>
          <a:p>
            <a:pPr>
              <a:buFont typeface="Courier New" panose="02070309020205020404" pitchFamily="49" charset="0"/>
              <a:buChar char="o"/>
            </a:pPr>
            <a:r>
              <a:rPr lang="tr-TR" dirty="0"/>
              <a:t>GLOSSOFARİNGEAL NEVRALJİ</a:t>
            </a:r>
          </a:p>
          <a:p>
            <a:pPr>
              <a:buFont typeface="Courier New" panose="02070309020205020404" pitchFamily="49" charset="0"/>
              <a:buChar char="o"/>
            </a:pPr>
            <a:endParaRPr lang="tr-TR" dirty="0"/>
          </a:p>
          <a:p>
            <a:pPr>
              <a:buFont typeface="Courier New" panose="02070309020205020404" pitchFamily="49" charset="0"/>
              <a:buChar char="o"/>
            </a:pPr>
            <a:r>
              <a:rPr lang="tr-TR" sz="2200" b="1" dirty="0"/>
              <a:t>DEVAMLI AĞRILI DURUMLAR</a:t>
            </a:r>
            <a:r>
              <a:rPr lang="tr-TR" sz="2200" b="1" dirty="0" smtClean="0"/>
              <a:t>:</a:t>
            </a:r>
            <a:endParaRPr lang="tr-TR" dirty="0"/>
          </a:p>
          <a:p>
            <a:pPr>
              <a:buFont typeface="Courier New" panose="02070309020205020404" pitchFamily="49" charset="0"/>
              <a:buChar char="o"/>
            </a:pPr>
            <a:r>
              <a:rPr lang="tr-TR" dirty="0"/>
              <a:t>YANAN AĞIZ SENDROMU</a:t>
            </a:r>
          </a:p>
          <a:p>
            <a:pPr>
              <a:buFont typeface="Courier New" panose="02070309020205020404" pitchFamily="49" charset="0"/>
              <a:buChar char="o"/>
            </a:pPr>
            <a:r>
              <a:rPr lang="tr-TR" dirty="0"/>
              <a:t>ATİPİK ODONTALJİ</a:t>
            </a:r>
          </a:p>
        </p:txBody>
      </p:sp>
    </p:spTree>
    <p:extLst>
      <p:ext uri="{BB962C8B-B14F-4D97-AF65-F5344CB8AC3E}">
        <p14:creationId xmlns="" xmlns:p14="http://schemas.microsoft.com/office/powerpoint/2010/main" val="3738016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marL="484632">
              <a:defRPr/>
            </a:pPr>
            <a:r>
              <a:rPr lang="tr-TR" sz="4400" b="1" dirty="0">
                <a:solidFill>
                  <a:schemeClr val="accent1">
                    <a:tint val="83000"/>
                    <a:satMod val="150000"/>
                  </a:schemeClr>
                </a:solidFill>
              </a:rPr>
              <a:t>TRİGEMİNAL NEVRALJİ</a:t>
            </a:r>
            <a:endParaRPr lang="tr-TR" sz="4400" b="1" dirty="0">
              <a:solidFill>
                <a:schemeClr val="accent1">
                  <a:tint val="83000"/>
                  <a:satMod val="150000"/>
                </a:schemeClr>
              </a:solidFill>
              <a:latin typeface="+mj-lt"/>
            </a:endParaRPr>
          </a:p>
        </p:txBody>
      </p:sp>
      <p:sp>
        <p:nvSpPr>
          <p:cNvPr id="15363" name="2 İçerik Yer Tutucusu"/>
          <p:cNvSpPr>
            <a:spLocks noGrp="1"/>
          </p:cNvSpPr>
          <p:nvPr>
            <p:ph idx="1"/>
          </p:nvPr>
        </p:nvSpPr>
        <p:spPr>
          <a:xfrm>
            <a:off x="741517" y="2058183"/>
            <a:ext cx="5472113" cy="4760913"/>
          </a:xfrm>
        </p:spPr>
        <p:txBody>
          <a:bodyPr>
            <a:normAutofit/>
          </a:bodyPr>
          <a:lstStyle/>
          <a:p>
            <a:pPr eaLnBrk="1" hangingPunct="1">
              <a:buFont typeface="Wingdings" panose="05000000000000000000" pitchFamily="2" charset="2"/>
              <a:buChar char="Ø"/>
            </a:pPr>
            <a:r>
              <a:rPr lang="tr-TR" altLang="tr-TR" sz="2400" dirty="0" err="1">
                <a:latin typeface="Times" panose="02020603050405020304" pitchFamily="18" charset="0"/>
              </a:rPr>
              <a:t>İ</a:t>
            </a:r>
            <a:r>
              <a:rPr lang="tr-TR" altLang="tr-TR" sz="2400" dirty="0" err="1"/>
              <a:t>diopatik</a:t>
            </a:r>
            <a:r>
              <a:rPr lang="tr-TR" altLang="tr-TR" sz="2400" dirty="0"/>
              <a:t> (</a:t>
            </a:r>
            <a:r>
              <a:rPr lang="tr-TR" altLang="tr-TR" sz="2400" dirty="0" err="1"/>
              <a:t>esansiyel</a:t>
            </a:r>
            <a:r>
              <a:rPr lang="tr-TR" altLang="tr-TR" sz="2400" dirty="0"/>
              <a:t>) </a:t>
            </a:r>
            <a:r>
              <a:rPr lang="tr-TR" altLang="tr-TR" sz="2400" dirty="0" err="1"/>
              <a:t>trigeminal</a:t>
            </a:r>
            <a:r>
              <a:rPr lang="tr-TR" altLang="tr-TR" sz="2400" dirty="0"/>
              <a:t> nevralji</a:t>
            </a:r>
          </a:p>
          <a:p>
            <a:pPr eaLnBrk="1" hangingPunct="1">
              <a:buFont typeface="Wingdings" panose="05000000000000000000" pitchFamily="2" charset="2"/>
              <a:buChar char="Ø"/>
            </a:pPr>
            <a:r>
              <a:rPr lang="tr-TR" altLang="tr-TR" sz="2400" dirty="0" err="1"/>
              <a:t>Sekonder</a:t>
            </a:r>
            <a:r>
              <a:rPr lang="tr-TR" altLang="tr-TR" sz="2400" dirty="0"/>
              <a:t> (</a:t>
            </a:r>
            <a:r>
              <a:rPr lang="tr-TR" altLang="tr-TR" sz="2400" dirty="0" err="1"/>
              <a:t>semptomatik</a:t>
            </a:r>
            <a:r>
              <a:rPr lang="tr-TR" altLang="tr-TR" sz="2400" dirty="0"/>
              <a:t>) </a:t>
            </a:r>
            <a:r>
              <a:rPr lang="tr-TR" altLang="tr-TR" sz="2400" dirty="0" err="1"/>
              <a:t>trigeminal</a:t>
            </a:r>
            <a:r>
              <a:rPr lang="tr-TR" altLang="tr-TR" sz="2400" dirty="0"/>
              <a:t> nevralji</a:t>
            </a:r>
          </a:p>
          <a:p>
            <a:pPr eaLnBrk="1" hangingPunct="1">
              <a:buFont typeface="Wingdings" panose="05000000000000000000" pitchFamily="2" charset="2"/>
              <a:buChar char="Ø"/>
            </a:pPr>
            <a:r>
              <a:rPr lang="tr-TR" altLang="tr-TR" sz="2400" dirty="0" err="1"/>
              <a:t>Atipik</a:t>
            </a:r>
            <a:r>
              <a:rPr lang="tr-TR" altLang="tr-TR" sz="2400" dirty="0"/>
              <a:t> (</a:t>
            </a:r>
            <a:r>
              <a:rPr lang="tr-TR" altLang="tr-TR" sz="2400" dirty="0" err="1"/>
              <a:t>skart</a:t>
            </a:r>
            <a:r>
              <a:rPr lang="tr-TR" altLang="tr-TR" sz="2400" dirty="0"/>
              <a:t>) </a:t>
            </a:r>
            <a:r>
              <a:rPr lang="tr-TR" altLang="tr-TR" sz="2400" dirty="0" err="1"/>
              <a:t>trigeminal</a:t>
            </a:r>
            <a:r>
              <a:rPr lang="tr-TR" altLang="tr-TR" sz="2400" dirty="0"/>
              <a:t> nevralji</a:t>
            </a:r>
          </a:p>
          <a:p>
            <a:pPr eaLnBrk="1" hangingPunct="1">
              <a:buFont typeface="Wingdings" panose="05000000000000000000" pitchFamily="2" charset="2"/>
              <a:buChar char="Ø"/>
            </a:pPr>
            <a:endParaRPr lang="tr-TR" altLang="tr-TR" sz="2400" dirty="0"/>
          </a:p>
          <a:p>
            <a:pPr marL="36900" indent="0" eaLnBrk="1" hangingPunct="1">
              <a:buNone/>
            </a:pPr>
            <a:r>
              <a:rPr lang="tr-TR" altLang="tr-TR" sz="2400" dirty="0"/>
              <a:t>Ağrı; bıçak saplanması ya da keskin şekilde ağrı gibi kısa bir elektrik şoku şeklindedir.</a:t>
            </a:r>
          </a:p>
        </p:txBody>
      </p:sp>
      <p:pic>
        <p:nvPicPr>
          <p:cNvPr id="3074" name="Picture 2" descr="C:\Users\wista\Desktop\trigeminel_nevralji.jpg"/>
          <p:cNvPicPr>
            <a:picLocks noChangeAspect="1" noChangeArrowheads="1"/>
          </p:cNvPicPr>
          <p:nvPr/>
        </p:nvPicPr>
        <p:blipFill>
          <a:blip r:embed="rId3" cstate="print"/>
          <a:srcRect/>
          <a:stretch>
            <a:fillRect/>
          </a:stretch>
        </p:blipFill>
        <p:spPr bwMode="auto">
          <a:xfrm>
            <a:off x="6447158" y="1860539"/>
            <a:ext cx="4711172" cy="4781839"/>
          </a:xfrm>
          <a:prstGeom prst="rect">
            <a:avLst/>
          </a:prstGeom>
          <a:solidFill>
            <a:srgbClr val="FFFFFF">
              <a:shade val="85000"/>
            </a:srgbClr>
          </a:solidFill>
          <a:ln w="88900" cap="sq">
            <a:solidFill>
              <a:schemeClr val="accent2">
                <a:lumMod val="5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 xmlns:p14="http://schemas.microsoft.com/office/powerpoint/2010/main" val="30085455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161</TotalTime>
  <Words>1162</Words>
  <Application>Microsoft Office PowerPoint</Application>
  <PresentationFormat>Özel</PresentationFormat>
  <Paragraphs>149</Paragraphs>
  <Slides>23</Slides>
  <Notes>23</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Akış</vt:lpstr>
      <vt:lpstr>YÜZ AĞRILARI , YÜZ VE ÇENE SİNİRİ HASTALIKLARI</vt:lpstr>
      <vt:lpstr>AĞRI;</vt:lpstr>
      <vt:lpstr>Yüzün sinirleri:</vt:lpstr>
      <vt:lpstr>Sensitif Sinir Hastalıkları</vt:lpstr>
      <vt:lpstr>İNTRAKRANİYAL AĞRILAR:</vt:lpstr>
      <vt:lpstr>PRİMER BAŞ AĞRILARI</vt:lpstr>
      <vt:lpstr>MİGREN AĞRILARI</vt:lpstr>
      <vt:lpstr>NÖROPATİK AĞRILAR</vt:lpstr>
      <vt:lpstr>TRİGEMİNAL NEVRALJİ</vt:lpstr>
      <vt:lpstr>İdiopatik Trigeminal Nevralji</vt:lpstr>
      <vt:lpstr>Slayt 11</vt:lpstr>
      <vt:lpstr>Sekonder Trigeminal Nevralji</vt:lpstr>
      <vt:lpstr>Atipik Trigeminal Nevralji</vt:lpstr>
      <vt:lpstr>Trigeminal Nevralji Tedavisi</vt:lpstr>
      <vt:lpstr>GLOSSOFARİNGEAL NEVRALJİ</vt:lpstr>
      <vt:lpstr>YANAN AĞIZ SENDROMU</vt:lpstr>
      <vt:lpstr>Motor Sinir Hastalıkları</vt:lpstr>
      <vt:lpstr>SPAZMODİK BOZUKLUKLAR</vt:lpstr>
      <vt:lpstr>PARALİTİK BOZUKLUKLAR</vt:lpstr>
      <vt:lpstr>N. FACİALİS PARALİZİ ( FASİYAL PARALİZ)</vt:lpstr>
      <vt:lpstr>PERİFERİK TİP FASİYAL PARALİZİ TEDAVİSİ</vt:lpstr>
      <vt:lpstr>Teşhis </vt:lpstr>
      <vt:lpstr>Slayt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YÜZ AĞRILARI , YÜZ VE ÇENE SİNİRİ HASTALIKLARI</dc:title>
  <dc:creator>Funda.Gokce.Ozturk</dc:creator>
  <cp:lastModifiedBy>kullanici</cp:lastModifiedBy>
  <cp:revision>26</cp:revision>
  <dcterms:created xsi:type="dcterms:W3CDTF">2017-02-09T20:27:46Z</dcterms:created>
  <dcterms:modified xsi:type="dcterms:W3CDTF">2017-03-22T06:14:04Z</dcterms:modified>
</cp:coreProperties>
</file>