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9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9F63E85-22FD-4B20-955B-6BC5C80698D6}"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E1843C-EB04-4E26-B2E9-AD3593C26C7C}" type="slidenum">
              <a:rPr lang="tr-TR" smtClean="0"/>
              <a:t>‹#›</a:t>
            </a:fld>
            <a:endParaRPr lang="tr-TR"/>
          </a:p>
        </p:txBody>
      </p:sp>
    </p:spTree>
    <p:extLst>
      <p:ext uri="{BB962C8B-B14F-4D97-AF65-F5344CB8AC3E}">
        <p14:creationId xmlns:p14="http://schemas.microsoft.com/office/powerpoint/2010/main" val="3011793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9F63E85-22FD-4B20-955B-6BC5C80698D6}"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E1843C-EB04-4E26-B2E9-AD3593C26C7C}" type="slidenum">
              <a:rPr lang="tr-TR" smtClean="0"/>
              <a:t>‹#›</a:t>
            </a:fld>
            <a:endParaRPr lang="tr-TR"/>
          </a:p>
        </p:txBody>
      </p:sp>
    </p:spTree>
    <p:extLst>
      <p:ext uri="{BB962C8B-B14F-4D97-AF65-F5344CB8AC3E}">
        <p14:creationId xmlns:p14="http://schemas.microsoft.com/office/powerpoint/2010/main" val="2528774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9F63E85-22FD-4B20-955B-6BC5C80698D6}"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E1843C-EB04-4E26-B2E9-AD3593C26C7C}" type="slidenum">
              <a:rPr lang="tr-TR" smtClean="0"/>
              <a:t>‹#›</a:t>
            </a:fld>
            <a:endParaRPr lang="tr-TR"/>
          </a:p>
        </p:txBody>
      </p:sp>
    </p:spTree>
    <p:extLst>
      <p:ext uri="{BB962C8B-B14F-4D97-AF65-F5344CB8AC3E}">
        <p14:creationId xmlns:p14="http://schemas.microsoft.com/office/powerpoint/2010/main" val="3559131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9F63E85-22FD-4B20-955B-6BC5C80698D6}"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E1843C-EB04-4E26-B2E9-AD3593C26C7C}" type="slidenum">
              <a:rPr lang="tr-TR" smtClean="0"/>
              <a:t>‹#›</a:t>
            </a:fld>
            <a:endParaRPr lang="tr-TR"/>
          </a:p>
        </p:txBody>
      </p:sp>
    </p:spTree>
    <p:extLst>
      <p:ext uri="{BB962C8B-B14F-4D97-AF65-F5344CB8AC3E}">
        <p14:creationId xmlns:p14="http://schemas.microsoft.com/office/powerpoint/2010/main" val="2283410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9F63E85-22FD-4B20-955B-6BC5C80698D6}"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E1843C-EB04-4E26-B2E9-AD3593C26C7C}" type="slidenum">
              <a:rPr lang="tr-TR" smtClean="0"/>
              <a:t>‹#›</a:t>
            </a:fld>
            <a:endParaRPr lang="tr-TR"/>
          </a:p>
        </p:txBody>
      </p:sp>
    </p:spTree>
    <p:extLst>
      <p:ext uri="{BB962C8B-B14F-4D97-AF65-F5344CB8AC3E}">
        <p14:creationId xmlns:p14="http://schemas.microsoft.com/office/powerpoint/2010/main" val="2211804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9F63E85-22FD-4B20-955B-6BC5C80698D6}"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EE1843C-EB04-4E26-B2E9-AD3593C26C7C}" type="slidenum">
              <a:rPr lang="tr-TR" smtClean="0"/>
              <a:t>‹#›</a:t>
            </a:fld>
            <a:endParaRPr lang="tr-TR"/>
          </a:p>
        </p:txBody>
      </p:sp>
    </p:spTree>
    <p:extLst>
      <p:ext uri="{BB962C8B-B14F-4D97-AF65-F5344CB8AC3E}">
        <p14:creationId xmlns:p14="http://schemas.microsoft.com/office/powerpoint/2010/main" val="681187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9F63E85-22FD-4B20-955B-6BC5C80698D6}" type="datetimeFigureOut">
              <a:rPr lang="tr-TR" smtClean="0"/>
              <a:t>28.4.2019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EE1843C-EB04-4E26-B2E9-AD3593C26C7C}" type="slidenum">
              <a:rPr lang="tr-TR" smtClean="0"/>
              <a:t>‹#›</a:t>
            </a:fld>
            <a:endParaRPr lang="tr-TR"/>
          </a:p>
        </p:txBody>
      </p:sp>
    </p:spTree>
    <p:extLst>
      <p:ext uri="{BB962C8B-B14F-4D97-AF65-F5344CB8AC3E}">
        <p14:creationId xmlns:p14="http://schemas.microsoft.com/office/powerpoint/2010/main" val="2707304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9F63E85-22FD-4B20-955B-6BC5C80698D6}" type="datetimeFigureOut">
              <a:rPr lang="tr-TR" smtClean="0"/>
              <a:t>28.4.2019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EE1843C-EB04-4E26-B2E9-AD3593C26C7C}" type="slidenum">
              <a:rPr lang="tr-TR" smtClean="0"/>
              <a:t>‹#›</a:t>
            </a:fld>
            <a:endParaRPr lang="tr-TR"/>
          </a:p>
        </p:txBody>
      </p:sp>
    </p:spTree>
    <p:extLst>
      <p:ext uri="{BB962C8B-B14F-4D97-AF65-F5344CB8AC3E}">
        <p14:creationId xmlns:p14="http://schemas.microsoft.com/office/powerpoint/2010/main" val="2167546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9F63E85-22FD-4B20-955B-6BC5C80698D6}" type="datetimeFigureOut">
              <a:rPr lang="tr-TR" smtClean="0"/>
              <a:t>28.4.2019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EE1843C-EB04-4E26-B2E9-AD3593C26C7C}" type="slidenum">
              <a:rPr lang="tr-TR" smtClean="0"/>
              <a:t>‹#›</a:t>
            </a:fld>
            <a:endParaRPr lang="tr-TR"/>
          </a:p>
        </p:txBody>
      </p:sp>
    </p:spTree>
    <p:extLst>
      <p:ext uri="{BB962C8B-B14F-4D97-AF65-F5344CB8AC3E}">
        <p14:creationId xmlns:p14="http://schemas.microsoft.com/office/powerpoint/2010/main" val="800968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9F63E85-22FD-4B20-955B-6BC5C80698D6}"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EE1843C-EB04-4E26-B2E9-AD3593C26C7C}" type="slidenum">
              <a:rPr lang="tr-TR" smtClean="0"/>
              <a:t>‹#›</a:t>
            </a:fld>
            <a:endParaRPr lang="tr-TR"/>
          </a:p>
        </p:txBody>
      </p:sp>
    </p:spTree>
    <p:extLst>
      <p:ext uri="{BB962C8B-B14F-4D97-AF65-F5344CB8AC3E}">
        <p14:creationId xmlns:p14="http://schemas.microsoft.com/office/powerpoint/2010/main" val="2902748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9F63E85-22FD-4B20-955B-6BC5C80698D6}"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EE1843C-EB04-4E26-B2E9-AD3593C26C7C}" type="slidenum">
              <a:rPr lang="tr-TR" smtClean="0"/>
              <a:t>‹#›</a:t>
            </a:fld>
            <a:endParaRPr lang="tr-TR"/>
          </a:p>
        </p:txBody>
      </p:sp>
    </p:spTree>
    <p:extLst>
      <p:ext uri="{BB962C8B-B14F-4D97-AF65-F5344CB8AC3E}">
        <p14:creationId xmlns:p14="http://schemas.microsoft.com/office/powerpoint/2010/main" val="346358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F63E85-22FD-4B20-955B-6BC5C80698D6}" type="datetimeFigureOut">
              <a:rPr lang="tr-TR" smtClean="0"/>
              <a:t>28.4.2019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E1843C-EB04-4E26-B2E9-AD3593C26C7C}" type="slidenum">
              <a:rPr lang="tr-TR" smtClean="0"/>
              <a:t>‹#›</a:t>
            </a:fld>
            <a:endParaRPr lang="tr-TR"/>
          </a:p>
        </p:txBody>
      </p:sp>
    </p:spTree>
    <p:extLst>
      <p:ext uri="{BB962C8B-B14F-4D97-AF65-F5344CB8AC3E}">
        <p14:creationId xmlns:p14="http://schemas.microsoft.com/office/powerpoint/2010/main" val="2166720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image" Target="../media/image4.jpeg"/><Relationship Id="rId7" Type="http://schemas.openxmlformats.org/officeDocument/2006/relationships/image" Target="../media/image2.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wmf"/><Relationship Id="rId4" Type="http://schemas.openxmlformats.org/officeDocument/2006/relationships/oleObject" Target="../embeddings/oleObject1.bin"/><Relationship Id="rId9" Type="http://schemas.openxmlformats.org/officeDocument/2006/relationships/image" Target="../media/image3.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01625" y="228600"/>
            <a:ext cx="8534400" cy="1112838"/>
          </a:xfrm>
        </p:spPr>
        <p:txBody>
          <a:bodyPr>
            <a:noAutofit/>
          </a:bodyPr>
          <a:lstStyle/>
          <a:p>
            <a:pPr>
              <a:defRPr/>
            </a:pPr>
            <a:r>
              <a:rPr lang="tr-TR" sz="3600" b="1" dirty="0" smtClean="0">
                <a:solidFill>
                  <a:srgbClr val="002060"/>
                </a:solidFill>
              </a:rPr>
              <a:t>Toprakta organik madde ayrışması ve karbon döngüsü</a:t>
            </a:r>
            <a:endParaRPr lang="tr-TR" sz="3600" b="1" dirty="0">
              <a:solidFill>
                <a:srgbClr val="002060"/>
              </a:solidFill>
            </a:endParaRPr>
          </a:p>
        </p:txBody>
      </p:sp>
      <p:sp>
        <p:nvSpPr>
          <p:cNvPr id="125955" name="İçerik Yer Tutucusu 2"/>
          <p:cNvSpPr>
            <a:spLocks noGrp="1"/>
          </p:cNvSpPr>
          <p:nvPr>
            <p:ph sz="quarter" idx="1"/>
          </p:nvPr>
        </p:nvSpPr>
        <p:spPr>
          <a:xfrm>
            <a:off x="301625" y="1268413"/>
            <a:ext cx="8504238" cy="5113337"/>
          </a:xfrm>
        </p:spPr>
        <p:txBody>
          <a:bodyPr>
            <a:normAutofit fontScale="92500" lnSpcReduction="20000"/>
          </a:bodyPr>
          <a:lstStyle/>
          <a:p>
            <a:pPr marL="0" indent="0" algn="just">
              <a:buFont typeface="Wingdings 2" pitchFamily="18" charset="2"/>
              <a:buNone/>
            </a:pPr>
            <a:r>
              <a:rPr lang="tr-TR" altLang="tr-TR" smtClean="0"/>
              <a:t>Organik maddenin değişik süreçler sonucu oluşturduğu üç humus şekli olan  Mull, Moder ve Ham Humus ,orman ekosistemlerde uygun edofik koşullarda döküntü katmanının şiddetle ayrışarak, hızlı bir şekilde toprağa karışması ile oluşur. Mineral toprak yüzeyinde yalnızca yaprak ve çok ince bir çürüme katmanı bulunur, biyolojik aktivitenin çok yüksek olduğu  bir humus şeklidir. Moder, orta derecede mikroorganizma aktivitesi bulunan bir humus formudur. Bu nedenle, humus tabakası toprağa yavaş karışır. Ham humus ise, mineral toprak üzerinde ayrışmaksızın duran, kalın organik döküntüdür.  </a:t>
            </a:r>
          </a:p>
        </p:txBody>
      </p:sp>
    </p:spTree>
    <p:extLst>
      <p:ext uri="{BB962C8B-B14F-4D97-AF65-F5344CB8AC3E}">
        <p14:creationId xmlns:p14="http://schemas.microsoft.com/office/powerpoint/2010/main" val="39028638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p:cNvSpPr>
          <p:nvPr>
            <p:ph type="title" idx="4294967295"/>
          </p:nvPr>
        </p:nvSpPr>
        <p:spPr/>
        <p:txBody>
          <a:bodyPr>
            <a:normAutofit/>
          </a:bodyPr>
          <a:lstStyle/>
          <a:p>
            <a:r>
              <a:rPr lang="tr-TR" altLang="tr-TR" sz="3600" b="1" dirty="0" smtClean="0">
                <a:solidFill>
                  <a:srgbClr val="002060"/>
                </a:solidFill>
              </a:rPr>
              <a:t>Karbon Döngüsü</a:t>
            </a:r>
            <a:endParaRPr lang="en-US" altLang="tr-TR" sz="3600" b="1" dirty="0" smtClean="0">
              <a:solidFill>
                <a:srgbClr val="002060"/>
              </a:solidFill>
            </a:endParaRPr>
          </a:p>
        </p:txBody>
      </p:sp>
      <p:sp>
        <p:nvSpPr>
          <p:cNvPr id="135171" name="Rectangle 3"/>
          <p:cNvSpPr>
            <a:spLocks noGrp="1"/>
          </p:cNvSpPr>
          <p:nvPr>
            <p:ph type="body" idx="4294967295"/>
          </p:nvPr>
        </p:nvSpPr>
        <p:spPr>
          <a:xfrm>
            <a:off x="301625" y="1524000"/>
            <a:ext cx="8734425" cy="4929188"/>
          </a:xfrm>
        </p:spPr>
        <p:txBody>
          <a:bodyPr>
            <a:normAutofit lnSpcReduction="10000"/>
          </a:bodyPr>
          <a:lstStyle/>
          <a:p>
            <a:pPr>
              <a:lnSpc>
                <a:spcPct val="80000"/>
              </a:lnSpc>
              <a:buFont typeface="Wingdings 2" pitchFamily="18" charset="2"/>
              <a:buNone/>
            </a:pPr>
            <a:r>
              <a:rPr lang="tr-TR" altLang="tr-TR" sz="2400" b="1" smtClean="0">
                <a:solidFill>
                  <a:schemeClr val="tx2"/>
                </a:solidFill>
              </a:rPr>
              <a:t>Atmosferden çekilen karbondioksitin tekrar atmosfere kazandırılması:</a:t>
            </a:r>
          </a:p>
          <a:p>
            <a:pPr>
              <a:lnSpc>
                <a:spcPct val="80000"/>
              </a:lnSpc>
            </a:pPr>
            <a:r>
              <a:rPr lang="tr-TR" altLang="tr-TR" sz="2400" smtClean="0"/>
              <a:t>Fotosentez yapan bitkilerin  solunum yapması,</a:t>
            </a:r>
          </a:p>
          <a:p>
            <a:pPr>
              <a:lnSpc>
                <a:spcPct val="80000"/>
              </a:lnSpc>
            </a:pPr>
            <a:r>
              <a:rPr lang="tr-TR" altLang="tr-TR" sz="2400" smtClean="0"/>
              <a:t>Yeryüzündeki yüksek canlıların solunumları,</a:t>
            </a:r>
          </a:p>
          <a:p>
            <a:pPr>
              <a:lnSpc>
                <a:spcPct val="80000"/>
              </a:lnSpc>
            </a:pPr>
            <a:r>
              <a:rPr lang="tr-TR" altLang="tr-TR" sz="2400" smtClean="0"/>
              <a:t>Heterotrof  aerob mikroorganizmaların monomerleri (şekerleri) parçalaması ve CO2’e kadar okside etmeleri,</a:t>
            </a:r>
          </a:p>
          <a:p>
            <a:pPr>
              <a:lnSpc>
                <a:spcPct val="80000"/>
              </a:lnSpc>
            </a:pPr>
            <a:r>
              <a:rPr lang="tr-TR" altLang="tr-TR" sz="2400" smtClean="0"/>
              <a:t>Organik materyalin  minerilizasyonu ile (anaerobik  koşullarda fermantasyonlarla,  asetogenik  ve  metanogenik reaksiyonlarla) ,</a:t>
            </a:r>
          </a:p>
          <a:p>
            <a:pPr>
              <a:lnSpc>
                <a:spcPct val="80000"/>
              </a:lnSpc>
            </a:pPr>
            <a:r>
              <a:rPr lang="tr-TR" altLang="tr-TR" sz="2400" smtClean="0"/>
              <a:t>Organik polimerlerin minerilizasyonu sonucunda karbonun % 1.0 ve 1.5 kadarının atmosfere CH</a:t>
            </a:r>
            <a:r>
              <a:rPr lang="tr-TR" altLang="tr-TR" sz="2400" baseline="-25000" smtClean="0"/>
              <a:t>4</a:t>
            </a:r>
            <a:r>
              <a:rPr lang="tr-TR" altLang="tr-TR" sz="2400" smtClean="0"/>
              <a:t> olarak dahil olduğu,</a:t>
            </a:r>
          </a:p>
          <a:p>
            <a:pPr>
              <a:lnSpc>
                <a:spcPct val="80000"/>
              </a:lnSpc>
              <a:buFont typeface="Wingdings 2" pitchFamily="18" charset="2"/>
              <a:buNone/>
            </a:pPr>
            <a:r>
              <a:rPr lang="tr-TR" altLang="tr-TR" sz="2400" smtClean="0"/>
              <a:t>      CH</a:t>
            </a:r>
            <a:r>
              <a:rPr lang="tr-TR" altLang="tr-TR" sz="2400" baseline="-25000" smtClean="0"/>
              <a:t>4</a:t>
            </a:r>
            <a:r>
              <a:rPr lang="tr-TR" altLang="tr-TR" sz="2400" smtClean="0"/>
              <a:t>+6 OH                    CO+H</a:t>
            </a:r>
            <a:r>
              <a:rPr lang="tr-TR" altLang="tr-TR" sz="2400" baseline="-25000" smtClean="0"/>
              <a:t>2</a:t>
            </a:r>
            <a:r>
              <a:rPr lang="tr-TR" altLang="tr-TR" sz="2400" smtClean="0"/>
              <a:t>O</a:t>
            </a:r>
          </a:p>
          <a:p>
            <a:pPr>
              <a:lnSpc>
                <a:spcPct val="80000"/>
              </a:lnSpc>
              <a:buFont typeface="Wingdings 2" pitchFamily="18" charset="2"/>
              <a:buNone/>
            </a:pPr>
            <a:r>
              <a:rPr lang="tr-TR" altLang="tr-TR" sz="2400" smtClean="0"/>
              <a:t>      CO+1/2 O</a:t>
            </a:r>
            <a:r>
              <a:rPr lang="tr-TR" altLang="tr-TR" sz="2400" baseline="-25000" smtClean="0"/>
              <a:t>2</a:t>
            </a:r>
            <a:r>
              <a:rPr lang="tr-TR" altLang="tr-TR" sz="2400" smtClean="0"/>
              <a:t>                     CO</a:t>
            </a:r>
            <a:r>
              <a:rPr lang="tr-TR" altLang="tr-TR" sz="2400" baseline="-25000" smtClean="0"/>
              <a:t>2</a:t>
            </a:r>
          </a:p>
          <a:p>
            <a:pPr>
              <a:lnSpc>
                <a:spcPct val="80000"/>
              </a:lnSpc>
              <a:buFont typeface="Wingdings 2" pitchFamily="18" charset="2"/>
              <a:buNone/>
            </a:pPr>
            <a:endParaRPr lang="tr-TR" altLang="tr-TR" sz="2400" smtClean="0"/>
          </a:p>
          <a:p>
            <a:pPr>
              <a:lnSpc>
                <a:spcPct val="80000"/>
              </a:lnSpc>
            </a:pPr>
            <a:endParaRPr lang="tr-TR" altLang="tr-TR" sz="2400" smtClean="0"/>
          </a:p>
          <a:p>
            <a:pPr>
              <a:lnSpc>
                <a:spcPct val="80000"/>
              </a:lnSpc>
              <a:buFont typeface="Wingdings 2" pitchFamily="18" charset="2"/>
              <a:buNone/>
            </a:pPr>
            <a:endParaRPr lang="tr-TR" altLang="tr-TR" sz="2400" smtClean="0"/>
          </a:p>
          <a:p>
            <a:pPr>
              <a:lnSpc>
                <a:spcPct val="80000"/>
              </a:lnSpc>
              <a:buFont typeface="Wingdings 2" pitchFamily="18" charset="2"/>
              <a:buNone/>
            </a:pPr>
            <a:r>
              <a:rPr lang="tr-TR" altLang="tr-TR" sz="1800" smtClean="0"/>
              <a:t>  </a:t>
            </a:r>
            <a:endParaRPr lang="en-US" altLang="tr-TR" sz="1800" smtClean="0"/>
          </a:p>
        </p:txBody>
      </p:sp>
      <p:sp>
        <p:nvSpPr>
          <p:cNvPr id="135172" name="Line 5"/>
          <p:cNvSpPr>
            <a:spLocks noChangeShapeType="1"/>
          </p:cNvSpPr>
          <p:nvPr/>
        </p:nvSpPr>
        <p:spPr bwMode="auto">
          <a:xfrm>
            <a:off x="2627313" y="5734050"/>
            <a:ext cx="93662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35173" name="Line 8"/>
          <p:cNvSpPr>
            <a:spLocks noChangeShapeType="1"/>
          </p:cNvSpPr>
          <p:nvPr/>
        </p:nvSpPr>
        <p:spPr bwMode="auto">
          <a:xfrm>
            <a:off x="2555875" y="5300663"/>
            <a:ext cx="1008063"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3015736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p:cNvSpPr>
          <p:nvPr>
            <p:ph type="title" idx="4294967295"/>
          </p:nvPr>
        </p:nvSpPr>
        <p:spPr/>
        <p:txBody>
          <a:bodyPr>
            <a:normAutofit/>
          </a:bodyPr>
          <a:lstStyle/>
          <a:p>
            <a:r>
              <a:rPr lang="tr-TR" altLang="tr-TR" sz="3600" b="1" dirty="0" smtClean="0">
                <a:solidFill>
                  <a:srgbClr val="002060"/>
                </a:solidFill>
              </a:rPr>
              <a:t>Karbon Döngüsü</a:t>
            </a:r>
            <a:endParaRPr lang="en-US" altLang="tr-TR" sz="3600" b="1" dirty="0" smtClean="0">
              <a:solidFill>
                <a:srgbClr val="002060"/>
              </a:solidFill>
            </a:endParaRPr>
          </a:p>
        </p:txBody>
      </p:sp>
      <p:sp>
        <p:nvSpPr>
          <p:cNvPr id="136195" name="Rectangle 3"/>
          <p:cNvSpPr>
            <a:spLocks noGrp="1"/>
          </p:cNvSpPr>
          <p:nvPr>
            <p:ph type="body" idx="4294967295"/>
          </p:nvPr>
        </p:nvSpPr>
        <p:spPr/>
        <p:txBody>
          <a:bodyPr/>
          <a:lstStyle/>
          <a:p>
            <a:pPr>
              <a:buFont typeface="Wingdings 2" pitchFamily="18" charset="2"/>
              <a:buNone/>
            </a:pPr>
            <a:r>
              <a:rPr lang="tr-TR" altLang="tr-TR" b="1" smtClean="0">
                <a:solidFill>
                  <a:schemeClr val="tx2"/>
                </a:solidFill>
              </a:rPr>
              <a:t>CO2 gazı yavaş bir şekilde atmosferde sürekli artmaktadır.</a:t>
            </a:r>
          </a:p>
          <a:p>
            <a:pPr>
              <a:buFont typeface="Wingdings 2" pitchFamily="18" charset="2"/>
              <a:buNone/>
            </a:pPr>
            <a:r>
              <a:rPr lang="tr-TR" altLang="tr-TR" smtClean="0"/>
              <a:t>Bunda iki önemli faktör etkendir:</a:t>
            </a:r>
          </a:p>
          <a:p>
            <a:r>
              <a:rPr lang="tr-TR" altLang="tr-TR" smtClean="0"/>
              <a:t>Yeryüzünde petrol ve kömürün yakıt olarak kullanılması,</a:t>
            </a:r>
          </a:p>
          <a:p>
            <a:r>
              <a:rPr lang="tr-TR" altLang="tr-TR" smtClean="0"/>
              <a:t>Büyük orman alanlarının yok edilmesi.</a:t>
            </a:r>
          </a:p>
          <a:p>
            <a:pPr>
              <a:buFont typeface="Wingdings 2" pitchFamily="18" charset="2"/>
              <a:buNone/>
            </a:pPr>
            <a:endParaRPr lang="en-US" altLang="tr-TR" smtClean="0"/>
          </a:p>
        </p:txBody>
      </p:sp>
    </p:spTree>
    <p:extLst>
      <p:ext uri="{BB962C8B-B14F-4D97-AF65-F5344CB8AC3E}">
        <p14:creationId xmlns:p14="http://schemas.microsoft.com/office/powerpoint/2010/main" val="40781353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p:cNvSpPr>
          <p:nvPr>
            <p:ph type="title" idx="4294967295"/>
          </p:nvPr>
        </p:nvSpPr>
        <p:spPr/>
        <p:txBody>
          <a:bodyPr>
            <a:normAutofit/>
          </a:bodyPr>
          <a:lstStyle/>
          <a:p>
            <a:r>
              <a:rPr lang="tr-TR" altLang="tr-TR" sz="3600" b="1" dirty="0" smtClean="0">
                <a:solidFill>
                  <a:srgbClr val="002060"/>
                </a:solidFill>
              </a:rPr>
              <a:t>Karbon Döngüsü</a:t>
            </a:r>
            <a:endParaRPr lang="en-US" altLang="tr-TR" sz="3600" b="1" dirty="0" smtClean="0">
              <a:solidFill>
                <a:srgbClr val="002060"/>
              </a:solidFill>
            </a:endParaRPr>
          </a:p>
        </p:txBody>
      </p:sp>
      <p:sp>
        <p:nvSpPr>
          <p:cNvPr id="137219" name="Rectangle 3"/>
          <p:cNvSpPr>
            <a:spLocks noGrp="1"/>
          </p:cNvSpPr>
          <p:nvPr>
            <p:ph type="body" idx="4294967295"/>
          </p:nvPr>
        </p:nvSpPr>
        <p:spPr/>
        <p:txBody>
          <a:bodyPr>
            <a:normAutofit lnSpcReduction="10000"/>
          </a:bodyPr>
          <a:lstStyle/>
          <a:p>
            <a:r>
              <a:rPr lang="tr-TR" altLang="tr-TR" smtClean="0"/>
              <a:t>Metan gazı temiz yanan bir yakıt olduğundan  mükemmel enerji kaynağıdır.</a:t>
            </a:r>
          </a:p>
          <a:p>
            <a:r>
              <a:rPr lang="tr-TR" altLang="tr-TR" smtClean="0"/>
              <a:t>Isı ve elektrik üretiminde kullanılan metan  kanalizasyon atıklarının işlendiği tesislerde elde edilmektedir.</a:t>
            </a:r>
          </a:p>
          <a:p>
            <a:r>
              <a:rPr lang="tr-TR" altLang="tr-TR" smtClean="0"/>
              <a:t>Parçalanamayan organik bileşikler anaerobik katabolizmaya sahip bakteri ve diğer mikroorganizmalarla H</a:t>
            </a:r>
            <a:r>
              <a:rPr lang="tr-TR" altLang="tr-TR" baseline="-25000" smtClean="0"/>
              <a:t>2</a:t>
            </a:r>
            <a:r>
              <a:rPr lang="tr-TR" altLang="tr-TR" smtClean="0"/>
              <a:t>, CO</a:t>
            </a:r>
            <a:r>
              <a:rPr lang="tr-TR" altLang="tr-TR" baseline="-25000" smtClean="0"/>
              <a:t>2</a:t>
            </a:r>
            <a:r>
              <a:rPr lang="tr-TR" altLang="tr-TR" smtClean="0"/>
              <a:t> ve asetata kadar parçalanırlar.</a:t>
            </a:r>
          </a:p>
          <a:p>
            <a:endParaRPr lang="en-US" altLang="tr-TR" smtClean="0"/>
          </a:p>
        </p:txBody>
      </p:sp>
    </p:spTree>
    <p:extLst>
      <p:ext uri="{BB962C8B-B14F-4D97-AF65-F5344CB8AC3E}">
        <p14:creationId xmlns:p14="http://schemas.microsoft.com/office/powerpoint/2010/main" val="2756966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p:cNvSpPr>
          <p:nvPr>
            <p:ph type="title" idx="4294967295"/>
          </p:nvPr>
        </p:nvSpPr>
        <p:spPr/>
        <p:txBody>
          <a:bodyPr>
            <a:normAutofit/>
          </a:bodyPr>
          <a:lstStyle/>
          <a:p>
            <a:r>
              <a:rPr lang="tr-TR" altLang="tr-TR" sz="3600" b="1" dirty="0" smtClean="0">
                <a:solidFill>
                  <a:srgbClr val="002060"/>
                </a:solidFill>
              </a:rPr>
              <a:t>Karbon Döngüsü</a:t>
            </a:r>
            <a:endParaRPr lang="en-US" altLang="tr-TR" sz="3600" b="1" dirty="0" smtClean="0">
              <a:solidFill>
                <a:srgbClr val="002060"/>
              </a:solidFill>
            </a:endParaRPr>
          </a:p>
        </p:txBody>
      </p:sp>
      <p:sp>
        <p:nvSpPr>
          <p:cNvPr id="138243" name="Rectangle 3"/>
          <p:cNvSpPr>
            <a:spLocks noGrp="1"/>
          </p:cNvSpPr>
          <p:nvPr>
            <p:ph type="body" idx="4294967295"/>
          </p:nvPr>
        </p:nvSpPr>
        <p:spPr>
          <a:xfrm>
            <a:off x="301625" y="1524000"/>
            <a:ext cx="8534400" cy="4784725"/>
          </a:xfrm>
        </p:spPr>
        <p:txBody>
          <a:bodyPr>
            <a:normAutofit fontScale="92500" lnSpcReduction="20000"/>
          </a:bodyPr>
          <a:lstStyle/>
          <a:p>
            <a:r>
              <a:rPr lang="tr-TR" altLang="tr-TR" smtClean="0"/>
              <a:t>Metan bakterileri (Metanogenler ) ve  asetogenler </a:t>
            </a:r>
            <a:r>
              <a:rPr lang="tr-TR" altLang="tr-TR" b="1" smtClean="0"/>
              <a:t>KARBONAT SOLUNUMU </a:t>
            </a:r>
            <a:r>
              <a:rPr lang="tr-TR" altLang="tr-TR" smtClean="0"/>
              <a:t>yapan grup içinde yer alırlar.</a:t>
            </a:r>
          </a:p>
          <a:p>
            <a:r>
              <a:rPr lang="tr-TR" altLang="tr-TR" smtClean="0"/>
              <a:t>Metanogenler (metan bakterileri), desülfürikantlar gibi zorunlu ve kuvvetli anaerob bakterilerdir.</a:t>
            </a:r>
          </a:p>
          <a:p>
            <a:r>
              <a:rPr lang="tr-TR" altLang="tr-TR" smtClean="0"/>
              <a:t>Metan bakterilerinin hidrojen donörü olarak kullandığı substratlar çok sınırlıdır.</a:t>
            </a:r>
          </a:p>
          <a:p>
            <a:r>
              <a:rPr lang="tr-TR" altLang="tr-TR" smtClean="0"/>
              <a:t>İki temel substrat, hidrojen ve asetat yanında formiyat (HCOOH), metanol (CH3-OH) ve metilamini (CH3-NH2) de kullanabildikleri saptanmıştır.</a:t>
            </a:r>
            <a:endParaRPr lang="en-US" altLang="tr-TR" smtClean="0"/>
          </a:p>
        </p:txBody>
      </p:sp>
    </p:spTree>
    <p:extLst>
      <p:ext uri="{BB962C8B-B14F-4D97-AF65-F5344CB8AC3E}">
        <p14:creationId xmlns:p14="http://schemas.microsoft.com/office/powerpoint/2010/main" val="17423727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p:cNvSpPr>
          <p:nvPr>
            <p:ph type="title" idx="4294967295"/>
          </p:nvPr>
        </p:nvSpPr>
        <p:spPr/>
        <p:txBody>
          <a:bodyPr>
            <a:normAutofit/>
          </a:bodyPr>
          <a:lstStyle/>
          <a:p>
            <a:r>
              <a:rPr lang="tr-TR" altLang="tr-TR" sz="3600" b="1" dirty="0" smtClean="0">
                <a:solidFill>
                  <a:srgbClr val="002060"/>
                </a:solidFill>
              </a:rPr>
              <a:t>Karbon Döngüsü</a:t>
            </a:r>
            <a:endParaRPr lang="en-US" altLang="tr-TR" sz="3600" b="1" dirty="0" smtClean="0">
              <a:solidFill>
                <a:srgbClr val="002060"/>
              </a:solidFill>
            </a:endParaRPr>
          </a:p>
        </p:txBody>
      </p:sp>
      <p:sp>
        <p:nvSpPr>
          <p:cNvPr id="139267" name="Rectangle 3"/>
          <p:cNvSpPr>
            <a:spLocks noGrp="1"/>
          </p:cNvSpPr>
          <p:nvPr>
            <p:ph type="body" idx="4294967295"/>
          </p:nvPr>
        </p:nvSpPr>
        <p:spPr/>
        <p:txBody>
          <a:bodyPr/>
          <a:lstStyle/>
          <a:p>
            <a:r>
              <a:rPr lang="tr-TR" altLang="tr-TR" smtClean="0"/>
              <a:t>Metan bakterilerinin yeryüzünde ürettiği metanın yaklaşık;</a:t>
            </a:r>
          </a:p>
          <a:p>
            <a:r>
              <a:rPr lang="tr-TR" altLang="tr-TR" smtClean="0"/>
              <a:t> %  70’i asetatdan ,</a:t>
            </a:r>
          </a:p>
          <a:p>
            <a:r>
              <a:rPr lang="tr-TR" altLang="tr-TR" smtClean="0"/>
              <a:t>% 30’u H2 ve CO2 ‘ den meydana gelmektedir.</a:t>
            </a:r>
          </a:p>
        </p:txBody>
      </p:sp>
    </p:spTree>
    <p:extLst>
      <p:ext uri="{BB962C8B-B14F-4D97-AF65-F5344CB8AC3E}">
        <p14:creationId xmlns:p14="http://schemas.microsoft.com/office/powerpoint/2010/main" val="8188558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p:cNvSpPr>
          <p:nvPr>
            <p:ph type="title" idx="4294967295"/>
          </p:nvPr>
        </p:nvSpPr>
        <p:spPr/>
        <p:txBody>
          <a:bodyPr>
            <a:noAutofit/>
          </a:bodyPr>
          <a:lstStyle/>
          <a:p>
            <a:r>
              <a:rPr lang="tr-TR" altLang="tr-TR" sz="3600" b="1" dirty="0" smtClean="0">
                <a:solidFill>
                  <a:srgbClr val="002060"/>
                </a:solidFill>
              </a:rPr>
              <a:t>Doğada organik polimerlerin anaerobik koşulda parçalanmaları</a:t>
            </a:r>
            <a:endParaRPr lang="en-US" altLang="tr-TR" sz="3600" b="1" dirty="0" smtClean="0">
              <a:solidFill>
                <a:srgbClr val="002060"/>
              </a:solidFill>
            </a:endParaRPr>
          </a:p>
        </p:txBody>
      </p:sp>
      <p:sp>
        <p:nvSpPr>
          <p:cNvPr id="140291" name="Rectangle 3"/>
          <p:cNvSpPr>
            <a:spLocks noGrp="1"/>
          </p:cNvSpPr>
          <p:nvPr>
            <p:ph type="body" idx="4294967295"/>
          </p:nvPr>
        </p:nvSpPr>
        <p:spPr/>
        <p:txBody>
          <a:bodyPr/>
          <a:lstStyle/>
          <a:p>
            <a:pPr>
              <a:buFont typeface="Wingdings 2" pitchFamily="18" charset="2"/>
              <a:buNone/>
            </a:pPr>
            <a:r>
              <a:rPr lang="tr-TR" altLang="tr-TR" smtClean="0"/>
              <a:t>Organik polimerler                                 son ürünler</a:t>
            </a:r>
          </a:p>
          <a:p>
            <a:pPr>
              <a:buFont typeface="Wingdings 2" pitchFamily="18" charset="2"/>
              <a:buNone/>
            </a:pPr>
            <a:r>
              <a:rPr lang="tr-TR" altLang="tr-TR" smtClean="0"/>
              <a:t>I                                                                  </a:t>
            </a:r>
          </a:p>
          <a:p>
            <a:pPr>
              <a:buFont typeface="Wingdings 2" pitchFamily="18" charset="2"/>
              <a:buNone/>
            </a:pPr>
            <a:r>
              <a:rPr lang="tr-TR" altLang="tr-TR" smtClean="0"/>
              <a:t>Selüloz                         </a:t>
            </a:r>
            <a:r>
              <a:rPr lang="tr-TR" altLang="tr-TR" sz="1600" smtClean="0"/>
              <a:t>Fermantasyon</a:t>
            </a:r>
          </a:p>
          <a:p>
            <a:pPr>
              <a:buFont typeface="Wingdings 2" pitchFamily="18" charset="2"/>
              <a:buNone/>
            </a:pPr>
            <a:r>
              <a:rPr lang="tr-TR" altLang="tr-TR" smtClean="0"/>
              <a:t>Nişasta</a:t>
            </a:r>
          </a:p>
          <a:p>
            <a:pPr>
              <a:buFont typeface="Wingdings 2" pitchFamily="18" charset="2"/>
              <a:buNone/>
            </a:pPr>
            <a:r>
              <a:rPr lang="tr-TR" altLang="tr-TR" smtClean="0"/>
              <a:t>Protein</a:t>
            </a:r>
          </a:p>
          <a:p>
            <a:pPr>
              <a:buFont typeface="Wingdings 2" pitchFamily="18" charset="2"/>
              <a:buNone/>
            </a:pPr>
            <a:r>
              <a:rPr lang="tr-TR" altLang="tr-TR" smtClean="0"/>
              <a:t>Lipit</a:t>
            </a:r>
            <a:endParaRPr lang="en-US" altLang="tr-TR" smtClean="0"/>
          </a:p>
          <a:p>
            <a:pPr>
              <a:buFont typeface="Wingdings 2" pitchFamily="18" charset="2"/>
              <a:buNone/>
            </a:pPr>
            <a:endParaRPr lang="en-US" altLang="tr-TR" sz="1400" smtClean="0"/>
          </a:p>
        </p:txBody>
      </p:sp>
      <p:sp>
        <p:nvSpPr>
          <p:cNvPr id="140292" name="Line 6"/>
          <p:cNvSpPr>
            <a:spLocks noChangeShapeType="1"/>
          </p:cNvSpPr>
          <p:nvPr/>
        </p:nvSpPr>
        <p:spPr bwMode="auto">
          <a:xfrm>
            <a:off x="1692275" y="2852738"/>
            <a:ext cx="792163"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40293" name="Rectangle 19"/>
          <p:cNvSpPr>
            <a:spLocks noChangeArrowheads="1"/>
          </p:cNvSpPr>
          <p:nvPr/>
        </p:nvSpPr>
        <p:spPr bwMode="auto">
          <a:xfrm>
            <a:off x="1692275" y="2565400"/>
            <a:ext cx="719138" cy="215900"/>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aseline="0">
                <a:latin typeface="Arial" charset="0"/>
              </a:rPr>
              <a:t>selülaz</a:t>
            </a:r>
            <a:endParaRPr lang="en-US" altLang="tr-TR" sz="1800" baseline="0">
              <a:latin typeface="Arial" charset="0"/>
            </a:endParaRPr>
          </a:p>
        </p:txBody>
      </p:sp>
      <p:sp>
        <p:nvSpPr>
          <p:cNvPr id="140294" name="Line 20"/>
          <p:cNvSpPr>
            <a:spLocks noChangeShapeType="1"/>
          </p:cNvSpPr>
          <p:nvPr/>
        </p:nvSpPr>
        <p:spPr bwMode="auto">
          <a:xfrm>
            <a:off x="1692275" y="3357563"/>
            <a:ext cx="792163"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40295" name="Rectangle 22"/>
          <p:cNvSpPr>
            <a:spLocks noChangeArrowheads="1"/>
          </p:cNvSpPr>
          <p:nvPr/>
        </p:nvSpPr>
        <p:spPr bwMode="auto">
          <a:xfrm>
            <a:off x="1692275" y="3068638"/>
            <a:ext cx="792163" cy="193675"/>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aseline="0">
                <a:latin typeface="Arial" charset="0"/>
              </a:rPr>
              <a:t>Amilaz</a:t>
            </a:r>
            <a:endParaRPr lang="en-US" altLang="tr-TR" sz="1800" baseline="0">
              <a:latin typeface="Arial" charset="0"/>
            </a:endParaRPr>
          </a:p>
        </p:txBody>
      </p:sp>
      <p:sp>
        <p:nvSpPr>
          <p:cNvPr id="140296" name="Line 23"/>
          <p:cNvSpPr>
            <a:spLocks noChangeShapeType="1"/>
          </p:cNvSpPr>
          <p:nvPr/>
        </p:nvSpPr>
        <p:spPr bwMode="auto">
          <a:xfrm>
            <a:off x="1692275" y="3860800"/>
            <a:ext cx="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40297" name="Line 24"/>
          <p:cNvSpPr>
            <a:spLocks noChangeShapeType="1"/>
          </p:cNvSpPr>
          <p:nvPr/>
        </p:nvSpPr>
        <p:spPr bwMode="auto">
          <a:xfrm>
            <a:off x="1619250" y="3860800"/>
            <a:ext cx="792163"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40298" name="Rectangle 25"/>
          <p:cNvSpPr>
            <a:spLocks noChangeArrowheads="1"/>
          </p:cNvSpPr>
          <p:nvPr/>
        </p:nvSpPr>
        <p:spPr bwMode="auto">
          <a:xfrm>
            <a:off x="1692275" y="3573463"/>
            <a:ext cx="792163" cy="215900"/>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aseline="0">
                <a:latin typeface="Arial" charset="0"/>
              </a:rPr>
              <a:t>Proteaz</a:t>
            </a:r>
            <a:endParaRPr lang="en-US" altLang="tr-TR" sz="1800" baseline="0">
              <a:latin typeface="Arial" charset="0"/>
            </a:endParaRPr>
          </a:p>
        </p:txBody>
      </p:sp>
      <p:sp>
        <p:nvSpPr>
          <p:cNvPr id="140299" name="Line 26"/>
          <p:cNvSpPr>
            <a:spLocks noChangeShapeType="1"/>
          </p:cNvSpPr>
          <p:nvPr/>
        </p:nvSpPr>
        <p:spPr bwMode="auto">
          <a:xfrm>
            <a:off x="1331913" y="4292600"/>
            <a:ext cx="100806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40300" name="Rectangle 27"/>
          <p:cNvSpPr>
            <a:spLocks noChangeArrowheads="1"/>
          </p:cNvSpPr>
          <p:nvPr/>
        </p:nvSpPr>
        <p:spPr bwMode="auto">
          <a:xfrm>
            <a:off x="1692275" y="4005263"/>
            <a:ext cx="647700" cy="215900"/>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aseline="0">
                <a:latin typeface="Arial" charset="0"/>
              </a:rPr>
              <a:t>Lipaz</a:t>
            </a:r>
            <a:endParaRPr lang="en-US" altLang="tr-TR" sz="1800" baseline="0">
              <a:latin typeface="Arial" charset="0"/>
            </a:endParaRPr>
          </a:p>
        </p:txBody>
      </p:sp>
      <p:sp>
        <p:nvSpPr>
          <p:cNvPr id="140301" name="Line 28"/>
          <p:cNvSpPr>
            <a:spLocks noChangeShapeType="1"/>
          </p:cNvSpPr>
          <p:nvPr/>
        </p:nvSpPr>
        <p:spPr bwMode="auto">
          <a:xfrm>
            <a:off x="2771775" y="2781300"/>
            <a:ext cx="72072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40302" name="Line 29"/>
          <p:cNvSpPr>
            <a:spLocks noChangeShapeType="1"/>
          </p:cNvSpPr>
          <p:nvPr/>
        </p:nvSpPr>
        <p:spPr bwMode="auto">
          <a:xfrm>
            <a:off x="5003800" y="2781300"/>
            <a:ext cx="792163"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40303" name="Rectangle 30"/>
          <p:cNvSpPr>
            <a:spLocks noChangeArrowheads="1"/>
          </p:cNvSpPr>
          <p:nvPr/>
        </p:nvSpPr>
        <p:spPr bwMode="auto">
          <a:xfrm>
            <a:off x="6227763" y="2349500"/>
            <a:ext cx="1439862" cy="2087563"/>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aseline="0">
                <a:latin typeface="Arial" charset="0"/>
              </a:rPr>
              <a:t>Laktat</a:t>
            </a:r>
          </a:p>
          <a:p>
            <a:pPr algn="ctr" eaLnBrk="1" hangingPunct="1">
              <a:spcBef>
                <a:spcPct val="0"/>
              </a:spcBef>
              <a:buClrTx/>
              <a:buSzTx/>
              <a:buFontTx/>
              <a:buNone/>
            </a:pPr>
            <a:r>
              <a:rPr lang="tr-TR" altLang="tr-TR" sz="1800" baseline="0">
                <a:latin typeface="Arial" charset="0"/>
              </a:rPr>
              <a:t>Bütirat</a:t>
            </a:r>
          </a:p>
          <a:p>
            <a:pPr algn="ctr" eaLnBrk="1" hangingPunct="1">
              <a:spcBef>
                <a:spcPct val="0"/>
              </a:spcBef>
              <a:buClrTx/>
              <a:buSzTx/>
              <a:buFontTx/>
              <a:buNone/>
            </a:pPr>
            <a:r>
              <a:rPr lang="tr-TR" altLang="tr-TR" sz="1800" baseline="0">
                <a:latin typeface="Arial" charset="0"/>
              </a:rPr>
              <a:t>Propiyonat</a:t>
            </a:r>
          </a:p>
          <a:p>
            <a:pPr algn="ctr" eaLnBrk="1" hangingPunct="1">
              <a:spcBef>
                <a:spcPct val="0"/>
              </a:spcBef>
              <a:buClrTx/>
              <a:buSzTx/>
              <a:buFontTx/>
              <a:buNone/>
            </a:pPr>
            <a:r>
              <a:rPr lang="tr-TR" altLang="tr-TR" sz="1800" baseline="0">
                <a:latin typeface="Arial" charset="0"/>
              </a:rPr>
              <a:t>Süksinat</a:t>
            </a:r>
          </a:p>
          <a:p>
            <a:pPr algn="ctr" eaLnBrk="1" hangingPunct="1">
              <a:spcBef>
                <a:spcPct val="0"/>
              </a:spcBef>
              <a:buClrTx/>
              <a:buSzTx/>
              <a:buFontTx/>
              <a:buNone/>
            </a:pPr>
            <a:r>
              <a:rPr lang="tr-TR" altLang="tr-TR" sz="1800" baseline="0">
                <a:latin typeface="Arial" charset="0"/>
              </a:rPr>
              <a:t>Etanol</a:t>
            </a:r>
          </a:p>
          <a:p>
            <a:pPr algn="ctr" eaLnBrk="1" hangingPunct="1">
              <a:spcBef>
                <a:spcPct val="0"/>
              </a:spcBef>
              <a:buClrTx/>
              <a:buSzTx/>
              <a:buFontTx/>
              <a:buNone/>
            </a:pPr>
            <a:r>
              <a:rPr lang="tr-TR" altLang="tr-TR" sz="1800" baseline="0">
                <a:latin typeface="Arial" charset="0"/>
              </a:rPr>
              <a:t>Asetat</a:t>
            </a:r>
          </a:p>
          <a:p>
            <a:pPr algn="ctr" eaLnBrk="1" hangingPunct="1">
              <a:spcBef>
                <a:spcPct val="0"/>
              </a:spcBef>
              <a:buClrTx/>
              <a:buSzTx/>
              <a:buFontTx/>
              <a:buNone/>
            </a:pPr>
            <a:r>
              <a:rPr lang="tr-TR" altLang="tr-TR" sz="1800" baseline="0">
                <a:latin typeface="Arial" charset="0"/>
              </a:rPr>
              <a:t>CO</a:t>
            </a:r>
            <a:r>
              <a:rPr lang="tr-TR" altLang="tr-TR" sz="1800">
                <a:latin typeface="Arial" charset="0"/>
              </a:rPr>
              <a:t>2</a:t>
            </a:r>
            <a:r>
              <a:rPr lang="tr-TR" altLang="tr-TR" sz="1800" baseline="0">
                <a:latin typeface="Arial" charset="0"/>
              </a:rPr>
              <a:t>,H</a:t>
            </a:r>
            <a:r>
              <a:rPr lang="tr-TR" altLang="tr-TR" sz="1800">
                <a:latin typeface="Arial" charset="0"/>
              </a:rPr>
              <a:t>2</a:t>
            </a:r>
            <a:endParaRPr lang="en-US" altLang="tr-TR" sz="1800">
              <a:latin typeface="Arial" charset="0"/>
            </a:endParaRPr>
          </a:p>
        </p:txBody>
      </p:sp>
      <p:sp>
        <p:nvSpPr>
          <p:cNvPr id="140304" name="AutoShape 31"/>
          <p:cNvSpPr>
            <a:spLocks/>
          </p:cNvSpPr>
          <p:nvPr/>
        </p:nvSpPr>
        <p:spPr bwMode="auto">
          <a:xfrm>
            <a:off x="2484438" y="2708275"/>
            <a:ext cx="71437" cy="1584325"/>
          </a:xfrm>
          <a:prstGeom prst="rightBracket">
            <a:avLst>
              <a:gd name="adj" fmla="val 184816"/>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eaLnBrk="1" hangingPunct="1">
              <a:spcBef>
                <a:spcPct val="0"/>
              </a:spcBef>
              <a:buClrTx/>
              <a:buSzTx/>
              <a:buFontTx/>
              <a:buNone/>
            </a:pPr>
            <a:endParaRPr lang="tr-TR" altLang="tr-TR" sz="1800">
              <a:latin typeface="Arial" charset="0"/>
            </a:endParaRPr>
          </a:p>
        </p:txBody>
      </p:sp>
      <p:sp>
        <p:nvSpPr>
          <p:cNvPr id="140305" name="Oval 32"/>
          <p:cNvSpPr>
            <a:spLocks noChangeArrowheads="1"/>
          </p:cNvSpPr>
          <p:nvPr/>
        </p:nvSpPr>
        <p:spPr bwMode="auto">
          <a:xfrm>
            <a:off x="3059113" y="2997200"/>
            <a:ext cx="2592387" cy="719138"/>
          </a:xfrm>
          <a:prstGeom prst="ellipse">
            <a:avLst/>
          </a:prstGeom>
          <a:solidFill>
            <a:schemeClr val="accent1"/>
          </a:solidFill>
          <a:ln w="9525">
            <a:solidFill>
              <a:schemeClr val="tx1"/>
            </a:solidFill>
            <a:round/>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aseline="0">
                <a:latin typeface="Arial" charset="0"/>
              </a:rPr>
              <a:t>Fakültatif ve zorunlu </a:t>
            </a:r>
          </a:p>
          <a:p>
            <a:pPr algn="ctr" eaLnBrk="1" hangingPunct="1">
              <a:spcBef>
                <a:spcPct val="0"/>
              </a:spcBef>
              <a:buClrTx/>
              <a:buSzTx/>
              <a:buFontTx/>
              <a:buNone/>
            </a:pPr>
            <a:r>
              <a:rPr lang="tr-TR" altLang="tr-TR" sz="1800" baseline="0">
                <a:latin typeface="Arial" charset="0"/>
              </a:rPr>
              <a:t>anaerob bakteriler</a:t>
            </a:r>
            <a:endParaRPr lang="en-US" altLang="tr-TR" sz="1800" baseline="0">
              <a:latin typeface="Arial" charset="0"/>
            </a:endParaRPr>
          </a:p>
        </p:txBody>
      </p:sp>
    </p:spTree>
    <p:extLst>
      <p:ext uri="{BB962C8B-B14F-4D97-AF65-F5344CB8AC3E}">
        <p14:creationId xmlns:p14="http://schemas.microsoft.com/office/powerpoint/2010/main" val="5642368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p:cNvSpPr>
          <p:nvPr>
            <p:ph type="title" idx="4294967295"/>
          </p:nvPr>
        </p:nvSpPr>
        <p:spPr>
          <a:xfrm>
            <a:off x="301625" y="228600"/>
            <a:ext cx="8534400" cy="1112838"/>
          </a:xfrm>
        </p:spPr>
        <p:txBody>
          <a:bodyPr>
            <a:noAutofit/>
          </a:bodyPr>
          <a:lstStyle/>
          <a:p>
            <a:r>
              <a:rPr lang="tr-TR" altLang="tr-TR" sz="3600" b="1" dirty="0" smtClean="0">
                <a:solidFill>
                  <a:srgbClr val="002060"/>
                </a:solidFill>
              </a:rPr>
              <a:t>Doğada organik polimerlerin anaerobik koşulda parçalanmaları</a:t>
            </a:r>
          </a:p>
        </p:txBody>
      </p:sp>
      <p:sp>
        <p:nvSpPr>
          <p:cNvPr id="141315" name="Rectangle 3"/>
          <p:cNvSpPr>
            <a:spLocks noGrp="1"/>
          </p:cNvSpPr>
          <p:nvPr>
            <p:ph type="body" idx="4294967295"/>
          </p:nvPr>
        </p:nvSpPr>
        <p:spPr/>
        <p:txBody>
          <a:bodyPr/>
          <a:lstStyle/>
          <a:p>
            <a:pPr>
              <a:buFont typeface="Wingdings 2" pitchFamily="18" charset="2"/>
              <a:buNone/>
            </a:pPr>
            <a:r>
              <a:rPr lang="tr-TR" altLang="tr-TR" smtClean="0"/>
              <a:t>II</a:t>
            </a:r>
          </a:p>
          <a:p>
            <a:pPr>
              <a:buFont typeface="Wingdings 2" pitchFamily="18" charset="2"/>
              <a:buNone/>
            </a:pPr>
            <a:r>
              <a:rPr lang="tr-TR" altLang="tr-TR" smtClean="0"/>
              <a:t>Bütirat</a:t>
            </a:r>
          </a:p>
          <a:p>
            <a:pPr>
              <a:buFont typeface="Wingdings 2" pitchFamily="18" charset="2"/>
              <a:buNone/>
            </a:pPr>
            <a:r>
              <a:rPr lang="tr-TR" altLang="tr-TR" smtClean="0"/>
              <a:t>Propiyanat                          Asetogenik</a:t>
            </a:r>
          </a:p>
          <a:p>
            <a:pPr>
              <a:buFont typeface="Wingdings 2" pitchFamily="18" charset="2"/>
              <a:buNone/>
            </a:pPr>
            <a:r>
              <a:rPr lang="tr-TR" altLang="tr-TR" smtClean="0"/>
              <a:t>                                              reaksiyonlar</a:t>
            </a:r>
          </a:p>
          <a:p>
            <a:pPr>
              <a:buFont typeface="Wingdings 2" pitchFamily="18" charset="2"/>
              <a:buNone/>
            </a:pPr>
            <a:r>
              <a:rPr lang="tr-TR" altLang="tr-TR" smtClean="0"/>
              <a:t>Süksinat</a:t>
            </a:r>
          </a:p>
          <a:p>
            <a:pPr>
              <a:buFont typeface="Wingdings 2" pitchFamily="18" charset="2"/>
              <a:buNone/>
            </a:pPr>
            <a:r>
              <a:rPr lang="tr-TR" altLang="tr-TR" smtClean="0"/>
              <a:t>Etanol</a:t>
            </a:r>
          </a:p>
          <a:p>
            <a:pPr>
              <a:buFont typeface="Wingdings 2" pitchFamily="18" charset="2"/>
              <a:buNone/>
            </a:pPr>
            <a:r>
              <a:rPr lang="tr-TR" altLang="tr-TR" smtClean="0"/>
              <a:t>H</a:t>
            </a:r>
            <a:r>
              <a:rPr lang="tr-TR" altLang="tr-TR" baseline="-25000" smtClean="0"/>
              <a:t>2</a:t>
            </a:r>
            <a:r>
              <a:rPr lang="tr-TR" altLang="tr-TR" smtClean="0"/>
              <a:t>+CO</a:t>
            </a:r>
            <a:r>
              <a:rPr lang="tr-TR" altLang="tr-TR" baseline="-25000" smtClean="0"/>
              <a:t>2</a:t>
            </a:r>
            <a:r>
              <a:rPr lang="tr-TR" altLang="tr-TR" smtClean="0"/>
              <a:t>                            acetobacterium</a:t>
            </a:r>
            <a:endParaRPr lang="en-US" altLang="tr-TR" smtClean="0"/>
          </a:p>
        </p:txBody>
      </p:sp>
      <p:sp>
        <p:nvSpPr>
          <p:cNvPr id="141316" name="AutoShape 4"/>
          <p:cNvSpPr>
            <a:spLocks/>
          </p:cNvSpPr>
          <p:nvPr/>
        </p:nvSpPr>
        <p:spPr bwMode="auto">
          <a:xfrm>
            <a:off x="1979613" y="2205038"/>
            <a:ext cx="720725" cy="2160587"/>
          </a:xfrm>
          <a:prstGeom prst="rightBracket">
            <a:avLst>
              <a:gd name="adj" fmla="val 24982"/>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eaLnBrk="1" hangingPunct="1">
              <a:spcBef>
                <a:spcPct val="0"/>
              </a:spcBef>
              <a:buClrTx/>
              <a:buSzTx/>
              <a:buFontTx/>
              <a:buNone/>
            </a:pPr>
            <a:endParaRPr lang="tr-TR" altLang="tr-TR" sz="1800">
              <a:latin typeface="Arial" charset="0"/>
            </a:endParaRPr>
          </a:p>
        </p:txBody>
      </p:sp>
      <p:sp>
        <p:nvSpPr>
          <p:cNvPr id="141317" name="Line 5"/>
          <p:cNvSpPr>
            <a:spLocks noChangeShapeType="1"/>
          </p:cNvSpPr>
          <p:nvPr/>
        </p:nvSpPr>
        <p:spPr bwMode="auto">
          <a:xfrm>
            <a:off x="2771775" y="2781300"/>
            <a:ext cx="1223963"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41318" name="Line 6"/>
          <p:cNvSpPr>
            <a:spLocks noChangeShapeType="1"/>
          </p:cNvSpPr>
          <p:nvPr/>
        </p:nvSpPr>
        <p:spPr bwMode="auto">
          <a:xfrm>
            <a:off x="6156325" y="2781300"/>
            <a:ext cx="72072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41319" name="Rectangle 7"/>
          <p:cNvSpPr>
            <a:spLocks noChangeArrowheads="1"/>
          </p:cNvSpPr>
          <p:nvPr/>
        </p:nvSpPr>
        <p:spPr bwMode="auto">
          <a:xfrm>
            <a:off x="7019925" y="2420938"/>
            <a:ext cx="914400" cy="1295400"/>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aseline="0">
                <a:latin typeface="Arial" charset="0"/>
              </a:rPr>
              <a:t>Asetat</a:t>
            </a:r>
          </a:p>
          <a:p>
            <a:pPr algn="ctr" eaLnBrk="1" hangingPunct="1">
              <a:spcBef>
                <a:spcPct val="0"/>
              </a:spcBef>
              <a:buClrTx/>
              <a:buSzTx/>
              <a:buFontTx/>
              <a:buNone/>
            </a:pPr>
            <a:r>
              <a:rPr lang="tr-TR" altLang="tr-TR" sz="1800" baseline="0">
                <a:latin typeface="Arial" charset="0"/>
              </a:rPr>
              <a:t>H</a:t>
            </a:r>
            <a:r>
              <a:rPr lang="tr-TR" altLang="tr-TR" sz="1800">
                <a:latin typeface="Arial" charset="0"/>
              </a:rPr>
              <a:t>2</a:t>
            </a:r>
            <a:r>
              <a:rPr lang="tr-TR" altLang="tr-TR" sz="1800" baseline="0">
                <a:latin typeface="Arial" charset="0"/>
              </a:rPr>
              <a:t>,CO</a:t>
            </a:r>
            <a:r>
              <a:rPr lang="tr-TR" altLang="tr-TR" sz="1800">
                <a:latin typeface="Arial" charset="0"/>
              </a:rPr>
              <a:t>2</a:t>
            </a:r>
            <a:endParaRPr lang="en-US" altLang="tr-TR" sz="1800">
              <a:latin typeface="Arial" charset="0"/>
            </a:endParaRPr>
          </a:p>
        </p:txBody>
      </p:sp>
      <p:sp>
        <p:nvSpPr>
          <p:cNvPr id="141320" name="Oval 8"/>
          <p:cNvSpPr>
            <a:spLocks noChangeArrowheads="1"/>
          </p:cNvSpPr>
          <p:nvPr/>
        </p:nvSpPr>
        <p:spPr bwMode="auto">
          <a:xfrm>
            <a:off x="3276600" y="3716338"/>
            <a:ext cx="3527425" cy="504825"/>
          </a:xfrm>
          <a:prstGeom prst="ellipse">
            <a:avLst/>
          </a:prstGeom>
          <a:solidFill>
            <a:schemeClr val="accent1"/>
          </a:solidFill>
          <a:ln w="9525">
            <a:solidFill>
              <a:schemeClr val="tx1"/>
            </a:solidFill>
            <a:round/>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aseline="0">
                <a:latin typeface="Arial" charset="0"/>
              </a:rPr>
              <a:t>Syntrophobacter,syntrophomonas</a:t>
            </a:r>
            <a:endParaRPr lang="en-US" altLang="tr-TR" sz="1800" baseline="0">
              <a:latin typeface="Arial" charset="0"/>
            </a:endParaRPr>
          </a:p>
        </p:txBody>
      </p:sp>
      <p:sp>
        <p:nvSpPr>
          <p:cNvPr id="141321" name="Line 9"/>
          <p:cNvSpPr>
            <a:spLocks noChangeShapeType="1"/>
          </p:cNvSpPr>
          <p:nvPr/>
        </p:nvSpPr>
        <p:spPr bwMode="auto">
          <a:xfrm>
            <a:off x="2051050" y="4797425"/>
            <a:ext cx="165735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41322" name="Line 10"/>
          <p:cNvSpPr>
            <a:spLocks noChangeShapeType="1"/>
          </p:cNvSpPr>
          <p:nvPr/>
        </p:nvSpPr>
        <p:spPr bwMode="auto">
          <a:xfrm>
            <a:off x="6516688" y="4797425"/>
            <a:ext cx="71913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41323" name="Rectangle 11"/>
          <p:cNvSpPr>
            <a:spLocks noChangeArrowheads="1"/>
          </p:cNvSpPr>
          <p:nvPr/>
        </p:nvSpPr>
        <p:spPr bwMode="auto">
          <a:xfrm>
            <a:off x="7308850" y="4365625"/>
            <a:ext cx="914400" cy="914400"/>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aseline="0">
                <a:latin typeface="Arial" charset="0"/>
              </a:rPr>
              <a:t>asetat</a:t>
            </a:r>
            <a:endParaRPr lang="en-US" altLang="tr-TR" sz="1800" baseline="0">
              <a:latin typeface="Arial" charset="0"/>
            </a:endParaRPr>
          </a:p>
        </p:txBody>
      </p:sp>
    </p:spTree>
    <p:extLst>
      <p:ext uri="{BB962C8B-B14F-4D97-AF65-F5344CB8AC3E}">
        <p14:creationId xmlns:p14="http://schemas.microsoft.com/office/powerpoint/2010/main" val="9931130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p:cNvSpPr>
          <p:nvPr>
            <p:ph type="title" idx="4294967295"/>
          </p:nvPr>
        </p:nvSpPr>
        <p:spPr/>
        <p:txBody>
          <a:bodyPr/>
          <a:lstStyle/>
          <a:p>
            <a:endParaRPr lang="tr-TR" altLang="tr-TR" smtClean="0"/>
          </a:p>
        </p:txBody>
      </p:sp>
      <p:sp>
        <p:nvSpPr>
          <p:cNvPr id="142339" name="Rectangle 3"/>
          <p:cNvSpPr>
            <a:spLocks noGrp="1"/>
          </p:cNvSpPr>
          <p:nvPr>
            <p:ph type="body" idx="4294967295"/>
          </p:nvPr>
        </p:nvSpPr>
        <p:spPr/>
        <p:txBody>
          <a:bodyPr/>
          <a:lstStyle/>
          <a:p>
            <a:pPr>
              <a:buFont typeface="Wingdings 2" pitchFamily="18" charset="2"/>
              <a:buNone/>
            </a:pPr>
            <a:r>
              <a:rPr lang="tr-TR" altLang="tr-TR" smtClean="0"/>
              <a:t>III</a:t>
            </a:r>
          </a:p>
          <a:p>
            <a:pPr>
              <a:buFont typeface="Wingdings 2" pitchFamily="18" charset="2"/>
              <a:buNone/>
            </a:pPr>
            <a:r>
              <a:rPr lang="tr-TR" altLang="tr-TR" smtClean="0"/>
              <a:t>Asetat</a:t>
            </a:r>
          </a:p>
          <a:p>
            <a:pPr>
              <a:buFont typeface="Wingdings 2" pitchFamily="18" charset="2"/>
              <a:buNone/>
            </a:pPr>
            <a:endParaRPr lang="tr-TR" altLang="tr-TR" smtClean="0"/>
          </a:p>
          <a:p>
            <a:pPr>
              <a:buFont typeface="Wingdings 2" pitchFamily="18" charset="2"/>
              <a:buNone/>
            </a:pPr>
            <a:r>
              <a:rPr lang="tr-TR" altLang="tr-TR" smtClean="0"/>
              <a:t>H</a:t>
            </a:r>
            <a:r>
              <a:rPr lang="tr-TR" altLang="tr-TR" baseline="-25000" smtClean="0"/>
              <a:t>2</a:t>
            </a:r>
            <a:r>
              <a:rPr lang="tr-TR" altLang="tr-TR" smtClean="0"/>
              <a:t>+CO</a:t>
            </a:r>
            <a:r>
              <a:rPr lang="tr-TR" altLang="tr-TR" baseline="-25000" smtClean="0"/>
              <a:t>2</a:t>
            </a:r>
          </a:p>
          <a:p>
            <a:pPr>
              <a:buFont typeface="Wingdings 2" pitchFamily="18" charset="2"/>
              <a:buNone/>
            </a:pPr>
            <a:endParaRPr lang="en-US" altLang="tr-TR" smtClean="0"/>
          </a:p>
        </p:txBody>
      </p:sp>
      <p:sp>
        <p:nvSpPr>
          <p:cNvPr id="142340" name="Line 4"/>
          <p:cNvSpPr>
            <a:spLocks noChangeShapeType="1"/>
          </p:cNvSpPr>
          <p:nvPr/>
        </p:nvSpPr>
        <p:spPr bwMode="auto">
          <a:xfrm>
            <a:off x="1547813" y="2276475"/>
            <a:ext cx="100806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42341" name="Line 5"/>
          <p:cNvSpPr>
            <a:spLocks noChangeShapeType="1"/>
          </p:cNvSpPr>
          <p:nvPr/>
        </p:nvSpPr>
        <p:spPr bwMode="auto">
          <a:xfrm>
            <a:off x="1908175" y="3284538"/>
            <a:ext cx="10795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42342" name="Line 6"/>
          <p:cNvSpPr>
            <a:spLocks noChangeShapeType="1"/>
          </p:cNvSpPr>
          <p:nvPr/>
        </p:nvSpPr>
        <p:spPr bwMode="auto">
          <a:xfrm>
            <a:off x="5219700" y="2276475"/>
            <a:ext cx="115252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42343" name="Line 7"/>
          <p:cNvSpPr>
            <a:spLocks noChangeShapeType="1"/>
          </p:cNvSpPr>
          <p:nvPr/>
        </p:nvSpPr>
        <p:spPr bwMode="auto">
          <a:xfrm>
            <a:off x="5292725" y="3141663"/>
            <a:ext cx="136842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42344" name="Rectangle 8"/>
          <p:cNvSpPr>
            <a:spLocks noChangeArrowheads="1"/>
          </p:cNvSpPr>
          <p:nvPr/>
        </p:nvSpPr>
        <p:spPr bwMode="auto">
          <a:xfrm>
            <a:off x="6659563" y="2060575"/>
            <a:ext cx="1296987" cy="288925"/>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aseline="0">
                <a:latin typeface="Arial" charset="0"/>
              </a:rPr>
              <a:t>CH</a:t>
            </a:r>
            <a:r>
              <a:rPr lang="tr-TR" altLang="tr-TR" sz="1800">
                <a:latin typeface="Arial" charset="0"/>
              </a:rPr>
              <a:t>4</a:t>
            </a:r>
            <a:r>
              <a:rPr lang="tr-TR" altLang="tr-TR" sz="1800" baseline="0">
                <a:latin typeface="Arial" charset="0"/>
              </a:rPr>
              <a:t>+CO</a:t>
            </a:r>
            <a:r>
              <a:rPr lang="tr-TR" altLang="tr-TR" sz="1800">
                <a:latin typeface="Arial" charset="0"/>
              </a:rPr>
              <a:t>2</a:t>
            </a:r>
            <a:endParaRPr lang="en-US" altLang="tr-TR" sz="1800">
              <a:latin typeface="Arial" charset="0"/>
            </a:endParaRPr>
          </a:p>
        </p:txBody>
      </p:sp>
      <p:sp>
        <p:nvSpPr>
          <p:cNvPr id="142345" name="Rectangle 9"/>
          <p:cNvSpPr>
            <a:spLocks noChangeArrowheads="1"/>
          </p:cNvSpPr>
          <p:nvPr/>
        </p:nvSpPr>
        <p:spPr bwMode="auto">
          <a:xfrm>
            <a:off x="6732588" y="2924175"/>
            <a:ext cx="1368425" cy="360363"/>
          </a:xfrm>
          <a:prstGeom prst="rect">
            <a:avLst/>
          </a:prstGeom>
          <a:solidFill>
            <a:schemeClr val="accent1"/>
          </a:solidFill>
          <a:ln w="9525">
            <a:solidFill>
              <a:schemeClr val="tx1"/>
            </a:solidFill>
            <a:miter lim="800000"/>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aseline="0">
                <a:latin typeface="Arial" charset="0"/>
              </a:rPr>
              <a:t>CH</a:t>
            </a:r>
            <a:r>
              <a:rPr lang="tr-TR" altLang="tr-TR" sz="1800">
                <a:latin typeface="Arial" charset="0"/>
              </a:rPr>
              <a:t>4</a:t>
            </a:r>
            <a:endParaRPr lang="en-US" altLang="tr-TR" sz="1800">
              <a:latin typeface="Arial" charset="0"/>
            </a:endParaRPr>
          </a:p>
        </p:txBody>
      </p:sp>
      <p:sp>
        <p:nvSpPr>
          <p:cNvPr id="142346" name="Oval 10"/>
          <p:cNvSpPr>
            <a:spLocks noChangeArrowheads="1"/>
          </p:cNvSpPr>
          <p:nvPr/>
        </p:nvSpPr>
        <p:spPr bwMode="auto">
          <a:xfrm>
            <a:off x="2987675" y="2133600"/>
            <a:ext cx="2232025" cy="287338"/>
          </a:xfrm>
          <a:prstGeom prst="ellipse">
            <a:avLst/>
          </a:prstGeom>
          <a:solidFill>
            <a:schemeClr val="accent1"/>
          </a:solidFill>
          <a:ln w="9525">
            <a:solidFill>
              <a:schemeClr val="tx1"/>
            </a:solidFill>
            <a:round/>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aseline="0">
                <a:latin typeface="Arial" charset="0"/>
              </a:rPr>
              <a:t>Metanogenik</a:t>
            </a:r>
            <a:endParaRPr lang="en-US" altLang="tr-TR" sz="1800" baseline="0">
              <a:latin typeface="Arial" charset="0"/>
            </a:endParaRPr>
          </a:p>
        </p:txBody>
      </p:sp>
      <p:sp>
        <p:nvSpPr>
          <p:cNvPr id="142347" name="Oval 11"/>
          <p:cNvSpPr>
            <a:spLocks noChangeArrowheads="1"/>
          </p:cNvSpPr>
          <p:nvPr/>
        </p:nvSpPr>
        <p:spPr bwMode="auto">
          <a:xfrm>
            <a:off x="3059113" y="2997200"/>
            <a:ext cx="2160587" cy="409575"/>
          </a:xfrm>
          <a:prstGeom prst="ellipse">
            <a:avLst/>
          </a:prstGeom>
          <a:solidFill>
            <a:schemeClr val="accent1"/>
          </a:solidFill>
          <a:ln w="9525">
            <a:solidFill>
              <a:schemeClr val="tx1"/>
            </a:solidFill>
            <a:round/>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aseline="0">
                <a:latin typeface="Arial" charset="0"/>
              </a:rPr>
              <a:t>reaksiyonlar</a:t>
            </a:r>
            <a:endParaRPr lang="en-US" altLang="tr-TR" sz="1800" baseline="0">
              <a:latin typeface="Arial" charset="0"/>
            </a:endParaRPr>
          </a:p>
        </p:txBody>
      </p:sp>
      <p:sp>
        <p:nvSpPr>
          <p:cNvPr id="142348" name="Oval 12"/>
          <p:cNvSpPr>
            <a:spLocks noChangeArrowheads="1"/>
          </p:cNvSpPr>
          <p:nvPr/>
        </p:nvSpPr>
        <p:spPr bwMode="auto">
          <a:xfrm>
            <a:off x="2771775" y="3716338"/>
            <a:ext cx="3384550" cy="288925"/>
          </a:xfrm>
          <a:prstGeom prst="ellipse">
            <a:avLst/>
          </a:prstGeom>
          <a:solidFill>
            <a:schemeClr val="accent1"/>
          </a:solidFill>
          <a:ln w="9525">
            <a:solidFill>
              <a:schemeClr val="tx1"/>
            </a:solidFill>
            <a:round/>
            <a:headEnd/>
            <a:tailEnd/>
          </a:ln>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0"/>
              </a:spcBef>
              <a:buClrTx/>
              <a:buSzTx/>
              <a:buFontTx/>
              <a:buNone/>
            </a:pPr>
            <a:r>
              <a:rPr lang="tr-TR" altLang="tr-TR" sz="1800" baseline="0">
                <a:latin typeface="Arial" charset="0"/>
              </a:rPr>
              <a:t>methanogenler</a:t>
            </a:r>
            <a:endParaRPr lang="en-US" altLang="tr-TR" sz="1800" baseline="0">
              <a:latin typeface="Arial" charset="0"/>
            </a:endParaRPr>
          </a:p>
        </p:txBody>
      </p:sp>
    </p:spTree>
    <p:extLst>
      <p:ext uri="{BB962C8B-B14F-4D97-AF65-F5344CB8AC3E}">
        <p14:creationId xmlns:p14="http://schemas.microsoft.com/office/powerpoint/2010/main" val="3879249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p:cNvSpPr>
          <p:nvPr>
            <p:ph type="title" idx="4294967295"/>
          </p:nvPr>
        </p:nvSpPr>
        <p:spPr/>
        <p:txBody>
          <a:bodyPr/>
          <a:lstStyle/>
          <a:p>
            <a:r>
              <a:rPr lang="tr-TR" altLang="tr-TR" smtClean="0"/>
              <a:t>Metanın oluştuğu ekosistemler</a:t>
            </a:r>
            <a:endParaRPr lang="en-US" altLang="tr-TR" smtClean="0"/>
          </a:p>
        </p:txBody>
      </p:sp>
      <p:sp>
        <p:nvSpPr>
          <p:cNvPr id="143363" name="Rectangle 3"/>
          <p:cNvSpPr>
            <a:spLocks noGrp="1"/>
          </p:cNvSpPr>
          <p:nvPr>
            <p:ph type="body" idx="4294967295"/>
          </p:nvPr>
        </p:nvSpPr>
        <p:spPr/>
        <p:txBody>
          <a:bodyPr/>
          <a:lstStyle/>
          <a:p>
            <a:r>
              <a:rPr lang="tr-TR" altLang="tr-TR" sz="2300" smtClean="0"/>
              <a:t>Soğuk stepler (tundralar)</a:t>
            </a:r>
          </a:p>
          <a:p>
            <a:r>
              <a:rPr lang="tr-TR" altLang="tr-TR" sz="2300" smtClean="0"/>
              <a:t>Suyla doymuş ve su altında kalmış topraklar( çeltik ekim alanları,bataklıklar, çamurlu topraklar)</a:t>
            </a:r>
          </a:p>
          <a:p>
            <a:r>
              <a:rPr lang="tr-TR" altLang="tr-TR" sz="2300" smtClean="0"/>
              <a:t>Göl, deniz ,çay ,ırmak ve birikinti su sedimentleri,</a:t>
            </a:r>
          </a:p>
          <a:p>
            <a:endParaRPr lang="tr-TR" altLang="tr-TR" sz="2300" smtClean="0"/>
          </a:p>
          <a:p>
            <a:endParaRPr lang="tr-TR" altLang="tr-TR" sz="2300" smtClean="0"/>
          </a:p>
          <a:p>
            <a:pPr>
              <a:buFont typeface="Wingdings 2" pitchFamily="18" charset="2"/>
              <a:buNone/>
            </a:pPr>
            <a:r>
              <a:rPr lang="tr-TR" altLang="tr-TR" sz="2300" smtClean="0"/>
              <a:t>Evsel atıklarda, lağım çukurlarında,kanalizasyon atıklarında metan bakterileri bulunur.</a:t>
            </a:r>
          </a:p>
          <a:p>
            <a:pPr>
              <a:buFont typeface="Wingdings 2" pitchFamily="18" charset="2"/>
              <a:buNone/>
            </a:pPr>
            <a:r>
              <a:rPr lang="tr-TR" altLang="tr-TR" sz="2300" smtClean="0"/>
              <a:t>Metan bakterileri geviş getiren hayvanların işkembe ve bağırsak sistemlerinde dominant flora arasında yer alır.</a:t>
            </a:r>
          </a:p>
          <a:p>
            <a:pPr>
              <a:buFont typeface="Wingdings 2" pitchFamily="18" charset="2"/>
              <a:buNone/>
            </a:pPr>
            <a:endParaRPr lang="en-US" altLang="tr-TR" sz="2300" smtClean="0"/>
          </a:p>
        </p:txBody>
      </p:sp>
    </p:spTree>
    <p:extLst>
      <p:ext uri="{BB962C8B-B14F-4D97-AF65-F5344CB8AC3E}">
        <p14:creationId xmlns:p14="http://schemas.microsoft.com/office/powerpoint/2010/main" val="24910864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p:cNvSpPr>
          <p:nvPr>
            <p:ph type="title" idx="4294967295"/>
          </p:nvPr>
        </p:nvSpPr>
        <p:spPr/>
        <p:txBody>
          <a:bodyPr/>
          <a:lstStyle/>
          <a:p>
            <a:endParaRPr lang="tr-TR" altLang="tr-TR" smtClean="0"/>
          </a:p>
        </p:txBody>
      </p:sp>
      <p:sp>
        <p:nvSpPr>
          <p:cNvPr id="144387" name="Rectangle 3"/>
          <p:cNvSpPr>
            <a:spLocks noGrp="1"/>
          </p:cNvSpPr>
          <p:nvPr>
            <p:ph type="body" idx="4294967295"/>
          </p:nvPr>
        </p:nvSpPr>
        <p:spPr/>
        <p:txBody>
          <a:bodyPr>
            <a:normAutofit fontScale="92500" lnSpcReduction="10000"/>
          </a:bodyPr>
          <a:lstStyle/>
          <a:p>
            <a:r>
              <a:rPr lang="tr-TR" altLang="tr-TR" smtClean="0"/>
              <a:t>Metan bakterileri aktifleştirdikleri H</a:t>
            </a:r>
            <a:r>
              <a:rPr lang="tr-TR" altLang="tr-TR" baseline="-25000" smtClean="0"/>
              <a:t>2</a:t>
            </a:r>
            <a:r>
              <a:rPr lang="tr-TR" altLang="tr-TR" smtClean="0"/>
              <a:t> molekülleriyle CO</a:t>
            </a:r>
            <a:r>
              <a:rPr lang="tr-TR" altLang="tr-TR" baseline="-25000" smtClean="0"/>
              <a:t>2</a:t>
            </a:r>
            <a:r>
              <a:rPr lang="tr-TR" altLang="tr-TR" smtClean="0"/>
              <a:t>’i metana redükte etmekte ve CO</a:t>
            </a:r>
            <a:r>
              <a:rPr lang="tr-TR" altLang="tr-TR" baseline="-25000" smtClean="0"/>
              <a:t>2</a:t>
            </a:r>
            <a:r>
              <a:rPr lang="tr-TR" altLang="tr-TR" smtClean="0"/>
              <a:t> moleküllerini C kaynağı olarak hücre materyalinin sentezinde kullanırlar.</a:t>
            </a:r>
          </a:p>
          <a:p>
            <a:r>
              <a:rPr lang="tr-TR" altLang="tr-TR" smtClean="0"/>
              <a:t>Kemolitotrof-ototroftur.</a:t>
            </a:r>
          </a:p>
          <a:p>
            <a:r>
              <a:rPr lang="tr-TR" altLang="tr-TR" smtClean="0"/>
              <a:t>Anaerob, ototrof ve H</a:t>
            </a:r>
            <a:r>
              <a:rPr lang="tr-TR" altLang="tr-TR" baseline="-25000" smtClean="0"/>
              <a:t>2</a:t>
            </a:r>
            <a:r>
              <a:rPr lang="tr-TR" altLang="tr-TR" smtClean="0"/>
              <a:t> oksidasyonu yapan bakterilerdir.</a:t>
            </a:r>
          </a:p>
          <a:p>
            <a:r>
              <a:rPr lang="tr-TR" altLang="tr-TR" smtClean="0"/>
              <a:t>Hidrojeni okside ederek metan oluşturur.</a:t>
            </a:r>
          </a:p>
          <a:p>
            <a:r>
              <a:rPr lang="tr-TR" altLang="tr-TR" smtClean="0"/>
              <a:t>Bazı metan bakterileri CO de metana dönüştürür.</a:t>
            </a:r>
          </a:p>
          <a:p>
            <a:endParaRPr lang="tr-TR" altLang="tr-TR" smtClean="0"/>
          </a:p>
        </p:txBody>
      </p:sp>
    </p:spTree>
    <p:extLst>
      <p:ext uri="{BB962C8B-B14F-4D97-AF65-F5344CB8AC3E}">
        <p14:creationId xmlns:p14="http://schemas.microsoft.com/office/powerpoint/2010/main" val="3145400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a:p>
        </p:txBody>
      </p:sp>
      <p:sp>
        <p:nvSpPr>
          <p:cNvPr id="126979" name="İçerik Yer Tutucusu 2"/>
          <p:cNvSpPr>
            <a:spLocks noGrp="1"/>
          </p:cNvSpPr>
          <p:nvPr>
            <p:ph sz="quarter" idx="1"/>
          </p:nvPr>
        </p:nvSpPr>
        <p:spPr>
          <a:xfrm>
            <a:off x="301625" y="0"/>
            <a:ext cx="8504238" cy="6381750"/>
          </a:xfrm>
        </p:spPr>
        <p:txBody>
          <a:bodyPr>
            <a:normAutofit fontScale="92500" lnSpcReduction="10000"/>
          </a:bodyPr>
          <a:lstStyle/>
          <a:p>
            <a:pPr marL="0" indent="0" algn="just">
              <a:buFont typeface="Wingdings 2" pitchFamily="18" charset="2"/>
              <a:buNone/>
            </a:pPr>
            <a:r>
              <a:rPr lang="tr-TR" altLang="tr-TR" smtClean="0"/>
              <a:t>Toprak faunasının genellikle yumuşak dokulu, karbon/azot oranı dar olan ıhlamur, mürver, dışbudak ve kızılağaç döküntülerini daha hızlı ayrıştırdığı, sert yapraklı meşe ve gürgen dokularının ise daha dayanıklı olduğu gözlenmiştir. Çok çeşitli toprak faunasınun bu tür parçalayıcı, yumuşatıcı ve karıştırıcı etkisinden sonra, organik kalıntılar, toprak mikroflorasının etkisi ile daha hızlı değişime uğrarlar.</a:t>
            </a:r>
          </a:p>
          <a:p>
            <a:pPr marL="0" indent="0" algn="just">
              <a:buFont typeface="Wingdings 2" pitchFamily="18" charset="2"/>
              <a:buNone/>
            </a:pPr>
            <a:r>
              <a:rPr lang="tr-TR" altLang="tr-TR" smtClean="0"/>
              <a:t>Karbon, canlı hücrenin en önemli yapı taşlarından birisi ve biyolojik sistemin en önemli elementidir. Bitki ve mikroorganizma hücreleri büyük düzeyde karbon içerirler. Karbondioksit, yeryüzündeki  karasal ekosistemde fotoototrof yüksek bitkiler  ve su sisteminde de algler tarafından organik karbona dönüştürülür. </a:t>
            </a:r>
          </a:p>
        </p:txBody>
      </p:sp>
    </p:spTree>
    <p:extLst>
      <p:ext uri="{BB962C8B-B14F-4D97-AF65-F5344CB8AC3E}">
        <p14:creationId xmlns:p14="http://schemas.microsoft.com/office/powerpoint/2010/main" val="18819575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p:cNvSpPr>
          <p:nvPr>
            <p:ph type="title" idx="4294967295"/>
          </p:nvPr>
        </p:nvSpPr>
        <p:spPr/>
        <p:txBody>
          <a:bodyPr/>
          <a:lstStyle/>
          <a:p>
            <a:endParaRPr lang="tr-TR" altLang="tr-TR" smtClean="0"/>
          </a:p>
        </p:txBody>
      </p:sp>
      <p:sp>
        <p:nvSpPr>
          <p:cNvPr id="145411" name="Rectangle 3"/>
          <p:cNvSpPr>
            <a:spLocks noGrp="1"/>
          </p:cNvSpPr>
          <p:nvPr>
            <p:ph type="body" idx="4294967295"/>
          </p:nvPr>
        </p:nvSpPr>
        <p:spPr/>
        <p:txBody>
          <a:bodyPr/>
          <a:lstStyle/>
          <a:p>
            <a:r>
              <a:rPr lang="tr-TR" altLang="tr-TR" smtClean="0"/>
              <a:t>CO, metan oluşumunda kullanılırsa ürün olarak CO</a:t>
            </a:r>
            <a:r>
              <a:rPr lang="tr-TR" altLang="tr-TR" baseline="-25000" smtClean="0"/>
              <a:t>2 </a:t>
            </a:r>
            <a:r>
              <a:rPr lang="tr-TR" altLang="tr-TR" smtClean="0"/>
              <a:t>ve H</a:t>
            </a:r>
            <a:r>
              <a:rPr lang="tr-TR" altLang="tr-TR" baseline="-25000" smtClean="0"/>
              <a:t>2</a:t>
            </a:r>
            <a:r>
              <a:rPr lang="tr-TR" altLang="tr-TR" smtClean="0"/>
              <a:t> meydana gelir ve metan oluşumu için kullanılır.</a:t>
            </a:r>
          </a:p>
          <a:p>
            <a:endParaRPr lang="tr-TR" altLang="tr-TR" smtClean="0"/>
          </a:p>
          <a:p>
            <a:r>
              <a:rPr lang="tr-TR" altLang="tr-TR" smtClean="0"/>
              <a:t>4CO+4H</a:t>
            </a:r>
            <a:r>
              <a:rPr lang="tr-TR" altLang="tr-TR" baseline="-25000" smtClean="0"/>
              <a:t>2</a:t>
            </a:r>
            <a:r>
              <a:rPr lang="tr-TR" altLang="tr-TR" smtClean="0"/>
              <a:t>O           4CO</a:t>
            </a:r>
            <a:r>
              <a:rPr lang="tr-TR" altLang="tr-TR" baseline="-25000" smtClean="0"/>
              <a:t>2</a:t>
            </a:r>
            <a:r>
              <a:rPr lang="tr-TR" altLang="tr-TR" smtClean="0"/>
              <a:t>+4H</a:t>
            </a:r>
            <a:r>
              <a:rPr lang="tr-TR" altLang="tr-TR" baseline="-25000" smtClean="0"/>
              <a:t>2</a:t>
            </a:r>
          </a:p>
          <a:p>
            <a:r>
              <a:rPr lang="tr-TR" altLang="tr-TR" smtClean="0"/>
              <a:t>CO</a:t>
            </a:r>
            <a:r>
              <a:rPr lang="tr-TR" altLang="tr-TR" baseline="-25000" smtClean="0"/>
              <a:t>2</a:t>
            </a:r>
            <a:r>
              <a:rPr lang="tr-TR" altLang="tr-TR" smtClean="0"/>
              <a:t>+4H</a:t>
            </a:r>
            <a:r>
              <a:rPr lang="tr-TR" altLang="tr-TR" baseline="-25000" smtClean="0"/>
              <a:t>2</a:t>
            </a:r>
            <a:r>
              <a:rPr lang="tr-TR" altLang="tr-TR" smtClean="0"/>
              <a:t>                 CH</a:t>
            </a:r>
            <a:r>
              <a:rPr lang="tr-TR" altLang="tr-TR" baseline="-25000" smtClean="0"/>
              <a:t>4</a:t>
            </a:r>
            <a:r>
              <a:rPr lang="tr-TR" altLang="tr-TR" smtClean="0"/>
              <a:t>+2H</a:t>
            </a:r>
            <a:r>
              <a:rPr lang="tr-TR" altLang="tr-TR" baseline="-25000" smtClean="0"/>
              <a:t>2</a:t>
            </a:r>
            <a:r>
              <a:rPr lang="tr-TR" altLang="tr-TR" smtClean="0"/>
              <a:t>O</a:t>
            </a:r>
          </a:p>
          <a:p>
            <a:r>
              <a:rPr lang="tr-TR" altLang="tr-TR" smtClean="0"/>
              <a:t>4CO+2H</a:t>
            </a:r>
            <a:r>
              <a:rPr lang="tr-TR" altLang="tr-TR" baseline="-25000" smtClean="0"/>
              <a:t>2</a:t>
            </a:r>
            <a:r>
              <a:rPr lang="tr-TR" altLang="tr-TR" smtClean="0"/>
              <a:t>O               3CO</a:t>
            </a:r>
            <a:r>
              <a:rPr lang="tr-TR" altLang="tr-TR" baseline="-25000" smtClean="0"/>
              <a:t>2</a:t>
            </a:r>
            <a:r>
              <a:rPr lang="tr-TR" altLang="tr-TR" smtClean="0"/>
              <a:t>+CH</a:t>
            </a:r>
            <a:r>
              <a:rPr lang="tr-TR" altLang="tr-TR" baseline="-25000" smtClean="0"/>
              <a:t>4</a:t>
            </a:r>
            <a:endParaRPr lang="en-US" altLang="tr-TR" baseline="-25000" smtClean="0"/>
          </a:p>
        </p:txBody>
      </p:sp>
      <p:sp>
        <p:nvSpPr>
          <p:cNvPr id="145412" name="Line 4"/>
          <p:cNvSpPr>
            <a:spLocks noChangeShapeType="1"/>
          </p:cNvSpPr>
          <p:nvPr/>
        </p:nvSpPr>
        <p:spPr bwMode="auto">
          <a:xfrm>
            <a:off x="2555875" y="3573463"/>
            <a:ext cx="576263"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45413" name="Line 5"/>
          <p:cNvSpPr>
            <a:spLocks noChangeShapeType="1"/>
          </p:cNvSpPr>
          <p:nvPr/>
        </p:nvSpPr>
        <p:spPr bwMode="auto">
          <a:xfrm>
            <a:off x="2339975" y="4076700"/>
            <a:ext cx="93662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45414" name="Line 6"/>
          <p:cNvSpPr>
            <a:spLocks noChangeShapeType="1"/>
          </p:cNvSpPr>
          <p:nvPr/>
        </p:nvSpPr>
        <p:spPr bwMode="auto">
          <a:xfrm>
            <a:off x="2627313" y="4581525"/>
            <a:ext cx="86518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1890451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6434" name="Picture 2" descr="The image “file://///Zoo-triarch/users/kristam/teaching/BSC%202008/37_17CarbonCycle_L.jpg” cannot be displayed, because it contains erro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3550" y="1484313"/>
            <a:ext cx="5891213" cy="483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6435" name="Text Box 3"/>
          <p:cNvSpPr txBox="1">
            <a:spLocks noChangeArrowheads="1"/>
          </p:cNvSpPr>
          <p:nvPr/>
        </p:nvSpPr>
        <p:spPr bwMode="auto">
          <a:xfrm>
            <a:off x="0" y="357188"/>
            <a:ext cx="3657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eaLnBrk="1" hangingPunct="1">
              <a:spcBef>
                <a:spcPct val="50000"/>
              </a:spcBef>
              <a:buClrTx/>
              <a:buSzTx/>
              <a:buFontTx/>
              <a:buNone/>
            </a:pPr>
            <a:endParaRPr lang="tr-TR" altLang="tr-TR" sz="1800" baseline="0">
              <a:latin typeface="Arial" charset="0"/>
            </a:endParaRPr>
          </a:p>
        </p:txBody>
      </p:sp>
      <p:sp>
        <p:nvSpPr>
          <p:cNvPr id="146436" name="Rectangle 4"/>
          <p:cNvSpPr>
            <a:spLocks noChangeArrowheads="1"/>
          </p:cNvSpPr>
          <p:nvPr/>
        </p:nvSpPr>
        <p:spPr bwMode="auto">
          <a:xfrm>
            <a:off x="0" y="762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eaLnBrk="1" hangingPunct="1">
              <a:spcBef>
                <a:spcPct val="25000"/>
              </a:spcBef>
              <a:buClrTx/>
              <a:buSzTx/>
              <a:buFontTx/>
              <a:buNone/>
            </a:pPr>
            <a:r>
              <a:rPr lang="en-US" altLang="tr-TR" sz="2400" b="1" baseline="0">
                <a:solidFill>
                  <a:schemeClr val="hlink"/>
                </a:solidFill>
                <a:latin typeface="Arial" charset="0"/>
              </a:rPr>
              <a:t>The carbon cycle relies on photosynthesis, respiration, and decomposition</a:t>
            </a:r>
          </a:p>
        </p:txBody>
      </p:sp>
      <p:sp>
        <p:nvSpPr>
          <p:cNvPr id="162821" name="Text Box 5"/>
          <p:cNvSpPr txBox="1">
            <a:spLocks noChangeArrowheads="1"/>
          </p:cNvSpPr>
          <p:nvPr/>
        </p:nvSpPr>
        <p:spPr bwMode="auto">
          <a:xfrm>
            <a:off x="101600" y="1484313"/>
            <a:ext cx="2693988" cy="461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eaLnBrk="1" hangingPunct="1">
              <a:spcBef>
                <a:spcPct val="50000"/>
              </a:spcBef>
              <a:buClrTx/>
              <a:buSzTx/>
              <a:buFontTx/>
              <a:buNone/>
            </a:pPr>
            <a:r>
              <a:rPr lang="tr-TR" altLang="tr-TR" sz="2000" b="1" baseline="0">
                <a:latin typeface="Arial" charset="0"/>
              </a:rPr>
              <a:t>Karbon bileşikleri (organik) tüketilir.</a:t>
            </a:r>
            <a:endParaRPr lang="en-US" altLang="tr-TR" sz="2000" b="1" baseline="0">
              <a:latin typeface="Arial" charset="0"/>
            </a:endParaRPr>
          </a:p>
          <a:p>
            <a:pPr eaLnBrk="1" hangingPunct="1">
              <a:spcBef>
                <a:spcPct val="50000"/>
              </a:spcBef>
              <a:buClrTx/>
              <a:buSzTx/>
              <a:buFontTx/>
              <a:buNone/>
            </a:pPr>
            <a:endParaRPr lang="en-US" altLang="tr-TR" sz="800" b="1" baseline="0">
              <a:latin typeface="Arial" charset="0"/>
            </a:endParaRPr>
          </a:p>
          <a:p>
            <a:pPr eaLnBrk="1" hangingPunct="1">
              <a:spcBef>
                <a:spcPct val="50000"/>
              </a:spcBef>
              <a:buClrTx/>
              <a:buSzTx/>
              <a:buFontTx/>
              <a:buNone/>
            </a:pPr>
            <a:r>
              <a:rPr lang="tr-TR" altLang="tr-TR" sz="2000" b="1" baseline="0">
                <a:latin typeface="Arial" charset="0"/>
              </a:rPr>
              <a:t>Solunum ile </a:t>
            </a:r>
            <a:r>
              <a:rPr lang="en-US" altLang="tr-TR" sz="2000" b="1" baseline="0">
                <a:latin typeface="Arial" charset="0"/>
              </a:rPr>
              <a:t>CO</a:t>
            </a:r>
            <a:r>
              <a:rPr lang="en-US" altLang="tr-TR" sz="2000" b="1">
                <a:latin typeface="Arial" charset="0"/>
              </a:rPr>
              <a:t>2 </a:t>
            </a:r>
            <a:r>
              <a:rPr lang="tr-TR" altLang="tr-TR" sz="2000" b="1" baseline="0">
                <a:latin typeface="Arial" charset="0"/>
              </a:rPr>
              <a:t>atmosfere geri döner.</a:t>
            </a:r>
            <a:r>
              <a:rPr lang="en-US" altLang="tr-TR" sz="2000" b="1" baseline="0">
                <a:latin typeface="Arial" charset="0"/>
              </a:rPr>
              <a:t> </a:t>
            </a:r>
          </a:p>
          <a:p>
            <a:pPr eaLnBrk="1" hangingPunct="1">
              <a:spcBef>
                <a:spcPct val="50000"/>
              </a:spcBef>
              <a:buClrTx/>
              <a:buSzTx/>
              <a:buFontTx/>
              <a:buNone/>
            </a:pPr>
            <a:endParaRPr lang="en-US" altLang="tr-TR" sz="800" b="1" baseline="0">
              <a:latin typeface="Arial" charset="0"/>
            </a:endParaRPr>
          </a:p>
          <a:p>
            <a:pPr eaLnBrk="1" hangingPunct="1">
              <a:spcBef>
                <a:spcPct val="50000"/>
              </a:spcBef>
              <a:buClrTx/>
              <a:buSzTx/>
              <a:buFontTx/>
              <a:buNone/>
            </a:pPr>
            <a:r>
              <a:rPr lang="tr-TR" altLang="tr-TR" sz="2000" b="1" baseline="0">
                <a:latin typeface="Arial" charset="0"/>
              </a:rPr>
              <a:t>Fotosentez</a:t>
            </a:r>
            <a:r>
              <a:rPr lang="en-US" altLang="tr-TR" sz="2000" b="1" baseline="0">
                <a:latin typeface="Arial" charset="0"/>
              </a:rPr>
              <a:t> = </a:t>
            </a:r>
            <a:r>
              <a:rPr lang="tr-TR" altLang="tr-TR" sz="2000" b="1" baseline="0">
                <a:latin typeface="Arial" charset="0"/>
              </a:rPr>
              <a:t>Solunum</a:t>
            </a:r>
            <a:endParaRPr lang="en-US" altLang="tr-TR" sz="2000" b="1" baseline="0">
              <a:latin typeface="Arial" charset="0"/>
            </a:endParaRPr>
          </a:p>
          <a:p>
            <a:pPr eaLnBrk="1" hangingPunct="1">
              <a:spcBef>
                <a:spcPct val="50000"/>
              </a:spcBef>
              <a:buClrTx/>
              <a:buSzTx/>
              <a:buFontTx/>
              <a:buNone/>
            </a:pPr>
            <a:r>
              <a:rPr lang="tr-TR" altLang="tr-TR" sz="2000" b="1" baseline="0">
                <a:latin typeface="Arial" charset="0"/>
              </a:rPr>
              <a:t>Yanmış fosil yakıtları </a:t>
            </a:r>
            <a:r>
              <a:rPr lang="en-US" altLang="tr-TR" sz="2000" b="1" baseline="0">
                <a:latin typeface="Arial" charset="0"/>
              </a:rPr>
              <a:t>CO</a:t>
            </a:r>
            <a:r>
              <a:rPr lang="en-US" altLang="tr-TR" sz="2000" b="1">
                <a:latin typeface="Arial" charset="0"/>
              </a:rPr>
              <a:t>2</a:t>
            </a:r>
            <a:r>
              <a:rPr lang="en-US" altLang="tr-TR" sz="2000" b="1" baseline="0">
                <a:latin typeface="Arial" charset="0"/>
              </a:rPr>
              <a:t> </a:t>
            </a:r>
            <a:r>
              <a:rPr lang="tr-TR" altLang="tr-TR" sz="2000" b="1" baseline="0">
                <a:latin typeface="Arial" charset="0"/>
              </a:rPr>
              <a:t>seviyesini yükselterek küresel ısınmaya neden olurlar.</a:t>
            </a:r>
            <a:endParaRPr lang="en-US" altLang="tr-TR" sz="2000" b="1" baseline="0">
              <a:latin typeface="Arial" charset="0"/>
            </a:endParaRPr>
          </a:p>
        </p:txBody>
      </p:sp>
      <p:sp>
        <p:nvSpPr>
          <p:cNvPr id="6" name="5 Dikdörtgen"/>
          <p:cNvSpPr/>
          <p:nvPr/>
        </p:nvSpPr>
        <p:spPr>
          <a:xfrm>
            <a:off x="6156325" y="2276475"/>
            <a:ext cx="1295400" cy="288925"/>
          </a:xfrm>
          <a:prstGeom prst="rect">
            <a:avLst/>
          </a:prstGeom>
          <a:solidFill>
            <a:schemeClr val="bg1"/>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sz="1600" b="1" dirty="0">
                <a:solidFill>
                  <a:schemeClr val="tx1"/>
                </a:solidFill>
              </a:rPr>
              <a:t>fotosentez</a:t>
            </a:r>
            <a:endParaRPr lang="tr-TR" sz="1600" b="1" dirty="0"/>
          </a:p>
        </p:txBody>
      </p:sp>
      <p:sp>
        <p:nvSpPr>
          <p:cNvPr id="7" name="6 Dikdörtgen"/>
          <p:cNvSpPr/>
          <p:nvPr/>
        </p:nvSpPr>
        <p:spPr>
          <a:xfrm>
            <a:off x="4787900" y="2060575"/>
            <a:ext cx="1655763" cy="288925"/>
          </a:xfrm>
          <a:prstGeom prst="rect">
            <a:avLst/>
          </a:prstGeom>
          <a:solidFill>
            <a:schemeClr val="bg1"/>
          </a:solid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sz="1600" b="1" dirty="0">
                <a:solidFill>
                  <a:schemeClr val="tx1"/>
                </a:solidFill>
              </a:rPr>
              <a:t>CO2 Atmosfer</a:t>
            </a:r>
          </a:p>
        </p:txBody>
      </p:sp>
      <p:sp>
        <p:nvSpPr>
          <p:cNvPr id="8" name="7 Dikdörtgen"/>
          <p:cNvSpPr/>
          <p:nvPr/>
        </p:nvSpPr>
        <p:spPr>
          <a:xfrm>
            <a:off x="3563938" y="3860800"/>
            <a:ext cx="1152525" cy="72072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sz="1600" b="1" dirty="0">
                <a:solidFill>
                  <a:schemeClr val="tx1"/>
                </a:solidFill>
              </a:rPr>
              <a:t>Odun ve fosil yakıtların yakılması</a:t>
            </a:r>
          </a:p>
        </p:txBody>
      </p:sp>
      <p:sp>
        <p:nvSpPr>
          <p:cNvPr id="9" name="8 Dikdörtgen"/>
          <p:cNvSpPr/>
          <p:nvPr/>
        </p:nvSpPr>
        <p:spPr>
          <a:xfrm>
            <a:off x="6443663" y="4508500"/>
            <a:ext cx="987425" cy="28892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sz="1600" b="1" dirty="0" err="1">
                <a:solidFill>
                  <a:schemeClr val="tx1"/>
                </a:solidFill>
              </a:rPr>
              <a:t>Primer</a:t>
            </a:r>
            <a:r>
              <a:rPr lang="tr-TR" sz="1600" b="1" dirty="0">
                <a:solidFill>
                  <a:schemeClr val="tx1"/>
                </a:solidFill>
              </a:rPr>
              <a:t> tüketiciler</a:t>
            </a:r>
          </a:p>
        </p:txBody>
      </p:sp>
      <p:sp>
        <p:nvSpPr>
          <p:cNvPr id="10" name="9 Dikdörtgen"/>
          <p:cNvSpPr/>
          <p:nvPr/>
        </p:nvSpPr>
        <p:spPr>
          <a:xfrm>
            <a:off x="4140200" y="4868863"/>
            <a:ext cx="1439863" cy="360362"/>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sz="1600" b="1" dirty="0">
                <a:solidFill>
                  <a:schemeClr val="tx1"/>
                </a:solidFill>
              </a:rPr>
              <a:t>Suda karbon bileşikleri</a:t>
            </a:r>
          </a:p>
        </p:txBody>
      </p:sp>
      <p:sp>
        <p:nvSpPr>
          <p:cNvPr id="11" name="10 Dikdörtgen"/>
          <p:cNvSpPr/>
          <p:nvPr/>
        </p:nvSpPr>
        <p:spPr>
          <a:xfrm>
            <a:off x="5364163" y="5661025"/>
            <a:ext cx="1152525" cy="2159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sz="1600" b="1">
                <a:solidFill>
                  <a:schemeClr val="tx1"/>
                </a:solidFill>
              </a:rPr>
              <a:t>Ayrışma</a:t>
            </a:r>
            <a:endParaRPr lang="tr-TR" sz="1600" b="1" dirty="0">
              <a:solidFill>
                <a:schemeClr val="tx1"/>
              </a:solidFill>
            </a:endParaRPr>
          </a:p>
        </p:txBody>
      </p:sp>
      <p:sp>
        <p:nvSpPr>
          <p:cNvPr id="12" name="11 Dikdörtgen"/>
          <p:cNvSpPr/>
          <p:nvPr/>
        </p:nvSpPr>
        <p:spPr>
          <a:xfrm>
            <a:off x="7380288" y="4292600"/>
            <a:ext cx="936625" cy="431800"/>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sz="1600" b="1" dirty="0">
                <a:solidFill>
                  <a:schemeClr val="tx1"/>
                </a:solidFill>
              </a:rPr>
              <a:t>Üst düzey tüketiciler</a:t>
            </a:r>
          </a:p>
        </p:txBody>
      </p:sp>
      <p:sp>
        <p:nvSpPr>
          <p:cNvPr id="15" name="14 Oval"/>
          <p:cNvSpPr/>
          <p:nvPr/>
        </p:nvSpPr>
        <p:spPr>
          <a:xfrm>
            <a:off x="5076825" y="2708275"/>
            <a:ext cx="1295400" cy="576263"/>
          </a:xfrm>
          <a:prstGeom prst="ellipse">
            <a:avLst/>
          </a:prstGeom>
          <a:solidFill>
            <a:schemeClr val="bg1"/>
          </a:solidFill>
          <a:ln w="31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sz="1600" b="1" dirty="0">
                <a:solidFill>
                  <a:schemeClr val="tx1"/>
                </a:solidFill>
              </a:rPr>
              <a:t>solunum</a:t>
            </a:r>
          </a:p>
        </p:txBody>
      </p:sp>
      <p:sp>
        <p:nvSpPr>
          <p:cNvPr id="16" name="15 Dikdörtgen"/>
          <p:cNvSpPr/>
          <p:nvPr/>
        </p:nvSpPr>
        <p:spPr>
          <a:xfrm>
            <a:off x="6156325" y="4868863"/>
            <a:ext cx="936625" cy="288925"/>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sz="1600" b="1" dirty="0" err="1">
                <a:solidFill>
                  <a:schemeClr val="tx1"/>
                </a:solidFill>
              </a:rPr>
              <a:t>Sediment</a:t>
            </a:r>
            <a:endParaRPr lang="tr-TR" sz="1600" b="1" dirty="0"/>
          </a:p>
        </p:txBody>
      </p:sp>
    </p:spTree>
    <p:extLst>
      <p:ext uri="{BB962C8B-B14F-4D97-AF65-F5344CB8AC3E}">
        <p14:creationId xmlns:p14="http://schemas.microsoft.com/office/powerpoint/2010/main" val="24871848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282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nodeType="clickEffect">
                                  <p:stCondLst>
                                    <p:cond delay="0"/>
                                  </p:stCondLst>
                                  <p:childTnLst>
                                    <p:set>
                                      <p:cBhvr>
                                        <p:cTn id="10" dur="1" fill="hold">
                                          <p:stCondLst>
                                            <p:cond delay="0"/>
                                          </p:stCondLst>
                                        </p:cTn>
                                        <p:tgtEl>
                                          <p:spTgt spid="162821">
                                            <p:txEl>
                                              <p:pRg st="2" end="2"/>
                                            </p:txEl>
                                          </p:spTgt>
                                        </p:tgtEl>
                                        <p:attrNameLst>
                                          <p:attrName>style.visibility</p:attrName>
                                        </p:attrNameLst>
                                      </p:cBhvr>
                                      <p:to>
                                        <p:strVal val="visible"/>
                                      </p:to>
                                    </p:set>
                                    <p:animEffect transition="in" filter="blinds(horizontal)">
                                      <p:cBhvr>
                                        <p:cTn id="11" dur="500"/>
                                        <p:tgtEl>
                                          <p:spTgt spid="162821">
                                            <p:txEl>
                                              <p:pRg st="2" end="2"/>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 presetClass="entr" presetSubtype="16" fill="hold" nodeType="clickEffect">
                                  <p:stCondLst>
                                    <p:cond delay="0"/>
                                  </p:stCondLst>
                                  <p:childTnLst>
                                    <p:set>
                                      <p:cBhvr>
                                        <p:cTn id="15" dur="1" fill="hold">
                                          <p:stCondLst>
                                            <p:cond delay="0"/>
                                          </p:stCondLst>
                                        </p:cTn>
                                        <p:tgtEl>
                                          <p:spTgt spid="162821">
                                            <p:txEl>
                                              <p:pRg st="4" end="4"/>
                                            </p:txEl>
                                          </p:spTgt>
                                        </p:tgtEl>
                                        <p:attrNameLst>
                                          <p:attrName>style.visibility</p:attrName>
                                        </p:attrNameLst>
                                      </p:cBhvr>
                                      <p:to>
                                        <p:strVal val="visible"/>
                                      </p:to>
                                    </p:set>
                                    <p:animEffect transition="in" filter="box(in)">
                                      <p:cBhvr>
                                        <p:cTn id="16" dur="500"/>
                                        <p:tgtEl>
                                          <p:spTgt spid="162821">
                                            <p:txEl>
                                              <p:pRg st="4" end="4"/>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 presetClass="entr" presetSubtype="10" fill="hold" nodeType="clickEffect">
                                  <p:stCondLst>
                                    <p:cond delay="0"/>
                                  </p:stCondLst>
                                  <p:childTnLst>
                                    <p:set>
                                      <p:cBhvr>
                                        <p:cTn id="20" dur="1" fill="hold">
                                          <p:stCondLst>
                                            <p:cond delay="0"/>
                                          </p:stCondLst>
                                        </p:cTn>
                                        <p:tgtEl>
                                          <p:spTgt spid="162821">
                                            <p:txEl>
                                              <p:pRg st="5" end="5"/>
                                            </p:txEl>
                                          </p:spTgt>
                                        </p:tgtEl>
                                        <p:attrNameLst>
                                          <p:attrName>style.visibility</p:attrName>
                                        </p:attrNameLst>
                                      </p:cBhvr>
                                      <p:to>
                                        <p:strVal val="visible"/>
                                      </p:to>
                                    </p:set>
                                    <p:animEffect transition="in" filter="checkerboard(across)">
                                      <p:cBhvr>
                                        <p:cTn id="21" dur="500"/>
                                        <p:tgtEl>
                                          <p:spTgt spid="16282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p:cNvSpPr>
          <p:nvPr>
            <p:ph type="title" idx="4294967295"/>
          </p:nvPr>
        </p:nvSpPr>
        <p:spPr/>
        <p:txBody>
          <a:bodyPr/>
          <a:lstStyle/>
          <a:p>
            <a:r>
              <a:rPr lang="tr-TR" altLang="tr-TR" sz="2900" smtClean="0">
                <a:solidFill>
                  <a:schemeClr val="tx2"/>
                </a:solidFill>
              </a:rPr>
              <a:t>Karbonat solunumu (metanogenler ve asetogenler</a:t>
            </a:r>
            <a:r>
              <a:rPr lang="tr-TR" altLang="tr-TR" sz="2900" smtClean="0"/>
              <a:t>)</a:t>
            </a:r>
            <a:endParaRPr lang="en-US" altLang="tr-TR" sz="2900" smtClean="0"/>
          </a:p>
        </p:txBody>
      </p:sp>
      <p:sp>
        <p:nvSpPr>
          <p:cNvPr id="147459" name="Rectangle 3"/>
          <p:cNvSpPr>
            <a:spLocks noGrp="1"/>
          </p:cNvSpPr>
          <p:nvPr>
            <p:ph type="body" idx="4294967295"/>
          </p:nvPr>
        </p:nvSpPr>
        <p:spPr/>
        <p:txBody>
          <a:bodyPr/>
          <a:lstStyle/>
          <a:p>
            <a:r>
              <a:rPr lang="tr-TR" altLang="tr-TR" smtClean="0"/>
              <a:t>Bir grup bakteri CO</a:t>
            </a:r>
            <a:r>
              <a:rPr lang="tr-TR" altLang="tr-TR" baseline="-25000" smtClean="0"/>
              <a:t>2 </a:t>
            </a:r>
            <a:r>
              <a:rPr lang="tr-TR" altLang="tr-TR" smtClean="0"/>
              <a:t>ve HCO</a:t>
            </a:r>
            <a:r>
              <a:rPr lang="tr-TR" altLang="tr-TR" baseline="-25000" smtClean="0"/>
              <a:t>3</a:t>
            </a:r>
            <a:r>
              <a:rPr lang="tr-TR" altLang="tr-TR" b="1" baseline="30000" smtClean="0"/>
              <a:t>-</a:t>
            </a:r>
            <a:r>
              <a:rPr lang="tr-TR" altLang="tr-TR" smtClean="0"/>
              <a:t> ‘ı elektron akseptörü olarak kullanır.</a:t>
            </a:r>
          </a:p>
          <a:p>
            <a:r>
              <a:rPr lang="tr-TR" altLang="tr-TR" smtClean="0"/>
              <a:t>Hidrojen döneri olark H</a:t>
            </a:r>
            <a:r>
              <a:rPr lang="tr-TR" altLang="tr-TR" baseline="-25000" smtClean="0"/>
              <a:t>2</a:t>
            </a:r>
            <a:r>
              <a:rPr lang="tr-TR" altLang="tr-TR" smtClean="0"/>
              <a:t> ve asetatı, elektron akseptörü olarak da karbonatı kullanan  ve metan oluşturanlar METANOGENLER,</a:t>
            </a:r>
          </a:p>
          <a:p>
            <a:r>
              <a:rPr lang="tr-TR" altLang="tr-TR" smtClean="0"/>
              <a:t>Hidrojeni donör ve karbonatı akseptör olarak kullanıp asetat (CH</a:t>
            </a:r>
            <a:r>
              <a:rPr lang="tr-TR" altLang="tr-TR" baseline="-25000" smtClean="0"/>
              <a:t>3</a:t>
            </a:r>
            <a:r>
              <a:rPr lang="tr-TR" altLang="tr-TR" smtClean="0"/>
              <a:t>-COOH) oluşturanlar ASETOGENLER olarak tanımlanır.</a:t>
            </a:r>
            <a:endParaRPr lang="en-US" altLang="tr-TR" smtClean="0"/>
          </a:p>
        </p:txBody>
      </p:sp>
    </p:spTree>
    <p:extLst>
      <p:ext uri="{BB962C8B-B14F-4D97-AF65-F5344CB8AC3E}">
        <p14:creationId xmlns:p14="http://schemas.microsoft.com/office/powerpoint/2010/main" val="9747595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p:cNvSpPr>
          <p:nvPr>
            <p:ph type="title" idx="4294967295"/>
          </p:nvPr>
        </p:nvSpPr>
        <p:spPr/>
        <p:txBody>
          <a:bodyPr/>
          <a:lstStyle/>
          <a:p>
            <a:endParaRPr lang="tr-TR" altLang="tr-TR" smtClean="0"/>
          </a:p>
        </p:txBody>
      </p:sp>
      <p:sp>
        <p:nvSpPr>
          <p:cNvPr id="148483" name="Rectangle 3"/>
          <p:cNvSpPr>
            <a:spLocks noGrp="1"/>
          </p:cNvSpPr>
          <p:nvPr>
            <p:ph type="body" idx="4294967295"/>
          </p:nvPr>
        </p:nvSpPr>
        <p:spPr/>
        <p:txBody>
          <a:bodyPr/>
          <a:lstStyle/>
          <a:p>
            <a:r>
              <a:rPr lang="tr-TR" altLang="tr-TR" smtClean="0"/>
              <a:t>H2 ve CO2’i indirgeyebilen metanogenlerle CH4 oluşturulurken , asetoklastik metanogenler de  asetat, CH4 ve CO2’ide ayrılır.</a:t>
            </a:r>
          </a:p>
          <a:p>
            <a:r>
              <a:rPr lang="tr-TR" altLang="tr-TR" smtClean="0"/>
              <a:t>1 kg organik materyalden 600L metan üretmek mümkün olmaktadır.</a:t>
            </a:r>
          </a:p>
          <a:p>
            <a:r>
              <a:rPr lang="tr-TR" altLang="tr-TR" smtClean="0"/>
              <a:t>Atmosferde CH4 gazının artması ile sera gazı etkisi ortaya çıkmaktadır.</a:t>
            </a:r>
          </a:p>
          <a:p>
            <a:r>
              <a:rPr lang="tr-TR" altLang="tr-TR" smtClean="0"/>
              <a:t>Metan kızıl ötesi ışınları absorbe ederek sera gazı etkisi yaratarak küresel ısınmayı olumsuz yönde etkilemektedir. </a:t>
            </a:r>
            <a:endParaRPr lang="en-US" altLang="tr-TR" smtClean="0"/>
          </a:p>
        </p:txBody>
      </p:sp>
    </p:spTree>
    <p:extLst>
      <p:ext uri="{BB962C8B-B14F-4D97-AF65-F5344CB8AC3E}">
        <p14:creationId xmlns:p14="http://schemas.microsoft.com/office/powerpoint/2010/main" val="19589691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a:p>
        </p:txBody>
      </p:sp>
      <p:sp>
        <p:nvSpPr>
          <p:cNvPr id="128003" name="İçerik Yer Tutucusu 2"/>
          <p:cNvSpPr>
            <a:spLocks noGrp="1"/>
          </p:cNvSpPr>
          <p:nvPr>
            <p:ph sz="quarter" idx="1"/>
          </p:nvPr>
        </p:nvSpPr>
        <p:spPr>
          <a:xfrm>
            <a:off x="301625" y="260350"/>
            <a:ext cx="8504238" cy="5838825"/>
          </a:xfrm>
        </p:spPr>
        <p:txBody>
          <a:bodyPr>
            <a:normAutofit fontScale="92500" lnSpcReduction="20000"/>
          </a:bodyPr>
          <a:lstStyle/>
          <a:p>
            <a:pPr marL="0" indent="0" algn="just">
              <a:buFont typeface="Wingdings 2" pitchFamily="18" charset="2"/>
              <a:buNone/>
            </a:pPr>
            <a:r>
              <a:rPr lang="tr-TR" altLang="tr-TR" smtClean="0"/>
              <a:t>Toprak ekosisteminde karbon döngüsü, CO</a:t>
            </a:r>
            <a:r>
              <a:rPr lang="tr-TR" altLang="tr-TR" baseline="-25000" smtClean="0"/>
              <a:t>2</a:t>
            </a:r>
            <a:r>
              <a:rPr lang="tr-TR" altLang="tr-TR" smtClean="0"/>
              <a:t>’in bitkiler tarafından fiksasyonu ve organik bileşiklerin sentezi için özümlenmesini, bitkisel organik kalıntılar ile primer ve daha üst düzey tüketicilere aktarılan kısmından dışkı ve kadavralara aktarılan kısmının mikroorganizmalarca ayrıştırılması  ve tekrar karbondioksit şeklinde atmosfere verilmesini tanımlamaktadır.  Biyosferin canlı ve cansız kısımları arasındaki  madde değişimi ise biyojeokimyasal döngü olarak tanımlanır. Biyolojik bakımdan karbon döngüsü yeşil bitkilerin CO</a:t>
            </a:r>
            <a:r>
              <a:rPr lang="tr-TR" altLang="tr-TR" baseline="-25000" smtClean="0"/>
              <a:t>2</a:t>
            </a:r>
            <a:r>
              <a:rPr lang="tr-TR" altLang="tr-TR" smtClean="0"/>
              <a:t>’i fotosentetik olarak redükte etmesi ve bunun daha sonra bitki, mikroorganizma ve daha az olmak üzere hayvan solunumu ile atmosfere geri bırakılmasıdır.</a:t>
            </a:r>
          </a:p>
        </p:txBody>
      </p:sp>
    </p:spTree>
    <p:extLst>
      <p:ext uri="{BB962C8B-B14F-4D97-AF65-F5344CB8AC3E}">
        <p14:creationId xmlns:p14="http://schemas.microsoft.com/office/powerpoint/2010/main" val="2755075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Text Box 2"/>
          <p:cNvSpPr txBox="1">
            <a:spLocks noChangeArrowheads="1"/>
          </p:cNvSpPr>
          <p:nvPr/>
        </p:nvSpPr>
        <p:spPr bwMode="auto">
          <a:xfrm>
            <a:off x="301625" y="263525"/>
            <a:ext cx="853916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tr-TR" altLang="tr-TR" sz="3600" b="1" baseline="0" dirty="0">
                <a:solidFill>
                  <a:srgbClr val="002060"/>
                </a:solidFill>
                <a:latin typeface="Calibri" panose="020F0502020204030204" pitchFamily="34" charset="0"/>
                <a:cs typeface="Calibri" panose="020F0502020204030204" pitchFamily="34" charset="0"/>
              </a:rPr>
              <a:t>Karbon Döngüsü</a:t>
            </a:r>
            <a:endParaRPr lang="en-US" altLang="tr-TR" sz="3600" b="1" baseline="0" dirty="0">
              <a:solidFill>
                <a:srgbClr val="002060"/>
              </a:solidFill>
              <a:latin typeface="Calibri" panose="020F0502020204030204" pitchFamily="34" charset="0"/>
              <a:cs typeface="Calibri" panose="020F0502020204030204" pitchFamily="34" charset="0"/>
            </a:endParaRPr>
          </a:p>
        </p:txBody>
      </p:sp>
      <p:sp>
        <p:nvSpPr>
          <p:cNvPr id="129027" name="Rectangle 59"/>
          <p:cNvSpPr>
            <a:spLocks noChangeArrowheads="1"/>
          </p:cNvSpPr>
          <p:nvPr/>
        </p:nvSpPr>
        <p:spPr bwMode="auto">
          <a:xfrm>
            <a:off x="739775" y="1628775"/>
            <a:ext cx="7693025" cy="4749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r">
              <a:spcBef>
                <a:spcPct val="0"/>
              </a:spcBef>
              <a:buClrTx/>
              <a:buSzTx/>
              <a:buFontTx/>
              <a:buNone/>
            </a:pPr>
            <a:endParaRPr lang="tr-TR" altLang="tr-TR" sz="2400" baseline="0">
              <a:latin typeface="Times New Roman" pitchFamily="18" charset="0"/>
            </a:endParaRPr>
          </a:p>
        </p:txBody>
      </p:sp>
      <p:grpSp>
        <p:nvGrpSpPr>
          <p:cNvPr id="129028" name="Group 61"/>
          <p:cNvGrpSpPr>
            <a:grpSpLocks/>
          </p:cNvGrpSpPr>
          <p:nvPr/>
        </p:nvGrpSpPr>
        <p:grpSpPr bwMode="auto">
          <a:xfrm>
            <a:off x="827088" y="1125538"/>
            <a:ext cx="7699375" cy="5175250"/>
            <a:chOff x="506" y="690"/>
            <a:chExt cx="5456" cy="3260"/>
          </a:xfrm>
        </p:grpSpPr>
        <p:pic>
          <p:nvPicPr>
            <p:cNvPr id="129029" name="Picture 4" descr="pla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6" y="2148"/>
              <a:ext cx="539" cy="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9030" name="Text Box 5"/>
            <p:cNvSpPr txBox="1">
              <a:spLocks noChangeArrowheads="1"/>
            </p:cNvSpPr>
            <p:nvPr/>
          </p:nvSpPr>
          <p:spPr bwMode="auto">
            <a:xfrm>
              <a:off x="4059" y="2323"/>
              <a:ext cx="82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tr-TR" altLang="tr-TR" sz="1400" baseline="0">
                  <a:latin typeface="Arial" charset="0"/>
                </a:rPr>
                <a:t>Bitki atıkları</a:t>
              </a:r>
              <a:r>
                <a:rPr lang="en-US" altLang="tr-TR" sz="1800" baseline="0">
                  <a:latin typeface="Arial" charset="0"/>
                </a:rPr>
                <a:t> </a:t>
              </a:r>
              <a:endParaRPr lang="en-US" altLang="tr-TR" sz="1500" baseline="0">
                <a:latin typeface="Arial Narrow" pitchFamily="34" charset="0"/>
              </a:endParaRPr>
            </a:p>
          </p:txBody>
        </p:sp>
        <p:sp>
          <p:nvSpPr>
            <p:cNvPr id="129031" name="Text Box 6"/>
            <p:cNvSpPr txBox="1">
              <a:spLocks noChangeArrowheads="1"/>
            </p:cNvSpPr>
            <p:nvPr/>
          </p:nvSpPr>
          <p:spPr bwMode="auto">
            <a:xfrm>
              <a:off x="5085" y="2325"/>
              <a:ext cx="877"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lnSpc>
                  <a:spcPct val="125000"/>
                </a:lnSpc>
                <a:spcBef>
                  <a:spcPct val="0"/>
                </a:spcBef>
                <a:buClrTx/>
                <a:buSzTx/>
                <a:buFontTx/>
                <a:buNone/>
              </a:pPr>
              <a:r>
                <a:rPr lang="tr-TR" altLang="tr-TR" sz="1200" baseline="0">
                  <a:latin typeface="Arial" charset="0"/>
                </a:rPr>
                <a:t>Hayvan gübresi</a:t>
              </a:r>
              <a:endParaRPr lang="en-US" altLang="tr-TR" sz="1200" baseline="0">
                <a:latin typeface="Arial Narrow" pitchFamily="34" charset="0"/>
              </a:endParaRPr>
            </a:p>
          </p:txBody>
        </p:sp>
        <p:sp>
          <p:nvSpPr>
            <p:cNvPr id="129032" name="Text Box 7"/>
            <p:cNvSpPr txBox="1">
              <a:spLocks noChangeArrowheads="1"/>
            </p:cNvSpPr>
            <p:nvPr/>
          </p:nvSpPr>
          <p:spPr bwMode="auto">
            <a:xfrm>
              <a:off x="4267" y="2944"/>
              <a:ext cx="1104"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en-US" altLang="tr-TR" sz="1500" baseline="0">
                  <a:latin typeface="Arial Narrow" pitchFamily="34" charset="0"/>
                </a:rPr>
                <a:t>Mi</a:t>
              </a:r>
              <a:r>
                <a:rPr lang="tr-TR" altLang="tr-TR" sz="1500" baseline="0">
                  <a:latin typeface="Arial" charset="0"/>
                </a:rPr>
                <a:t>k</a:t>
              </a:r>
              <a:r>
                <a:rPr lang="en-US" altLang="tr-TR" sz="1500" baseline="0">
                  <a:latin typeface="Arial Narrow" pitchFamily="34" charset="0"/>
                </a:rPr>
                <a:t>robi</a:t>
              </a:r>
              <a:r>
                <a:rPr lang="tr-TR" altLang="tr-TR" sz="1500" baseline="0">
                  <a:latin typeface="Arial" charset="0"/>
                </a:rPr>
                <a:t>y</a:t>
              </a:r>
              <a:r>
                <a:rPr lang="en-US" altLang="tr-TR" sz="1500" baseline="0">
                  <a:latin typeface="Arial Narrow" pitchFamily="34" charset="0"/>
                </a:rPr>
                <a:t>al A</a:t>
              </a:r>
              <a:r>
                <a:rPr lang="tr-TR" altLang="tr-TR" sz="1500" baseline="0">
                  <a:latin typeface="Arial" charset="0"/>
                </a:rPr>
                <a:t>ktivite</a:t>
              </a:r>
              <a:endParaRPr lang="en-US" altLang="tr-TR" sz="1500" baseline="0">
                <a:latin typeface="Arial Narrow" pitchFamily="34" charset="0"/>
              </a:endParaRPr>
            </a:p>
          </p:txBody>
        </p:sp>
        <p:sp>
          <p:nvSpPr>
            <p:cNvPr id="129033" name="Text Box 8"/>
            <p:cNvSpPr txBox="1">
              <a:spLocks noChangeArrowheads="1"/>
            </p:cNvSpPr>
            <p:nvPr/>
          </p:nvSpPr>
          <p:spPr bwMode="auto">
            <a:xfrm>
              <a:off x="2839" y="3303"/>
              <a:ext cx="905"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tr-TR" altLang="tr-TR" sz="1500" baseline="0">
                  <a:latin typeface="Arial" charset="0"/>
                </a:rPr>
                <a:t>K</a:t>
              </a:r>
              <a:r>
                <a:rPr lang="en-US" altLang="tr-TR" sz="1500" baseline="0">
                  <a:latin typeface="Arial Narrow" pitchFamily="34" charset="0"/>
                </a:rPr>
                <a:t>arbon Dio</a:t>
              </a:r>
              <a:r>
                <a:rPr lang="tr-TR" altLang="tr-TR" sz="1500" baseline="0">
                  <a:latin typeface="Arial" charset="0"/>
                </a:rPr>
                <a:t>ksit</a:t>
              </a:r>
              <a:endParaRPr lang="en-US" altLang="tr-TR" sz="1500" baseline="0">
                <a:latin typeface="Arial Narrow" pitchFamily="34" charset="0"/>
              </a:endParaRPr>
            </a:p>
          </p:txBody>
        </p:sp>
        <p:sp>
          <p:nvSpPr>
            <p:cNvPr id="129034" name="Text Box 9"/>
            <p:cNvSpPr txBox="1">
              <a:spLocks noChangeArrowheads="1"/>
            </p:cNvSpPr>
            <p:nvPr/>
          </p:nvSpPr>
          <p:spPr bwMode="auto">
            <a:xfrm>
              <a:off x="1635" y="2560"/>
              <a:ext cx="906" cy="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tr-TR" altLang="tr-TR" sz="1500" baseline="0">
                  <a:latin typeface="Arial" charset="0"/>
                </a:rPr>
                <a:t>Toprak</a:t>
              </a:r>
              <a:r>
                <a:rPr lang="en-US" altLang="tr-TR" sz="1500" baseline="0">
                  <a:latin typeface="Arial Narrow" pitchFamily="34" charset="0"/>
                </a:rPr>
                <a:t/>
              </a:r>
              <a:br>
                <a:rPr lang="en-US" altLang="tr-TR" sz="1500" baseline="0">
                  <a:latin typeface="Arial Narrow" pitchFamily="34" charset="0"/>
                </a:rPr>
              </a:br>
              <a:r>
                <a:rPr lang="en-US" altLang="tr-TR" sz="1500" baseline="0">
                  <a:latin typeface="Arial Narrow" pitchFamily="34" charset="0"/>
                </a:rPr>
                <a:t>Rea</a:t>
              </a:r>
              <a:r>
                <a:rPr lang="tr-TR" altLang="tr-TR" sz="1500" baseline="0">
                  <a:latin typeface="Arial" charset="0"/>
                </a:rPr>
                <a:t>ksiyonları</a:t>
              </a:r>
              <a:endParaRPr lang="en-US" altLang="tr-TR" sz="1500" baseline="0">
                <a:latin typeface="Arial Narrow" pitchFamily="34" charset="0"/>
              </a:endParaRPr>
            </a:p>
          </p:txBody>
        </p:sp>
        <p:sp>
          <p:nvSpPr>
            <p:cNvPr id="129035" name="Text Box 10"/>
            <p:cNvSpPr txBox="1">
              <a:spLocks noChangeArrowheads="1"/>
            </p:cNvSpPr>
            <p:nvPr/>
          </p:nvSpPr>
          <p:spPr bwMode="auto">
            <a:xfrm>
              <a:off x="2906" y="2655"/>
              <a:ext cx="50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en-US" altLang="tr-TR" sz="1000" baseline="0">
                  <a:latin typeface="Arial Narrow" pitchFamily="34" charset="0"/>
                </a:rPr>
                <a:t>CO</a:t>
              </a:r>
              <a:r>
                <a:rPr lang="en-US" altLang="tr-TR" sz="1000">
                  <a:latin typeface="Arial Narrow" pitchFamily="34" charset="0"/>
                </a:rPr>
                <a:t>3</a:t>
              </a:r>
              <a:r>
                <a:rPr lang="en-US" altLang="tr-TR" sz="1000" baseline="0">
                  <a:latin typeface="Arial Narrow" pitchFamily="34" charset="0"/>
                </a:rPr>
                <a:t>, HCO</a:t>
              </a:r>
              <a:r>
                <a:rPr lang="en-US" altLang="tr-TR" sz="1000">
                  <a:latin typeface="Arial Narrow" pitchFamily="34" charset="0"/>
                </a:rPr>
                <a:t>3</a:t>
              </a:r>
              <a:endParaRPr lang="en-US" altLang="tr-TR" sz="1000" baseline="0">
                <a:latin typeface="Arial Narrow" pitchFamily="34" charset="0"/>
              </a:endParaRPr>
            </a:p>
          </p:txBody>
        </p:sp>
        <p:sp>
          <p:nvSpPr>
            <p:cNvPr id="129036" name="Text Box 11"/>
            <p:cNvSpPr txBox="1">
              <a:spLocks noChangeArrowheads="1"/>
            </p:cNvSpPr>
            <p:nvPr/>
          </p:nvSpPr>
          <p:spPr bwMode="auto">
            <a:xfrm>
              <a:off x="1981" y="1852"/>
              <a:ext cx="33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en-US" altLang="tr-TR" sz="1500" baseline="0">
                  <a:latin typeface="Arial Narrow" pitchFamily="34" charset="0"/>
                </a:rPr>
                <a:t>CO</a:t>
              </a:r>
              <a:r>
                <a:rPr lang="en-US" altLang="tr-TR" sz="1500">
                  <a:latin typeface="Arial Narrow" pitchFamily="34" charset="0"/>
                </a:rPr>
                <a:t>2</a:t>
              </a:r>
              <a:endParaRPr lang="en-US" altLang="tr-TR" sz="1500" baseline="0">
                <a:latin typeface="Arial Narrow" pitchFamily="34" charset="0"/>
              </a:endParaRPr>
            </a:p>
          </p:txBody>
        </p:sp>
        <p:sp>
          <p:nvSpPr>
            <p:cNvPr id="129037" name="Text Box 12"/>
            <p:cNvSpPr txBox="1">
              <a:spLocks noChangeArrowheads="1"/>
            </p:cNvSpPr>
            <p:nvPr/>
          </p:nvSpPr>
          <p:spPr bwMode="auto">
            <a:xfrm>
              <a:off x="2657" y="3738"/>
              <a:ext cx="126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tr-TR" altLang="tr-TR" sz="1600" baseline="0">
                  <a:latin typeface="Arial" charset="0"/>
                </a:rPr>
                <a:t>Yıkanma ile kayıp</a:t>
              </a:r>
              <a:endParaRPr lang="en-US" altLang="tr-TR" sz="1600" baseline="0">
                <a:latin typeface="Arial Narrow" pitchFamily="34" charset="0"/>
              </a:endParaRPr>
            </a:p>
          </p:txBody>
        </p:sp>
        <p:graphicFrame>
          <p:nvGraphicFramePr>
            <p:cNvPr id="129038" name="Object 13"/>
            <p:cNvGraphicFramePr>
              <a:graphicFrameLocks noChangeAspect="1"/>
            </p:cNvGraphicFramePr>
            <p:nvPr/>
          </p:nvGraphicFramePr>
          <p:xfrm>
            <a:off x="4860" y="1761"/>
            <a:ext cx="467" cy="467"/>
          </p:xfrm>
          <a:graphic>
            <a:graphicData uri="http://schemas.openxmlformats.org/presentationml/2006/ole">
              <mc:AlternateContent xmlns:mc="http://schemas.openxmlformats.org/markup-compatibility/2006">
                <mc:Choice xmlns:v="urn:schemas-microsoft-com:vml" Requires="v">
                  <p:oleObj spid="_x0000_s1026" name="CorelDRAW!" r:id="rId4" imgW="422103" imgH="368438" progId="CDraw5">
                    <p:embed/>
                  </p:oleObj>
                </mc:Choice>
                <mc:Fallback>
                  <p:oleObj name="CorelDRAW!" r:id="rId4" imgW="422103" imgH="368438" progId="CDraw5">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60" y="1761"/>
                          <a:ext cx="467" cy="4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9039" name="Freeform 14"/>
            <p:cNvSpPr>
              <a:spLocks/>
            </p:cNvSpPr>
            <p:nvPr/>
          </p:nvSpPr>
          <p:spPr bwMode="auto">
            <a:xfrm>
              <a:off x="726" y="2500"/>
              <a:ext cx="2664" cy="94"/>
            </a:xfrm>
            <a:custGeom>
              <a:avLst/>
              <a:gdLst>
                <a:gd name="T0" fmla="*/ 0 w 1618"/>
                <a:gd name="T1" fmla="*/ 1124 h 66"/>
                <a:gd name="T2" fmla="*/ 86063 w 1618"/>
                <a:gd name="T3" fmla="*/ 921 h 66"/>
                <a:gd name="T4" fmla="*/ 189147 w 1618"/>
                <a:gd name="T5" fmla="*/ 6587 h 66"/>
                <a:gd name="T6" fmla="*/ 320618 w 1618"/>
                <a:gd name="T7" fmla="*/ 1369 h 66"/>
                <a:gd name="T8" fmla="*/ 438920 w 1618"/>
                <a:gd name="T9" fmla="*/ 6550 h 66"/>
                <a:gd name="T10" fmla="*/ 577102 w 1618"/>
                <a:gd name="T11" fmla="*/ 1369 h 66"/>
                <a:gd name="T12" fmla="*/ 713590 w 1618"/>
                <a:gd name="T13" fmla="*/ 7041 h 66"/>
                <a:gd name="T14" fmla="*/ 850868 w 1618"/>
                <a:gd name="T15" fmla="*/ 921 h 66"/>
                <a:gd name="T16" fmla="*/ 1035150 w 1618"/>
                <a:gd name="T17" fmla="*/ 7430 h 66"/>
                <a:gd name="T18" fmla="*/ 1206152 w 1618"/>
                <a:gd name="T19" fmla="*/ 1312 h 66"/>
                <a:gd name="T20" fmla="*/ 1353182 w 1618"/>
                <a:gd name="T21" fmla="*/ 5399 h 66"/>
                <a:gd name="T22" fmla="*/ 1501867 w 1618"/>
                <a:gd name="T23" fmla="*/ 2662 h 66"/>
                <a:gd name="T24" fmla="*/ 1660685 w 1618"/>
                <a:gd name="T25" fmla="*/ 8658 h 66"/>
                <a:gd name="T26" fmla="*/ 1740634 w 1618"/>
                <a:gd name="T27" fmla="*/ 6946 h 6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618"/>
                <a:gd name="T43" fmla="*/ 0 h 66"/>
                <a:gd name="T44" fmla="*/ 1618 w 1618"/>
                <a:gd name="T45" fmla="*/ 66 h 6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618" h="66">
                  <a:moveTo>
                    <a:pt x="0" y="8"/>
                  </a:moveTo>
                  <a:cubicBezTo>
                    <a:pt x="13" y="9"/>
                    <a:pt x="51" y="0"/>
                    <a:pt x="80" y="6"/>
                  </a:cubicBezTo>
                  <a:cubicBezTo>
                    <a:pt x="109" y="12"/>
                    <a:pt x="140" y="46"/>
                    <a:pt x="176" y="47"/>
                  </a:cubicBezTo>
                  <a:cubicBezTo>
                    <a:pt x="212" y="47"/>
                    <a:pt x="259" y="11"/>
                    <a:pt x="298" y="10"/>
                  </a:cubicBezTo>
                  <a:cubicBezTo>
                    <a:pt x="336" y="10"/>
                    <a:pt x="367" y="47"/>
                    <a:pt x="408" y="46"/>
                  </a:cubicBezTo>
                  <a:cubicBezTo>
                    <a:pt x="448" y="47"/>
                    <a:pt x="493" y="10"/>
                    <a:pt x="536" y="10"/>
                  </a:cubicBezTo>
                  <a:cubicBezTo>
                    <a:pt x="578" y="11"/>
                    <a:pt x="621" y="51"/>
                    <a:pt x="663" y="50"/>
                  </a:cubicBezTo>
                  <a:cubicBezTo>
                    <a:pt x="705" y="50"/>
                    <a:pt x="741" y="6"/>
                    <a:pt x="791" y="6"/>
                  </a:cubicBezTo>
                  <a:cubicBezTo>
                    <a:pt x="841" y="6"/>
                    <a:pt x="907" y="52"/>
                    <a:pt x="962" y="53"/>
                  </a:cubicBezTo>
                  <a:cubicBezTo>
                    <a:pt x="1017" y="53"/>
                    <a:pt x="1072" y="11"/>
                    <a:pt x="1121" y="9"/>
                  </a:cubicBezTo>
                  <a:cubicBezTo>
                    <a:pt x="1171" y="6"/>
                    <a:pt x="1212" y="37"/>
                    <a:pt x="1258" y="38"/>
                  </a:cubicBezTo>
                  <a:cubicBezTo>
                    <a:pt x="1304" y="40"/>
                    <a:pt x="1349" y="14"/>
                    <a:pt x="1396" y="19"/>
                  </a:cubicBezTo>
                  <a:cubicBezTo>
                    <a:pt x="1444" y="23"/>
                    <a:pt x="1506" y="57"/>
                    <a:pt x="1543" y="61"/>
                  </a:cubicBezTo>
                  <a:cubicBezTo>
                    <a:pt x="1581" y="66"/>
                    <a:pt x="1602" y="52"/>
                    <a:pt x="1618" y="49"/>
                  </a:cubicBezTo>
                </a:path>
              </a:pathLst>
            </a:custGeom>
            <a:noFill/>
            <a:ln w="28575">
              <a:solidFill>
                <a:srgbClr val="3366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129040" name="Freeform 15"/>
            <p:cNvSpPr>
              <a:spLocks/>
            </p:cNvSpPr>
            <p:nvPr/>
          </p:nvSpPr>
          <p:spPr bwMode="auto">
            <a:xfrm>
              <a:off x="3309" y="2517"/>
              <a:ext cx="2550" cy="66"/>
            </a:xfrm>
            <a:custGeom>
              <a:avLst/>
              <a:gdLst>
                <a:gd name="T0" fmla="*/ 484978 w 1703"/>
                <a:gd name="T1" fmla="*/ 17 h 68"/>
                <a:gd name="T2" fmla="*/ 438768 w 1703"/>
                <a:gd name="T3" fmla="*/ 4 h 68"/>
                <a:gd name="T4" fmla="*/ 395710 w 1703"/>
                <a:gd name="T5" fmla="*/ 32 h 68"/>
                <a:gd name="T6" fmla="*/ 361919 w 1703"/>
                <a:gd name="T7" fmla="*/ 8 h 68"/>
                <a:gd name="T8" fmla="*/ 331238 w 1703"/>
                <a:gd name="T9" fmla="*/ 32 h 68"/>
                <a:gd name="T10" fmla="*/ 295587 w 1703"/>
                <a:gd name="T11" fmla="*/ 8 h 68"/>
                <a:gd name="T12" fmla="*/ 260500 w 1703"/>
                <a:gd name="T13" fmla="*/ 34 h 68"/>
                <a:gd name="T14" fmla="*/ 224602 w 1703"/>
                <a:gd name="T15" fmla="*/ 4 h 68"/>
                <a:gd name="T16" fmla="*/ 177465 w 1703"/>
                <a:gd name="T17" fmla="*/ 36 h 68"/>
                <a:gd name="T18" fmla="*/ 133049 w 1703"/>
                <a:gd name="T19" fmla="*/ 6 h 68"/>
                <a:gd name="T20" fmla="*/ 95203 w 1703"/>
                <a:gd name="T21" fmla="*/ 22 h 68"/>
                <a:gd name="T22" fmla="*/ 56287 w 1703"/>
                <a:gd name="T23" fmla="*/ 15 h 68"/>
                <a:gd name="T24" fmla="*/ 15614 w 1703"/>
                <a:gd name="T25" fmla="*/ 40 h 68"/>
                <a:gd name="T26" fmla="*/ 0 w 1703"/>
                <a:gd name="T27" fmla="*/ 45 h 6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703"/>
                <a:gd name="T43" fmla="*/ 0 h 68"/>
                <a:gd name="T44" fmla="*/ 1703 w 1703"/>
                <a:gd name="T45" fmla="*/ 68 h 6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703" h="68">
                  <a:moveTo>
                    <a:pt x="1703" y="22"/>
                  </a:moveTo>
                  <a:cubicBezTo>
                    <a:pt x="1676" y="19"/>
                    <a:pt x="1593" y="0"/>
                    <a:pt x="1541" y="4"/>
                  </a:cubicBezTo>
                  <a:cubicBezTo>
                    <a:pt x="1489" y="8"/>
                    <a:pt x="1434" y="45"/>
                    <a:pt x="1389" y="46"/>
                  </a:cubicBezTo>
                  <a:cubicBezTo>
                    <a:pt x="1344" y="47"/>
                    <a:pt x="1308" y="9"/>
                    <a:pt x="1271" y="8"/>
                  </a:cubicBezTo>
                  <a:cubicBezTo>
                    <a:pt x="1232" y="9"/>
                    <a:pt x="1202" y="45"/>
                    <a:pt x="1163" y="46"/>
                  </a:cubicBezTo>
                  <a:cubicBezTo>
                    <a:pt x="1124" y="45"/>
                    <a:pt x="1080" y="9"/>
                    <a:pt x="1038" y="8"/>
                  </a:cubicBezTo>
                  <a:cubicBezTo>
                    <a:pt x="997" y="8"/>
                    <a:pt x="955" y="49"/>
                    <a:pt x="915" y="48"/>
                  </a:cubicBezTo>
                  <a:cubicBezTo>
                    <a:pt x="873" y="47"/>
                    <a:pt x="838" y="5"/>
                    <a:pt x="789" y="4"/>
                  </a:cubicBezTo>
                  <a:cubicBezTo>
                    <a:pt x="740" y="4"/>
                    <a:pt x="676" y="50"/>
                    <a:pt x="623" y="50"/>
                  </a:cubicBezTo>
                  <a:cubicBezTo>
                    <a:pt x="569" y="50"/>
                    <a:pt x="516" y="8"/>
                    <a:pt x="467" y="6"/>
                  </a:cubicBezTo>
                  <a:cubicBezTo>
                    <a:pt x="419" y="4"/>
                    <a:pt x="379" y="34"/>
                    <a:pt x="334" y="36"/>
                  </a:cubicBezTo>
                  <a:cubicBezTo>
                    <a:pt x="290" y="37"/>
                    <a:pt x="245" y="11"/>
                    <a:pt x="198" y="15"/>
                  </a:cubicBezTo>
                  <a:cubicBezTo>
                    <a:pt x="153" y="20"/>
                    <a:pt x="88" y="49"/>
                    <a:pt x="55" y="58"/>
                  </a:cubicBezTo>
                  <a:cubicBezTo>
                    <a:pt x="22" y="67"/>
                    <a:pt x="11" y="66"/>
                    <a:pt x="0" y="68"/>
                  </a:cubicBezTo>
                </a:path>
              </a:pathLst>
            </a:custGeom>
            <a:noFill/>
            <a:ln w="28575">
              <a:solidFill>
                <a:srgbClr val="3366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graphicFrame>
          <p:nvGraphicFramePr>
            <p:cNvPr id="129041" name="Object 16"/>
            <p:cNvGraphicFramePr>
              <a:graphicFrameLocks noChangeAspect="1"/>
            </p:cNvGraphicFramePr>
            <p:nvPr/>
          </p:nvGraphicFramePr>
          <p:xfrm>
            <a:off x="3284" y="1816"/>
            <a:ext cx="667" cy="960"/>
          </p:xfrm>
          <a:graphic>
            <a:graphicData uri="http://schemas.openxmlformats.org/presentationml/2006/ole">
              <mc:AlternateContent xmlns:mc="http://schemas.openxmlformats.org/markup-compatibility/2006">
                <mc:Choice xmlns:v="urn:schemas-microsoft-com:vml" Requires="v">
                  <p:oleObj spid="_x0000_s1027" name="CorelDRAW!" r:id="rId6" imgW="381921" imgH="681673" progId="CDraw5">
                    <p:embed/>
                  </p:oleObj>
                </mc:Choice>
                <mc:Fallback>
                  <p:oleObj name="CorelDRAW!" r:id="rId6" imgW="381921" imgH="681673" progId="CDraw5">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84" y="1816"/>
                          <a:ext cx="667" cy="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9042" name="Line 17"/>
            <p:cNvSpPr>
              <a:spLocks noChangeShapeType="1"/>
            </p:cNvSpPr>
            <p:nvPr/>
          </p:nvSpPr>
          <p:spPr bwMode="auto">
            <a:xfrm flipV="1">
              <a:off x="4042" y="1973"/>
              <a:ext cx="676" cy="2"/>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29043" name="Line 18"/>
            <p:cNvSpPr>
              <a:spLocks noChangeShapeType="1"/>
            </p:cNvSpPr>
            <p:nvPr/>
          </p:nvSpPr>
          <p:spPr bwMode="auto">
            <a:xfrm>
              <a:off x="4073" y="2047"/>
              <a:ext cx="394" cy="285"/>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29044" name="Line 19"/>
            <p:cNvSpPr>
              <a:spLocks noChangeShapeType="1"/>
            </p:cNvSpPr>
            <p:nvPr/>
          </p:nvSpPr>
          <p:spPr bwMode="auto">
            <a:xfrm>
              <a:off x="5315" y="2109"/>
              <a:ext cx="186" cy="252"/>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29045" name="Line 20"/>
            <p:cNvSpPr>
              <a:spLocks noChangeShapeType="1"/>
            </p:cNvSpPr>
            <p:nvPr/>
          </p:nvSpPr>
          <p:spPr bwMode="auto">
            <a:xfrm flipH="1">
              <a:off x="5043" y="2757"/>
              <a:ext cx="355" cy="188"/>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29046" name="Line 21"/>
            <p:cNvSpPr>
              <a:spLocks noChangeShapeType="1"/>
            </p:cNvSpPr>
            <p:nvPr/>
          </p:nvSpPr>
          <p:spPr bwMode="auto">
            <a:xfrm flipH="1">
              <a:off x="4476" y="2595"/>
              <a:ext cx="46" cy="35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29047" name="Line 22"/>
            <p:cNvSpPr>
              <a:spLocks noChangeShapeType="1"/>
            </p:cNvSpPr>
            <p:nvPr/>
          </p:nvSpPr>
          <p:spPr bwMode="auto">
            <a:xfrm flipH="1">
              <a:off x="3762" y="3146"/>
              <a:ext cx="837" cy="23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29048" name="Line 23"/>
            <p:cNvSpPr>
              <a:spLocks noChangeShapeType="1"/>
            </p:cNvSpPr>
            <p:nvPr/>
          </p:nvSpPr>
          <p:spPr bwMode="auto">
            <a:xfrm flipH="1" flipV="1">
              <a:off x="2421" y="2922"/>
              <a:ext cx="439" cy="431"/>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29049" name="Line 24"/>
            <p:cNvSpPr>
              <a:spLocks noChangeShapeType="1"/>
            </p:cNvSpPr>
            <p:nvPr/>
          </p:nvSpPr>
          <p:spPr bwMode="auto">
            <a:xfrm flipV="1">
              <a:off x="2117" y="2070"/>
              <a:ext cx="0" cy="508"/>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29050" name="Line 25"/>
            <p:cNvSpPr>
              <a:spLocks noChangeShapeType="1"/>
            </p:cNvSpPr>
            <p:nvPr/>
          </p:nvSpPr>
          <p:spPr bwMode="auto">
            <a:xfrm>
              <a:off x="2345" y="1973"/>
              <a:ext cx="806" cy="4"/>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29051" name="Line 26"/>
            <p:cNvSpPr>
              <a:spLocks noChangeShapeType="1"/>
            </p:cNvSpPr>
            <p:nvPr/>
          </p:nvSpPr>
          <p:spPr bwMode="auto">
            <a:xfrm>
              <a:off x="2932" y="2657"/>
              <a:ext cx="522" cy="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29052" name="Line 27"/>
            <p:cNvSpPr>
              <a:spLocks noChangeShapeType="1"/>
            </p:cNvSpPr>
            <p:nvPr/>
          </p:nvSpPr>
          <p:spPr bwMode="auto">
            <a:xfrm flipH="1">
              <a:off x="3319" y="2778"/>
              <a:ext cx="324" cy="529"/>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29053" name="Line 28"/>
            <p:cNvSpPr>
              <a:spLocks noChangeShapeType="1"/>
            </p:cNvSpPr>
            <p:nvPr/>
          </p:nvSpPr>
          <p:spPr bwMode="auto">
            <a:xfrm>
              <a:off x="3296" y="3514"/>
              <a:ext cx="0" cy="251"/>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29054" name="Line 29"/>
            <p:cNvSpPr>
              <a:spLocks noChangeShapeType="1"/>
            </p:cNvSpPr>
            <p:nvPr/>
          </p:nvSpPr>
          <p:spPr bwMode="auto">
            <a:xfrm>
              <a:off x="2175" y="2925"/>
              <a:ext cx="764" cy="821"/>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29055" name="Text Box 30"/>
            <p:cNvSpPr txBox="1">
              <a:spLocks noChangeArrowheads="1"/>
            </p:cNvSpPr>
            <p:nvPr/>
          </p:nvSpPr>
          <p:spPr bwMode="auto">
            <a:xfrm>
              <a:off x="2743" y="2316"/>
              <a:ext cx="1027"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tr-TR" altLang="tr-TR" sz="1200" baseline="0">
                  <a:latin typeface="Arial" charset="0"/>
                </a:rPr>
                <a:t>Yaprak döküntüleri</a:t>
              </a:r>
              <a:endParaRPr lang="en-US" altLang="tr-TR" sz="1200" baseline="0">
                <a:latin typeface="Arial Narrow" pitchFamily="34" charset="0"/>
              </a:endParaRPr>
            </a:p>
          </p:txBody>
        </p:sp>
        <p:sp>
          <p:nvSpPr>
            <p:cNvPr id="129056" name="Text Box 31"/>
            <p:cNvSpPr txBox="1">
              <a:spLocks noChangeArrowheads="1"/>
            </p:cNvSpPr>
            <p:nvPr/>
          </p:nvSpPr>
          <p:spPr bwMode="auto">
            <a:xfrm>
              <a:off x="1806" y="939"/>
              <a:ext cx="337"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en-US" altLang="tr-TR" sz="1500" baseline="0">
                  <a:latin typeface="Arial Narrow" pitchFamily="34" charset="0"/>
                </a:rPr>
                <a:t>CO</a:t>
              </a:r>
              <a:r>
                <a:rPr lang="en-US" altLang="tr-TR" sz="1500">
                  <a:latin typeface="Arial Narrow" pitchFamily="34" charset="0"/>
                </a:rPr>
                <a:t>2</a:t>
              </a:r>
              <a:endParaRPr lang="en-US" altLang="tr-TR" sz="1500" baseline="0">
                <a:latin typeface="Arial Narrow" pitchFamily="34" charset="0"/>
              </a:endParaRPr>
            </a:p>
          </p:txBody>
        </p:sp>
        <p:sp>
          <p:nvSpPr>
            <p:cNvPr id="129057" name="Text Box 32"/>
            <p:cNvSpPr txBox="1">
              <a:spLocks noChangeArrowheads="1"/>
            </p:cNvSpPr>
            <p:nvPr/>
          </p:nvSpPr>
          <p:spPr bwMode="auto">
            <a:xfrm>
              <a:off x="4447" y="1195"/>
              <a:ext cx="337"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en-US" altLang="tr-TR" sz="1500" baseline="0">
                  <a:latin typeface="Arial Narrow" pitchFamily="34" charset="0"/>
                </a:rPr>
                <a:t>CO</a:t>
              </a:r>
              <a:r>
                <a:rPr lang="en-US" altLang="tr-TR" sz="1500">
                  <a:latin typeface="Arial Narrow" pitchFamily="34" charset="0"/>
                </a:rPr>
                <a:t>2</a:t>
              </a:r>
              <a:endParaRPr lang="en-US" altLang="tr-TR" sz="1500" baseline="0">
                <a:latin typeface="Arial Narrow" pitchFamily="34" charset="0"/>
              </a:endParaRPr>
            </a:p>
          </p:txBody>
        </p:sp>
        <p:sp>
          <p:nvSpPr>
            <p:cNvPr id="129058" name="Text Box 33"/>
            <p:cNvSpPr txBox="1">
              <a:spLocks noChangeArrowheads="1"/>
            </p:cNvSpPr>
            <p:nvPr/>
          </p:nvSpPr>
          <p:spPr bwMode="auto">
            <a:xfrm>
              <a:off x="885" y="3378"/>
              <a:ext cx="106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en-US" altLang="tr-TR" sz="1500" baseline="0">
                  <a:latin typeface="Arial Narrow" pitchFamily="34" charset="0"/>
                </a:rPr>
                <a:t>Mi</a:t>
              </a:r>
              <a:r>
                <a:rPr lang="tr-TR" altLang="tr-TR" sz="1500" baseline="0">
                  <a:latin typeface="Arial" charset="0"/>
                </a:rPr>
                <a:t>k</a:t>
              </a:r>
              <a:r>
                <a:rPr lang="en-US" altLang="tr-TR" sz="1500" baseline="0">
                  <a:latin typeface="Arial Narrow" pitchFamily="34" charset="0"/>
                </a:rPr>
                <a:t>robi</a:t>
              </a:r>
              <a:r>
                <a:rPr lang="tr-TR" altLang="tr-TR" sz="1500" baseline="0">
                  <a:latin typeface="Arial" charset="0"/>
                </a:rPr>
                <a:t>y</a:t>
              </a:r>
              <a:r>
                <a:rPr lang="en-US" altLang="tr-TR" sz="1500" baseline="0">
                  <a:latin typeface="Arial Narrow" pitchFamily="34" charset="0"/>
                </a:rPr>
                <a:t>al A</a:t>
              </a:r>
              <a:r>
                <a:rPr lang="tr-TR" altLang="tr-TR" sz="1500" baseline="0">
                  <a:latin typeface="Arial" charset="0"/>
                </a:rPr>
                <a:t>k</a:t>
              </a:r>
              <a:r>
                <a:rPr lang="en-US" altLang="tr-TR" sz="1500" baseline="0">
                  <a:latin typeface="Arial Narrow" pitchFamily="34" charset="0"/>
                </a:rPr>
                <a:t>tivit</a:t>
              </a:r>
              <a:r>
                <a:rPr lang="tr-TR" altLang="tr-TR" sz="1500" baseline="0">
                  <a:latin typeface="Arial" charset="0"/>
                </a:rPr>
                <a:t>e</a:t>
              </a:r>
              <a:endParaRPr lang="en-US" altLang="tr-TR" sz="1500" baseline="0">
                <a:latin typeface="Arial Narrow" pitchFamily="34" charset="0"/>
              </a:endParaRPr>
            </a:p>
          </p:txBody>
        </p:sp>
        <p:sp>
          <p:nvSpPr>
            <p:cNvPr id="129059" name="Line 34"/>
            <p:cNvSpPr>
              <a:spLocks noChangeShapeType="1"/>
            </p:cNvSpPr>
            <p:nvPr/>
          </p:nvSpPr>
          <p:spPr bwMode="auto">
            <a:xfrm flipV="1">
              <a:off x="1786" y="2923"/>
              <a:ext cx="191" cy="462"/>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29060" name="Line 35"/>
            <p:cNvSpPr>
              <a:spLocks noChangeShapeType="1"/>
            </p:cNvSpPr>
            <p:nvPr/>
          </p:nvSpPr>
          <p:spPr bwMode="auto">
            <a:xfrm>
              <a:off x="1963" y="3553"/>
              <a:ext cx="698" cy="237"/>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graphicFrame>
          <p:nvGraphicFramePr>
            <p:cNvPr id="129061" name="Object 36"/>
            <p:cNvGraphicFramePr>
              <a:graphicFrameLocks noChangeAspect="1"/>
            </p:cNvGraphicFramePr>
            <p:nvPr/>
          </p:nvGraphicFramePr>
          <p:xfrm>
            <a:off x="784" y="690"/>
            <a:ext cx="1250" cy="1879"/>
          </p:xfrm>
          <a:graphic>
            <a:graphicData uri="http://schemas.openxmlformats.org/presentationml/2006/ole">
              <mc:AlternateContent xmlns:mc="http://schemas.openxmlformats.org/markup-compatibility/2006">
                <mc:Choice xmlns:v="urn:schemas-microsoft-com:vml" Requires="v">
                  <p:oleObj spid="_x0000_s1028" name="CorelDRAW!" r:id="rId8" imgW="243439" imgH="326411" progId="CDraw5">
                    <p:embed/>
                  </p:oleObj>
                </mc:Choice>
                <mc:Fallback>
                  <p:oleObj name="CorelDRAW!" r:id="rId8" imgW="243439" imgH="326411" progId="CDraw5">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84" y="690"/>
                          <a:ext cx="1250" cy="18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129062" name="Group 37"/>
            <p:cNvGrpSpPr>
              <a:grpSpLocks/>
            </p:cNvGrpSpPr>
            <p:nvPr/>
          </p:nvGrpSpPr>
          <p:grpSpPr bwMode="auto">
            <a:xfrm>
              <a:off x="795" y="2526"/>
              <a:ext cx="1037" cy="876"/>
              <a:chOff x="14681" y="3030"/>
              <a:chExt cx="871" cy="736"/>
            </a:xfrm>
          </p:grpSpPr>
          <p:sp>
            <p:nvSpPr>
              <p:cNvPr id="129067" name="Freeform 38"/>
              <p:cNvSpPr>
                <a:spLocks/>
              </p:cNvSpPr>
              <p:nvPr/>
            </p:nvSpPr>
            <p:spPr bwMode="auto">
              <a:xfrm>
                <a:off x="15209" y="3047"/>
                <a:ext cx="343" cy="423"/>
              </a:xfrm>
              <a:custGeom>
                <a:avLst/>
                <a:gdLst>
                  <a:gd name="T0" fmla="*/ 0 w 318"/>
                  <a:gd name="T1" fmla="*/ 0 h 609"/>
                  <a:gd name="T2" fmla="*/ 434 w 318"/>
                  <a:gd name="T3" fmla="*/ 1 h 609"/>
                  <a:gd name="T4" fmla="*/ 760 w 318"/>
                  <a:gd name="T5" fmla="*/ 3 h 609"/>
                  <a:gd name="T6" fmla="*/ 915 w 318"/>
                  <a:gd name="T7" fmla="*/ 4 h 609"/>
                  <a:gd name="T8" fmla="*/ 0 60000 65536"/>
                  <a:gd name="T9" fmla="*/ 0 60000 65536"/>
                  <a:gd name="T10" fmla="*/ 0 60000 65536"/>
                  <a:gd name="T11" fmla="*/ 0 60000 65536"/>
                  <a:gd name="T12" fmla="*/ 0 w 318"/>
                  <a:gd name="T13" fmla="*/ 0 h 609"/>
                  <a:gd name="T14" fmla="*/ 318 w 318"/>
                  <a:gd name="T15" fmla="*/ 609 h 609"/>
                </a:gdLst>
                <a:ahLst/>
                <a:cxnLst>
                  <a:cxn ang="T8">
                    <a:pos x="T0" y="T1"/>
                  </a:cxn>
                  <a:cxn ang="T9">
                    <a:pos x="T2" y="T3"/>
                  </a:cxn>
                  <a:cxn ang="T10">
                    <a:pos x="T4" y="T5"/>
                  </a:cxn>
                  <a:cxn ang="T11">
                    <a:pos x="T6" y="T7"/>
                  </a:cxn>
                </a:cxnLst>
                <a:rect l="T12" t="T13" r="T14" b="T15"/>
                <a:pathLst>
                  <a:path w="318" h="609">
                    <a:moveTo>
                      <a:pt x="0" y="0"/>
                    </a:moveTo>
                    <a:cubicBezTo>
                      <a:pt x="53" y="59"/>
                      <a:pt x="106" y="118"/>
                      <a:pt x="150" y="192"/>
                    </a:cubicBezTo>
                    <a:cubicBezTo>
                      <a:pt x="194" y="266"/>
                      <a:pt x="236" y="374"/>
                      <a:pt x="264" y="444"/>
                    </a:cubicBezTo>
                    <a:cubicBezTo>
                      <a:pt x="292" y="514"/>
                      <a:pt x="307" y="575"/>
                      <a:pt x="318" y="609"/>
                    </a:cubicBezTo>
                  </a:path>
                </a:pathLst>
              </a:custGeom>
              <a:noFill/>
              <a:ln w="28575">
                <a:solidFill>
                  <a:srgbClr val="9966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129068" name="Freeform 39"/>
              <p:cNvSpPr>
                <a:spLocks/>
              </p:cNvSpPr>
              <p:nvPr/>
            </p:nvSpPr>
            <p:spPr bwMode="auto">
              <a:xfrm>
                <a:off x="15345" y="3274"/>
                <a:ext cx="94" cy="325"/>
              </a:xfrm>
              <a:custGeom>
                <a:avLst/>
                <a:gdLst>
                  <a:gd name="T0" fmla="*/ 257 w 87"/>
                  <a:gd name="T1" fmla="*/ 0 h 468"/>
                  <a:gd name="T2" fmla="*/ 33 w 87"/>
                  <a:gd name="T3" fmla="*/ 1 h 468"/>
                  <a:gd name="T4" fmla="*/ 33 w 87"/>
                  <a:gd name="T5" fmla="*/ 3 h 468"/>
                  <a:gd name="T6" fmla="*/ 0 60000 65536"/>
                  <a:gd name="T7" fmla="*/ 0 60000 65536"/>
                  <a:gd name="T8" fmla="*/ 0 60000 65536"/>
                  <a:gd name="T9" fmla="*/ 0 w 87"/>
                  <a:gd name="T10" fmla="*/ 0 h 468"/>
                  <a:gd name="T11" fmla="*/ 87 w 87"/>
                  <a:gd name="T12" fmla="*/ 468 h 468"/>
                </a:gdLst>
                <a:ahLst/>
                <a:cxnLst>
                  <a:cxn ang="T6">
                    <a:pos x="T0" y="T1"/>
                  </a:cxn>
                  <a:cxn ang="T7">
                    <a:pos x="T2" y="T3"/>
                  </a:cxn>
                  <a:cxn ang="T8">
                    <a:pos x="T4" y="T5"/>
                  </a:cxn>
                </a:cxnLst>
                <a:rect l="T9" t="T10" r="T11" b="T12"/>
                <a:pathLst>
                  <a:path w="87" h="468">
                    <a:moveTo>
                      <a:pt x="87" y="0"/>
                    </a:moveTo>
                    <a:cubicBezTo>
                      <a:pt x="55" y="90"/>
                      <a:pt x="24" y="180"/>
                      <a:pt x="12" y="258"/>
                    </a:cubicBezTo>
                    <a:cubicBezTo>
                      <a:pt x="0" y="336"/>
                      <a:pt x="15" y="419"/>
                      <a:pt x="12" y="468"/>
                    </a:cubicBezTo>
                  </a:path>
                </a:pathLst>
              </a:custGeom>
              <a:noFill/>
              <a:ln w="19050">
                <a:solidFill>
                  <a:srgbClr val="9966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129069" name="Freeform 40"/>
              <p:cNvSpPr>
                <a:spLocks/>
              </p:cNvSpPr>
              <p:nvPr/>
            </p:nvSpPr>
            <p:spPr bwMode="auto">
              <a:xfrm>
                <a:off x="14730" y="3043"/>
                <a:ext cx="476" cy="608"/>
              </a:xfrm>
              <a:custGeom>
                <a:avLst/>
                <a:gdLst>
                  <a:gd name="T0" fmla="*/ 1287 w 441"/>
                  <a:gd name="T1" fmla="*/ 0 h 876"/>
                  <a:gd name="T2" fmla="*/ 666 w 441"/>
                  <a:gd name="T3" fmla="*/ 1 h 876"/>
                  <a:gd name="T4" fmla="*/ 318 w 441"/>
                  <a:gd name="T5" fmla="*/ 3 h 876"/>
                  <a:gd name="T6" fmla="*/ 177 w 441"/>
                  <a:gd name="T7" fmla="*/ 4 h 876"/>
                  <a:gd name="T8" fmla="*/ 0 w 441"/>
                  <a:gd name="T9" fmla="*/ 6 h 876"/>
                  <a:gd name="T10" fmla="*/ 0 60000 65536"/>
                  <a:gd name="T11" fmla="*/ 0 60000 65536"/>
                  <a:gd name="T12" fmla="*/ 0 60000 65536"/>
                  <a:gd name="T13" fmla="*/ 0 60000 65536"/>
                  <a:gd name="T14" fmla="*/ 0 60000 65536"/>
                  <a:gd name="T15" fmla="*/ 0 w 441"/>
                  <a:gd name="T16" fmla="*/ 0 h 876"/>
                  <a:gd name="T17" fmla="*/ 441 w 441"/>
                  <a:gd name="T18" fmla="*/ 876 h 876"/>
                </a:gdLst>
                <a:ahLst/>
                <a:cxnLst>
                  <a:cxn ang="T10">
                    <a:pos x="T0" y="T1"/>
                  </a:cxn>
                  <a:cxn ang="T11">
                    <a:pos x="T2" y="T3"/>
                  </a:cxn>
                  <a:cxn ang="T12">
                    <a:pos x="T4" y="T5"/>
                  </a:cxn>
                  <a:cxn ang="T13">
                    <a:pos x="T6" y="T7"/>
                  </a:cxn>
                  <a:cxn ang="T14">
                    <a:pos x="T8" y="T9"/>
                  </a:cxn>
                </a:cxnLst>
                <a:rect l="T15" t="T16" r="T17" b="T18"/>
                <a:pathLst>
                  <a:path w="441" h="876">
                    <a:moveTo>
                      <a:pt x="441" y="0"/>
                    </a:moveTo>
                    <a:cubicBezTo>
                      <a:pt x="362" y="90"/>
                      <a:pt x="284" y="180"/>
                      <a:pt x="228" y="267"/>
                    </a:cubicBezTo>
                    <a:cubicBezTo>
                      <a:pt x="172" y="354"/>
                      <a:pt x="136" y="442"/>
                      <a:pt x="108" y="522"/>
                    </a:cubicBezTo>
                    <a:cubicBezTo>
                      <a:pt x="80" y="602"/>
                      <a:pt x="78" y="688"/>
                      <a:pt x="60" y="747"/>
                    </a:cubicBezTo>
                    <a:cubicBezTo>
                      <a:pt x="42" y="806"/>
                      <a:pt x="21" y="841"/>
                      <a:pt x="0" y="876"/>
                    </a:cubicBezTo>
                  </a:path>
                </a:pathLst>
              </a:custGeom>
              <a:noFill/>
              <a:ln w="28575">
                <a:solidFill>
                  <a:srgbClr val="9966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129070" name="Freeform 41"/>
              <p:cNvSpPr>
                <a:spLocks/>
              </p:cNvSpPr>
              <p:nvPr/>
            </p:nvSpPr>
            <p:spPr bwMode="auto">
              <a:xfrm>
                <a:off x="15168" y="3051"/>
                <a:ext cx="57" cy="700"/>
              </a:xfrm>
              <a:custGeom>
                <a:avLst/>
                <a:gdLst>
                  <a:gd name="T0" fmla="*/ 147 w 53"/>
                  <a:gd name="T1" fmla="*/ 0 h 1008"/>
                  <a:gd name="T2" fmla="*/ 71 w 53"/>
                  <a:gd name="T3" fmla="*/ 4 h 1008"/>
                  <a:gd name="T4" fmla="*/ 2 w 53"/>
                  <a:gd name="T5" fmla="*/ 5 h 1008"/>
                  <a:gd name="T6" fmla="*/ 98 w 53"/>
                  <a:gd name="T7" fmla="*/ 6 h 1008"/>
                  <a:gd name="T8" fmla="*/ 0 60000 65536"/>
                  <a:gd name="T9" fmla="*/ 0 60000 65536"/>
                  <a:gd name="T10" fmla="*/ 0 60000 65536"/>
                  <a:gd name="T11" fmla="*/ 0 60000 65536"/>
                  <a:gd name="T12" fmla="*/ 0 w 53"/>
                  <a:gd name="T13" fmla="*/ 0 h 1008"/>
                  <a:gd name="T14" fmla="*/ 53 w 53"/>
                  <a:gd name="T15" fmla="*/ 1008 h 1008"/>
                </a:gdLst>
                <a:ahLst/>
                <a:cxnLst>
                  <a:cxn ang="T8">
                    <a:pos x="T0" y="T1"/>
                  </a:cxn>
                  <a:cxn ang="T9">
                    <a:pos x="T2" y="T3"/>
                  </a:cxn>
                  <a:cxn ang="T10">
                    <a:pos x="T4" y="T5"/>
                  </a:cxn>
                  <a:cxn ang="T11">
                    <a:pos x="T6" y="T7"/>
                  </a:cxn>
                </a:cxnLst>
                <a:rect l="T12" t="T13" r="T14" b="T15"/>
                <a:pathLst>
                  <a:path w="53" h="1008">
                    <a:moveTo>
                      <a:pt x="53" y="0"/>
                    </a:moveTo>
                    <a:cubicBezTo>
                      <a:pt x="43" y="232"/>
                      <a:pt x="34" y="464"/>
                      <a:pt x="26" y="594"/>
                    </a:cubicBezTo>
                    <a:cubicBezTo>
                      <a:pt x="18" y="724"/>
                      <a:pt x="0" y="711"/>
                      <a:pt x="2" y="780"/>
                    </a:cubicBezTo>
                    <a:cubicBezTo>
                      <a:pt x="4" y="849"/>
                      <a:pt x="29" y="970"/>
                      <a:pt x="35" y="1008"/>
                    </a:cubicBezTo>
                  </a:path>
                </a:pathLst>
              </a:custGeom>
              <a:noFill/>
              <a:ln w="28575">
                <a:solidFill>
                  <a:srgbClr val="9966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129071" name="Freeform 42"/>
              <p:cNvSpPr>
                <a:spLocks/>
              </p:cNvSpPr>
              <p:nvPr/>
            </p:nvSpPr>
            <p:spPr bwMode="auto">
              <a:xfrm>
                <a:off x="14930" y="3280"/>
                <a:ext cx="85" cy="388"/>
              </a:xfrm>
              <a:custGeom>
                <a:avLst/>
                <a:gdLst>
                  <a:gd name="T0" fmla="*/ 0 w 78"/>
                  <a:gd name="T1" fmla="*/ 0 h 558"/>
                  <a:gd name="T2" fmla="*/ 190 w 78"/>
                  <a:gd name="T3" fmla="*/ 2 h 558"/>
                  <a:gd name="T4" fmla="*/ 262 w 78"/>
                  <a:gd name="T5" fmla="*/ 3 h 558"/>
                  <a:gd name="T6" fmla="*/ 0 60000 65536"/>
                  <a:gd name="T7" fmla="*/ 0 60000 65536"/>
                  <a:gd name="T8" fmla="*/ 0 60000 65536"/>
                  <a:gd name="T9" fmla="*/ 0 w 78"/>
                  <a:gd name="T10" fmla="*/ 0 h 558"/>
                  <a:gd name="T11" fmla="*/ 78 w 78"/>
                  <a:gd name="T12" fmla="*/ 558 h 558"/>
                </a:gdLst>
                <a:ahLst/>
                <a:cxnLst>
                  <a:cxn ang="T6">
                    <a:pos x="T0" y="T1"/>
                  </a:cxn>
                  <a:cxn ang="T7">
                    <a:pos x="T2" y="T3"/>
                  </a:cxn>
                  <a:cxn ang="T8">
                    <a:pos x="T4" y="T5"/>
                  </a:cxn>
                </a:cxnLst>
                <a:rect l="T9" t="T10" r="T11" b="T12"/>
                <a:pathLst>
                  <a:path w="78" h="558">
                    <a:moveTo>
                      <a:pt x="0" y="0"/>
                    </a:moveTo>
                    <a:cubicBezTo>
                      <a:pt x="22" y="97"/>
                      <a:pt x="44" y="195"/>
                      <a:pt x="57" y="288"/>
                    </a:cubicBezTo>
                    <a:cubicBezTo>
                      <a:pt x="70" y="381"/>
                      <a:pt x="78" y="489"/>
                      <a:pt x="78" y="558"/>
                    </a:cubicBezTo>
                  </a:path>
                </a:pathLst>
              </a:custGeom>
              <a:noFill/>
              <a:ln w="19050">
                <a:solidFill>
                  <a:srgbClr val="9966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129072" name="Freeform 43"/>
              <p:cNvSpPr>
                <a:spLocks/>
              </p:cNvSpPr>
              <p:nvPr/>
            </p:nvSpPr>
            <p:spPr bwMode="auto">
              <a:xfrm>
                <a:off x="14817" y="3499"/>
                <a:ext cx="120" cy="267"/>
              </a:xfrm>
              <a:custGeom>
                <a:avLst/>
                <a:gdLst>
                  <a:gd name="T0" fmla="*/ 0 w 111"/>
                  <a:gd name="T1" fmla="*/ 0 h 384"/>
                  <a:gd name="T2" fmla="*/ 241 w 111"/>
                  <a:gd name="T3" fmla="*/ 1 h 384"/>
                  <a:gd name="T4" fmla="*/ 330 w 111"/>
                  <a:gd name="T5" fmla="*/ 2 h 384"/>
                  <a:gd name="T6" fmla="*/ 0 60000 65536"/>
                  <a:gd name="T7" fmla="*/ 0 60000 65536"/>
                  <a:gd name="T8" fmla="*/ 0 60000 65536"/>
                  <a:gd name="T9" fmla="*/ 0 w 111"/>
                  <a:gd name="T10" fmla="*/ 0 h 384"/>
                  <a:gd name="T11" fmla="*/ 111 w 111"/>
                  <a:gd name="T12" fmla="*/ 384 h 384"/>
                </a:gdLst>
                <a:ahLst/>
                <a:cxnLst>
                  <a:cxn ang="T6">
                    <a:pos x="T0" y="T1"/>
                  </a:cxn>
                  <a:cxn ang="T7">
                    <a:pos x="T2" y="T3"/>
                  </a:cxn>
                  <a:cxn ang="T8">
                    <a:pos x="T4" y="T5"/>
                  </a:cxn>
                </a:cxnLst>
                <a:rect l="T9" t="T10" r="T11" b="T12"/>
                <a:pathLst>
                  <a:path w="111" h="384">
                    <a:moveTo>
                      <a:pt x="0" y="0"/>
                    </a:moveTo>
                    <a:cubicBezTo>
                      <a:pt x="31" y="67"/>
                      <a:pt x="63" y="134"/>
                      <a:pt x="81" y="198"/>
                    </a:cubicBezTo>
                    <a:cubicBezTo>
                      <a:pt x="99" y="262"/>
                      <a:pt x="105" y="323"/>
                      <a:pt x="111" y="384"/>
                    </a:cubicBezTo>
                  </a:path>
                </a:pathLst>
              </a:custGeom>
              <a:noFill/>
              <a:ln w="19050">
                <a:solidFill>
                  <a:srgbClr val="9966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129073" name="Freeform 44"/>
              <p:cNvSpPr>
                <a:spLocks/>
              </p:cNvSpPr>
              <p:nvPr/>
            </p:nvSpPr>
            <p:spPr bwMode="auto">
              <a:xfrm>
                <a:off x="15325" y="3136"/>
                <a:ext cx="178" cy="65"/>
              </a:xfrm>
              <a:custGeom>
                <a:avLst/>
                <a:gdLst>
                  <a:gd name="T0" fmla="*/ 0 w 165"/>
                  <a:gd name="T1" fmla="*/ 0 h 93"/>
                  <a:gd name="T2" fmla="*/ 321 w 165"/>
                  <a:gd name="T3" fmla="*/ 1 h 93"/>
                  <a:gd name="T4" fmla="*/ 477 w 165"/>
                  <a:gd name="T5" fmla="*/ 1 h 93"/>
                  <a:gd name="T6" fmla="*/ 0 60000 65536"/>
                  <a:gd name="T7" fmla="*/ 0 60000 65536"/>
                  <a:gd name="T8" fmla="*/ 0 60000 65536"/>
                  <a:gd name="T9" fmla="*/ 0 w 165"/>
                  <a:gd name="T10" fmla="*/ 0 h 93"/>
                  <a:gd name="T11" fmla="*/ 165 w 165"/>
                  <a:gd name="T12" fmla="*/ 93 h 93"/>
                </a:gdLst>
                <a:ahLst/>
                <a:cxnLst>
                  <a:cxn ang="T6">
                    <a:pos x="T0" y="T1"/>
                  </a:cxn>
                  <a:cxn ang="T7">
                    <a:pos x="T2" y="T3"/>
                  </a:cxn>
                  <a:cxn ang="T8">
                    <a:pos x="T4" y="T5"/>
                  </a:cxn>
                </a:cxnLst>
                <a:rect l="T9" t="T10" r="T11" b="T12"/>
                <a:pathLst>
                  <a:path w="165" h="93">
                    <a:moveTo>
                      <a:pt x="0" y="0"/>
                    </a:moveTo>
                    <a:cubicBezTo>
                      <a:pt x="42" y="16"/>
                      <a:pt x="84" y="33"/>
                      <a:pt x="111" y="48"/>
                    </a:cubicBezTo>
                    <a:cubicBezTo>
                      <a:pt x="138" y="63"/>
                      <a:pt x="151" y="78"/>
                      <a:pt x="165" y="93"/>
                    </a:cubicBezTo>
                  </a:path>
                </a:pathLst>
              </a:custGeom>
              <a:noFill/>
              <a:ln w="19050">
                <a:solidFill>
                  <a:srgbClr val="9966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129074" name="Freeform 45"/>
              <p:cNvSpPr>
                <a:spLocks/>
              </p:cNvSpPr>
              <p:nvPr/>
            </p:nvSpPr>
            <p:spPr bwMode="auto">
              <a:xfrm>
                <a:off x="15183" y="3524"/>
                <a:ext cx="197" cy="200"/>
              </a:xfrm>
              <a:custGeom>
                <a:avLst/>
                <a:gdLst>
                  <a:gd name="T0" fmla="*/ 0 w 183"/>
                  <a:gd name="T1" fmla="*/ 0 h 288"/>
                  <a:gd name="T2" fmla="*/ 279 w 183"/>
                  <a:gd name="T3" fmla="*/ 1 h 288"/>
                  <a:gd name="T4" fmla="*/ 511 w 183"/>
                  <a:gd name="T5" fmla="*/ 2 h 288"/>
                  <a:gd name="T6" fmla="*/ 0 60000 65536"/>
                  <a:gd name="T7" fmla="*/ 0 60000 65536"/>
                  <a:gd name="T8" fmla="*/ 0 60000 65536"/>
                  <a:gd name="T9" fmla="*/ 0 w 183"/>
                  <a:gd name="T10" fmla="*/ 0 h 288"/>
                  <a:gd name="T11" fmla="*/ 183 w 183"/>
                  <a:gd name="T12" fmla="*/ 288 h 288"/>
                </a:gdLst>
                <a:ahLst/>
                <a:cxnLst>
                  <a:cxn ang="T6">
                    <a:pos x="T0" y="T1"/>
                  </a:cxn>
                  <a:cxn ang="T7">
                    <a:pos x="T2" y="T3"/>
                  </a:cxn>
                  <a:cxn ang="T8">
                    <a:pos x="T4" y="T5"/>
                  </a:cxn>
                </a:cxnLst>
                <a:rect l="T9" t="T10" r="T11" b="T12"/>
                <a:pathLst>
                  <a:path w="183" h="288">
                    <a:moveTo>
                      <a:pt x="0" y="0"/>
                    </a:moveTo>
                    <a:cubicBezTo>
                      <a:pt x="37" y="44"/>
                      <a:pt x="68" y="75"/>
                      <a:pt x="99" y="123"/>
                    </a:cubicBezTo>
                    <a:cubicBezTo>
                      <a:pt x="130" y="171"/>
                      <a:pt x="166" y="254"/>
                      <a:pt x="183" y="288"/>
                    </a:cubicBezTo>
                  </a:path>
                </a:pathLst>
              </a:custGeom>
              <a:noFill/>
              <a:ln w="19050">
                <a:solidFill>
                  <a:srgbClr val="9966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129075" name="Freeform 46"/>
              <p:cNvSpPr>
                <a:spLocks/>
              </p:cNvSpPr>
              <p:nvPr/>
            </p:nvSpPr>
            <p:spPr bwMode="auto">
              <a:xfrm>
                <a:off x="15066" y="3334"/>
                <a:ext cx="140" cy="257"/>
              </a:xfrm>
              <a:custGeom>
                <a:avLst/>
                <a:gdLst>
                  <a:gd name="T0" fmla="*/ 406 w 129"/>
                  <a:gd name="T1" fmla="*/ 0 h 369"/>
                  <a:gd name="T2" fmla="*/ 75 w 129"/>
                  <a:gd name="T3" fmla="*/ 1 h 369"/>
                  <a:gd name="T4" fmla="*/ 0 w 129"/>
                  <a:gd name="T5" fmla="*/ 2 h 369"/>
                  <a:gd name="T6" fmla="*/ 0 60000 65536"/>
                  <a:gd name="T7" fmla="*/ 0 60000 65536"/>
                  <a:gd name="T8" fmla="*/ 0 60000 65536"/>
                  <a:gd name="T9" fmla="*/ 0 w 129"/>
                  <a:gd name="T10" fmla="*/ 0 h 369"/>
                  <a:gd name="T11" fmla="*/ 129 w 129"/>
                  <a:gd name="T12" fmla="*/ 369 h 369"/>
                </a:gdLst>
                <a:ahLst/>
                <a:cxnLst>
                  <a:cxn ang="T6">
                    <a:pos x="T0" y="T1"/>
                  </a:cxn>
                  <a:cxn ang="T7">
                    <a:pos x="T2" y="T3"/>
                  </a:cxn>
                  <a:cxn ang="T8">
                    <a:pos x="T4" y="T5"/>
                  </a:cxn>
                </a:cxnLst>
                <a:rect l="T9" t="T10" r="T11" b="T12"/>
                <a:pathLst>
                  <a:path w="129" h="369">
                    <a:moveTo>
                      <a:pt x="129" y="0"/>
                    </a:moveTo>
                    <a:cubicBezTo>
                      <a:pt x="87" y="59"/>
                      <a:pt x="45" y="119"/>
                      <a:pt x="24" y="180"/>
                    </a:cubicBezTo>
                    <a:cubicBezTo>
                      <a:pt x="3" y="241"/>
                      <a:pt x="4" y="337"/>
                      <a:pt x="0" y="369"/>
                    </a:cubicBezTo>
                  </a:path>
                </a:pathLst>
              </a:custGeom>
              <a:noFill/>
              <a:ln w="19050">
                <a:solidFill>
                  <a:srgbClr val="9966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129076" name="Freeform 47"/>
              <p:cNvSpPr>
                <a:spLocks/>
              </p:cNvSpPr>
              <p:nvPr/>
            </p:nvSpPr>
            <p:spPr bwMode="auto">
              <a:xfrm>
                <a:off x="15367" y="3439"/>
                <a:ext cx="153" cy="141"/>
              </a:xfrm>
              <a:custGeom>
                <a:avLst/>
                <a:gdLst>
                  <a:gd name="T0" fmla="*/ 0 w 141"/>
                  <a:gd name="T1" fmla="*/ 0 h 204"/>
                  <a:gd name="T2" fmla="*/ 442 w 141"/>
                  <a:gd name="T3" fmla="*/ 1 h 204"/>
                  <a:gd name="T4" fmla="*/ 0 60000 65536"/>
                  <a:gd name="T5" fmla="*/ 0 60000 65536"/>
                  <a:gd name="T6" fmla="*/ 0 w 141"/>
                  <a:gd name="T7" fmla="*/ 0 h 204"/>
                  <a:gd name="T8" fmla="*/ 141 w 141"/>
                  <a:gd name="T9" fmla="*/ 204 h 204"/>
                </a:gdLst>
                <a:ahLst/>
                <a:cxnLst>
                  <a:cxn ang="T4">
                    <a:pos x="T0" y="T1"/>
                  </a:cxn>
                  <a:cxn ang="T5">
                    <a:pos x="T2" y="T3"/>
                  </a:cxn>
                </a:cxnLst>
                <a:rect l="T6" t="T7" r="T8" b="T9"/>
                <a:pathLst>
                  <a:path w="141" h="204">
                    <a:moveTo>
                      <a:pt x="0" y="0"/>
                    </a:moveTo>
                    <a:cubicBezTo>
                      <a:pt x="23" y="34"/>
                      <a:pt x="112" y="162"/>
                      <a:pt x="141" y="204"/>
                    </a:cubicBezTo>
                  </a:path>
                </a:pathLst>
              </a:custGeom>
              <a:noFill/>
              <a:ln w="19050">
                <a:solidFill>
                  <a:srgbClr val="9966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129077" name="Freeform 48"/>
              <p:cNvSpPr>
                <a:spLocks/>
              </p:cNvSpPr>
              <p:nvPr/>
            </p:nvSpPr>
            <p:spPr bwMode="auto">
              <a:xfrm>
                <a:off x="15222" y="3174"/>
                <a:ext cx="103" cy="123"/>
              </a:xfrm>
              <a:custGeom>
                <a:avLst/>
                <a:gdLst>
                  <a:gd name="T0" fmla="*/ 0 w 96"/>
                  <a:gd name="T1" fmla="*/ 0 h 177"/>
                  <a:gd name="T2" fmla="*/ 258 w 96"/>
                  <a:gd name="T3" fmla="*/ 1 h 177"/>
                  <a:gd name="T4" fmla="*/ 0 60000 65536"/>
                  <a:gd name="T5" fmla="*/ 0 60000 65536"/>
                  <a:gd name="T6" fmla="*/ 0 w 96"/>
                  <a:gd name="T7" fmla="*/ 0 h 177"/>
                  <a:gd name="T8" fmla="*/ 96 w 96"/>
                  <a:gd name="T9" fmla="*/ 177 h 177"/>
                </a:gdLst>
                <a:ahLst/>
                <a:cxnLst>
                  <a:cxn ang="T4">
                    <a:pos x="T0" y="T1"/>
                  </a:cxn>
                  <a:cxn ang="T5">
                    <a:pos x="T2" y="T3"/>
                  </a:cxn>
                </a:cxnLst>
                <a:rect l="T6" t="T7" r="T8" b="T9"/>
                <a:pathLst>
                  <a:path w="96" h="177">
                    <a:moveTo>
                      <a:pt x="0" y="0"/>
                    </a:moveTo>
                    <a:cubicBezTo>
                      <a:pt x="38" y="70"/>
                      <a:pt x="77" y="140"/>
                      <a:pt x="96" y="177"/>
                    </a:cubicBezTo>
                  </a:path>
                </a:pathLst>
              </a:custGeom>
              <a:noFill/>
              <a:ln w="19050">
                <a:solidFill>
                  <a:srgbClr val="9966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129078" name="Freeform 49"/>
              <p:cNvSpPr>
                <a:spLocks/>
              </p:cNvSpPr>
              <p:nvPr/>
            </p:nvSpPr>
            <p:spPr bwMode="auto">
              <a:xfrm>
                <a:off x="15051" y="3030"/>
                <a:ext cx="161" cy="368"/>
              </a:xfrm>
              <a:custGeom>
                <a:avLst/>
                <a:gdLst>
                  <a:gd name="T0" fmla="*/ 440 w 149"/>
                  <a:gd name="T1" fmla="*/ 0 h 530"/>
                  <a:gd name="T2" fmla="*/ 184 w 149"/>
                  <a:gd name="T3" fmla="*/ 2 h 530"/>
                  <a:gd name="T4" fmla="*/ 0 w 149"/>
                  <a:gd name="T5" fmla="*/ 3 h 530"/>
                  <a:gd name="T6" fmla="*/ 0 60000 65536"/>
                  <a:gd name="T7" fmla="*/ 0 60000 65536"/>
                  <a:gd name="T8" fmla="*/ 0 60000 65536"/>
                  <a:gd name="T9" fmla="*/ 0 w 149"/>
                  <a:gd name="T10" fmla="*/ 0 h 530"/>
                  <a:gd name="T11" fmla="*/ 149 w 149"/>
                  <a:gd name="T12" fmla="*/ 530 h 530"/>
                </a:gdLst>
                <a:ahLst/>
                <a:cxnLst>
                  <a:cxn ang="T6">
                    <a:pos x="T0" y="T1"/>
                  </a:cxn>
                  <a:cxn ang="T7">
                    <a:pos x="T2" y="T3"/>
                  </a:cxn>
                  <a:cxn ang="T8">
                    <a:pos x="T4" y="T5"/>
                  </a:cxn>
                </a:cxnLst>
                <a:rect l="T9" t="T10" r="T11" b="T12"/>
                <a:pathLst>
                  <a:path w="149" h="530">
                    <a:moveTo>
                      <a:pt x="149" y="0"/>
                    </a:moveTo>
                    <a:cubicBezTo>
                      <a:pt x="134" y="51"/>
                      <a:pt x="87" y="218"/>
                      <a:pt x="62" y="306"/>
                    </a:cubicBezTo>
                    <a:cubicBezTo>
                      <a:pt x="37" y="394"/>
                      <a:pt x="13" y="484"/>
                      <a:pt x="0" y="530"/>
                    </a:cubicBezTo>
                  </a:path>
                </a:pathLst>
              </a:custGeom>
              <a:noFill/>
              <a:ln w="28575">
                <a:solidFill>
                  <a:srgbClr val="9966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129079" name="Freeform 50"/>
              <p:cNvSpPr>
                <a:spLocks/>
              </p:cNvSpPr>
              <p:nvPr/>
            </p:nvSpPr>
            <p:spPr bwMode="auto">
              <a:xfrm>
                <a:off x="15332" y="3658"/>
                <a:ext cx="133" cy="45"/>
              </a:xfrm>
              <a:custGeom>
                <a:avLst/>
                <a:gdLst>
                  <a:gd name="T0" fmla="*/ 0 w 123"/>
                  <a:gd name="T1" fmla="*/ 0 h 66"/>
                  <a:gd name="T2" fmla="*/ 370 w 123"/>
                  <a:gd name="T3" fmla="*/ 1 h 66"/>
                  <a:gd name="T4" fmla="*/ 0 60000 65536"/>
                  <a:gd name="T5" fmla="*/ 0 60000 65536"/>
                  <a:gd name="T6" fmla="*/ 0 w 123"/>
                  <a:gd name="T7" fmla="*/ 0 h 66"/>
                  <a:gd name="T8" fmla="*/ 123 w 123"/>
                  <a:gd name="T9" fmla="*/ 66 h 66"/>
                </a:gdLst>
                <a:ahLst/>
                <a:cxnLst>
                  <a:cxn ang="T4">
                    <a:pos x="T0" y="T1"/>
                  </a:cxn>
                  <a:cxn ang="T5">
                    <a:pos x="T2" y="T3"/>
                  </a:cxn>
                </a:cxnLst>
                <a:rect l="T6" t="T7" r="T8" b="T9"/>
                <a:pathLst>
                  <a:path w="123" h="66">
                    <a:moveTo>
                      <a:pt x="0" y="0"/>
                    </a:moveTo>
                    <a:cubicBezTo>
                      <a:pt x="49" y="24"/>
                      <a:pt x="98" y="49"/>
                      <a:pt x="123" y="66"/>
                    </a:cubicBezTo>
                  </a:path>
                </a:pathLst>
              </a:custGeom>
              <a:noFill/>
              <a:ln w="19050">
                <a:solidFill>
                  <a:srgbClr val="9966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129080" name="Freeform 51"/>
              <p:cNvSpPr>
                <a:spLocks/>
              </p:cNvSpPr>
              <p:nvPr/>
            </p:nvSpPr>
            <p:spPr bwMode="auto">
              <a:xfrm>
                <a:off x="15050" y="3633"/>
                <a:ext cx="123" cy="133"/>
              </a:xfrm>
              <a:custGeom>
                <a:avLst/>
                <a:gdLst>
                  <a:gd name="T0" fmla="*/ 330 w 114"/>
                  <a:gd name="T1" fmla="*/ 0 h 192"/>
                  <a:gd name="T2" fmla="*/ 147 w 114"/>
                  <a:gd name="T3" fmla="*/ 1 h 192"/>
                  <a:gd name="T4" fmla="*/ 0 w 114"/>
                  <a:gd name="T5" fmla="*/ 1 h 192"/>
                  <a:gd name="T6" fmla="*/ 0 60000 65536"/>
                  <a:gd name="T7" fmla="*/ 0 60000 65536"/>
                  <a:gd name="T8" fmla="*/ 0 60000 65536"/>
                  <a:gd name="T9" fmla="*/ 0 w 114"/>
                  <a:gd name="T10" fmla="*/ 0 h 192"/>
                  <a:gd name="T11" fmla="*/ 114 w 114"/>
                  <a:gd name="T12" fmla="*/ 192 h 192"/>
                </a:gdLst>
                <a:ahLst/>
                <a:cxnLst>
                  <a:cxn ang="T6">
                    <a:pos x="T0" y="T1"/>
                  </a:cxn>
                  <a:cxn ang="T7">
                    <a:pos x="T2" y="T3"/>
                  </a:cxn>
                  <a:cxn ang="T8">
                    <a:pos x="T4" y="T5"/>
                  </a:cxn>
                </a:cxnLst>
                <a:rect l="T9" t="T10" r="T11" b="T12"/>
                <a:pathLst>
                  <a:path w="114" h="192">
                    <a:moveTo>
                      <a:pt x="114" y="0"/>
                    </a:moveTo>
                    <a:cubicBezTo>
                      <a:pt x="92" y="24"/>
                      <a:pt x="70" y="49"/>
                      <a:pt x="51" y="81"/>
                    </a:cubicBezTo>
                    <a:cubicBezTo>
                      <a:pt x="32" y="113"/>
                      <a:pt x="9" y="173"/>
                      <a:pt x="0" y="192"/>
                    </a:cubicBezTo>
                  </a:path>
                </a:pathLst>
              </a:custGeom>
              <a:noFill/>
              <a:ln w="19050">
                <a:solidFill>
                  <a:srgbClr val="9966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129081" name="Freeform 52"/>
              <p:cNvSpPr>
                <a:spLocks/>
              </p:cNvSpPr>
              <p:nvPr/>
            </p:nvSpPr>
            <p:spPr bwMode="auto">
              <a:xfrm>
                <a:off x="14681" y="3355"/>
                <a:ext cx="185" cy="113"/>
              </a:xfrm>
              <a:custGeom>
                <a:avLst/>
                <a:gdLst>
                  <a:gd name="T0" fmla="*/ 513 w 171"/>
                  <a:gd name="T1" fmla="*/ 0 h 162"/>
                  <a:gd name="T2" fmla="*/ 98 w 171"/>
                  <a:gd name="T3" fmla="*/ 1 h 162"/>
                  <a:gd name="T4" fmla="*/ 0 w 171"/>
                  <a:gd name="T5" fmla="*/ 1 h 162"/>
                  <a:gd name="T6" fmla="*/ 0 60000 65536"/>
                  <a:gd name="T7" fmla="*/ 0 60000 65536"/>
                  <a:gd name="T8" fmla="*/ 0 60000 65536"/>
                  <a:gd name="T9" fmla="*/ 0 w 171"/>
                  <a:gd name="T10" fmla="*/ 0 h 162"/>
                  <a:gd name="T11" fmla="*/ 171 w 171"/>
                  <a:gd name="T12" fmla="*/ 162 h 162"/>
                </a:gdLst>
                <a:ahLst/>
                <a:cxnLst>
                  <a:cxn ang="T6">
                    <a:pos x="T0" y="T1"/>
                  </a:cxn>
                  <a:cxn ang="T7">
                    <a:pos x="T2" y="T3"/>
                  </a:cxn>
                  <a:cxn ang="T8">
                    <a:pos x="T4" y="T5"/>
                  </a:cxn>
                </a:cxnLst>
                <a:rect l="T9" t="T10" r="T11" b="T12"/>
                <a:pathLst>
                  <a:path w="171" h="162">
                    <a:moveTo>
                      <a:pt x="171" y="0"/>
                    </a:moveTo>
                    <a:cubicBezTo>
                      <a:pt x="116" y="40"/>
                      <a:pt x="61" y="81"/>
                      <a:pt x="33" y="108"/>
                    </a:cubicBezTo>
                    <a:cubicBezTo>
                      <a:pt x="5" y="135"/>
                      <a:pt x="5" y="153"/>
                      <a:pt x="0" y="162"/>
                    </a:cubicBezTo>
                  </a:path>
                </a:pathLst>
              </a:custGeom>
              <a:noFill/>
              <a:ln w="19050">
                <a:solidFill>
                  <a:srgbClr val="9966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129082" name="Freeform 53"/>
              <p:cNvSpPr>
                <a:spLocks/>
              </p:cNvSpPr>
              <p:nvPr/>
            </p:nvSpPr>
            <p:spPr bwMode="auto">
              <a:xfrm>
                <a:off x="15166" y="3043"/>
                <a:ext cx="43" cy="265"/>
              </a:xfrm>
              <a:custGeom>
                <a:avLst/>
                <a:gdLst>
                  <a:gd name="T0" fmla="*/ 110 w 40"/>
                  <a:gd name="T1" fmla="*/ 0 h 382"/>
                  <a:gd name="T2" fmla="*/ 24 w 40"/>
                  <a:gd name="T3" fmla="*/ 1 h 382"/>
                  <a:gd name="T4" fmla="*/ 0 w 40"/>
                  <a:gd name="T5" fmla="*/ 2 h 382"/>
                  <a:gd name="T6" fmla="*/ 0 60000 65536"/>
                  <a:gd name="T7" fmla="*/ 0 60000 65536"/>
                  <a:gd name="T8" fmla="*/ 0 60000 65536"/>
                  <a:gd name="T9" fmla="*/ 0 w 40"/>
                  <a:gd name="T10" fmla="*/ 0 h 382"/>
                  <a:gd name="T11" fmla="*/ 40 w 40"/>
                  <a:gd name="T12" fmla="*/ 382 h 382"/>
                </a:gdLst>
                <a:ahLst/>
                <a:cxnLst>
                  <a:cxn ang="T6">
                    <a:pos x="T0" y="T1"/>
                  </a:cxn>
                  <a:cxn ang="T7">
                    <a:pos x="T2" y="T3"/>
                  </a:cxn>
                  <a:cxn ang="T8">
                    <a:pos x="T4" y="T5"/>
                  </a:cxn>
                </a:cxnLst>
                <a:rect l="T9" t="T10" r="T11" b="T12"/>
                <a:pathLst>
                  <a:path w="40" h="382">
                    <a:moveTo>
                      <a:pt x="40" y="0"/>
                    </a:moveTo>
                    <a:cubicBezTo>
                      <a:pt x="35" y="42"/>
                      <a:pt x="15" y="190"/>
                      <a:pt x="8" y="254"/>
                    </a:cubicBezTo>
                    <a:cubicBezTo>
                      <a:pt x="1" y="318"/>
                      <a:pt x="2" y="355"/>
                      <a:pt x="0" y="382"/>
                    </a:cubicBezTo>
                  </a:path>
                </a:pathLst>
              </a:custGeom>
              <a:noFill/>
              <a:ln w="28575">
                <a:solidFill>
                  <a:srgbClr val="9966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sp>
            <p:nvSpPr>
              <p:cNvPr id="129083" name="Freeform 54"/>
              <p:cNvSpPr>
                <a:spLocks/>
              </p:cNvSpPr>
              <p:nvPr/>
            </p:nvSpPr>
            <p:spPr bwMode="auto">
              <a:xfrm>
                <a:off x="15254" y="3243"/>
                <a:ext cx="26" cy="191"/>
              </a:xfrm>
              <a:custGeom>
                <a:avLst/>
                <a:gdLst>
                  <a:gd name="T0" fmla="*/ 65 w 24"/>
                  <a:gd name="T1" fmla="*/ 0 h 276"/>
                  <a:gd name="T2" fmla="*/ 0 w 24"/>
                  <a:gd name="T3" fmla="*/ 1 h 276"/>
                  <a:gd name="T4" fmla="*/ 72 w 24"/>
                  <a:gd name="T5" fmla="*/ 1 h 276"/>
                  <a:gd name="T6" fmla="*/ 0 60000 65536"/>
                  <a:gd name="T7" fmla="*/ 0 60000 65536"/>
                  <a:gd name="T8" fmla="*/ 0 60000 65536"/>
                  <a:gd name="T9" fmla="*/ 0 w 24"/>
                  <a:gd name="T10" fmla="*/ 0 h 276"/>
                  <a:gd name="T11" fmla="*/ 24 w 24"/>
                  <a:gd name="T12" fmla="*/ 276 h 276"/>
                </a:gdLst>
                <a:ahLst/>
                <a:cxnLst>
                  <a:cxn ang="T6">
                    <a:pos x="T0" y="T1"/>
                  </a:cxn>
                  <a:cxn ang="T7">
                    <a:pos x="T2" y="T3"/>
                  </a:cxn>
                  <a:cxn ang="T8">
                    <a:pos x="T4" y="T5"/>
                  </a:cxn>
                </a:cxnLst>
                <a:rect l="T9" t="T10" r="T11" b="T12"/>
                <a:pathLst>
                  <a:path w="24" h="276">
                    <a:moveTo>
                      <a:pt x="21" y="0"/>
                    </a:moveTo>
                    <a:cubicBezTo>
                      <a:pt x="10" y="59"/>
                      <a:pt x="0" y="119"/>
                      <a:pt x="0" y="165"/>
                    </a:cubicBezTo>
                    <a:cubicBezTo>
                      <a:pt x="0" y="211"/>
                      <a:pt x="12" y="243"/>
                      <a:pt x="24" y="276"/>
                    </a:cubicBezTo>
                  </a:path>
                </a:pathLst>
              </a:custGeom>
              <a:noFill/>
              <a:ln w="19050">
                <a:solidFill>
                  <a:srgbClr val="996633"/>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p>
            </p:txBody>
          </p:sp>
        </p:grpSp>
        <p:sp>
          <p:nvSpPr>
            <p:cNvPr id="129063" name="Text Box 55"/>
            <p:cNvSpPr txBox="1">
              <a:spLocks noChangeArrowheads="1"/>
            </p:cNvSpPr>
            <p:nvPr/>
          </p:nvSpPr>
          <p:spPr bwMode="auto">
            <a:xfrm>
              <a:off x="506" y="2516"/>
              <a:ext cx="664" cy="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en-US" altLang="tr-TR" sz="1500" baseline="0">
                  <a:latin typeface="Arial Narrow" pitchFamily="34" charset="0"/>
                </a:rPr>
                <a:t>Organi</a:t>
              </a:r>
              <a:r>
                <a:rPr lang="tr-TR" altLang="tr-TR" sz="1500" baseline="0">
                  <a:latin typeface="Arial" charset="0"/>
                </a:rPr>
                <a:t>k</a:t>
              </a:r>
              <a:r>
                <a:rPr lang="en-US" altLang="tr-TR" sz="1500" baseline="0">
                  <a:latin typeface="Arial Narrow" pitchFamily="34" charset="0"/>
                </a:rPr>
                <a:t/>
              </a:r>
              <a:br>
                <a:rPr lang="en-US" altLang="tr-TR" sz="1500" baseline="0">
                  <a:latin typeface="Arial Narrow" pitchFamily="34" charset="0"/>
                </a:rPr>
              </a:br>
              <a:r>
                <a:rPr lang="en-US" altLang="tr-TR" sz="1500" baseline="0">
                  <a:latin typeface="Arial Narrow" pitchFamily="34" charset="0"/>
                </a:rPr>
                <a:t>Horizon</a:t>
              </a:r>
              <a:r>
                <a:rPr lang="tr-TR" altLang="tr-TR" sz="1500" baseline="0">
                  <a:latin typeface="Arial" charset="0"/>
                </a:rPr>
                <a:t>lar</a:t>
              </a:r>
              <a:endParaRPr lang="en-US" altLang="tr-TR" sz="1500" baseline="0">
                <a:latin typeface="Arial Narrow" pitchFamily="34" charset="0"/>
              </a:endParaRPr>
            </a:p>
          </p:txBody>
        </p:sp>
        <p:sp>
          <p:nvSpPr>
            <p:cNvPr id="129064" name="Text Box 56"/>
            <p:cNvSpPr txBox="1">
              <a:spLocks noChangeArrowheads="1"/>
            </p:cNvSpPr>
            <p:nvPr/>
          </p:nvSpPr>
          <p:spPr bwMode="auto">
            <a:xfrm>
              <a:off x="3478" y="1321"/>
              <a:ext cx="25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0"/>
                </a:spcBef>
                <a:buClrTx/>
                <a:buSzTx/>
                <a:buFontTx/>
                <a:buNone/>
              </a:pPr>
              <a:r>
                <a:rPr lang="en-US" altLang="tr-TR" sz="1500" baseline="0">
                  <a:latin typeface="Arial Narrow" pitchFamily="34" charset="0"/>
                </a:rPr>
                <a:t>O</a:t>
              </a:r>
              <a:r>
                <a:rPr lang="en-US" altLang="tr-TR" sz="1500">
                  <a:latin typeface="Arial Narrow" pitchFamily="34" charset="0"/>
                </a:rPr>
                <a:t>2</a:t>
              </a:r>
              <a:endParaRPr lang="en-US" altLang="tr-TR" sz="1500" baseline="0">
                <a:latin typeface="Arial Narrow" pitchFamily="34" charset="0"/>
              </a:endParaRPr>
            </a:p>
          </p:txBody>
        </p:sp>
        <p:sp>
          <p:nvSpPr>
            <p:cNvPr id="129065" name="Line 57"/>
            <p:cNvSpPr>
              <a:spLocks noChangeShapeType="1"/>
            </p:cNvSpPr>
            <p:nvPr/>
          </p:nvSpPr>
          <p:spPr bwMode="auto">
            <a:xfrm rot="-5400000">
              <a:off x="3481" y="1704"/>
              <a:ext cx="273" cy="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tr-TR"/>
            </a:p>
          </p:txBody>
        </p:sp>
        <p:sp>
          <p:nvSpPr>
            <p:cNvPr id="129066" name="Text Box 58"/>
            <p:cNvSpPr txBox="1">
              <a:spLocks noChangeArrowheads="1"/>
            </p:cNvSpPr>
            <p:nvPr/>
          </p:nvSpPr>
          <p:spPr bwMode="auto">
            <a:xfrm rot="-853842">
              <a:off x="3782" y="3240"/>
              <a:ext cx="97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eaLnBrk="0" hangingPunct="0">
                <a:spcBef>
                  <a:spcPct val="20000"/>
                </a:spcBef>
                <a:buClr>
                  <a:srgbClr val="8FB08C"/>
                </a:buClr>
                <a:buChar char="•"/>
                <a:defRPr>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defRPr>
              </a:lvl9pPr>
            </a:lstStyle>
            <a:p>
              <a:pPr algn="ctr">
                <a:spcBef>
                  <a:spcPct val="50000"/>
                </a:spcBef>
                <a:buClrTx/>
                <a:buSzTx/>
                <a:buFontTx/>
                <a:buNone/>
              </a:pPr>
              <a:r>
                <a:rPr lang="en-US" altLang="tr-TR" sz="1600" baseline="0">
                  <a:latin typeface="Arial Narrow" pitchFamily="34" charset="0"/>
                </a:rPr>
                <a:t>Miner</a:t>
              </a:r>
              <a:r>
                <a:rPr lang="tr-TR" altLang="tr-TR" sz="1600" baseline="0">
                  <a:latin typeface="Arial" charset="0"/>
                </a:rPr>
                <a:t>ilizasyon</a:t>
              </a:r>
              <a:endParaRPr lang="en-US" altLang="tr-TR" sz="1600" baseline="0">
                <a:latin typeface="Arial Narrow" pitchFamily="34" charset="0"/>
              </a:endParaRPr>
            </a:p>
          </p:txBody>
        </p:sp>
      </p:grpSp>
    </p:spTree>
    <p:extLst>
      <p:ext uri="{BB962C8B-B14F-4D97-AF65-F5344CB8AC3E}">
        <p14:creationId xmlns:p14="http://schemas.microsoft.com/office/powerpoint/2010/main" val="36644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p:cNvSpPr>
          <p:nvPr>
            <p:ph type="title" idx="4294967295"/>
          </p:nvPr>
        </p:nvSpPr>
        <p:spPr/>
        <p:txBody>
          <a:bodyPr>
            <a:normAutofit/>
          </a:bodyPr>
          <a:lstStyle/>
          <a:p>
            <a:r>
              <a:rPr lang="tr-TR" altLang="tr-TR" sz="3600" b="1" dirty="0" smtClean="0">
                <a:solidFill>
                  <a:srgbClr val="002060"/>
                </a:solidFill>
              </a:rPr>
              <a:t>Karbon Döngüsü</a:t>
            </a:r>
            <a:endParaRPr lang="en-US" altLang="tr-TR" sz="3600" b="1" dirty="0" smtClean="0">
              <a:solidFill>
                <a:srgbClr val="002060"/>
              </a:solidFill>
            </a:endParaRPr>
          </a:p>
        </p:txBody>
      </p:sp>
      <p:sp>
        <p:nvSpPr>
          <p:cNvPr id="130051" name="Rectangle 3"/>
          <p:cNvSpPr>
            <a:spLocks noGrp="1"/>
          </p:cNvSpPr>
          <p:nvPr>
            <p:ph type="body" idx="4294967295"/>
          </p:nvPr>
        </p:nvSpPr>
        <p:spPr/>
        <p:txBody>
          <a:bodyPr>
            <a:normAutofit fontScale="92500" lnSpcReduction="20000"/>
          </a:bodyPr>
          <a:lstStyle/>
          <a:p>
            <a:r>
              <a:rPr lang="tr-TR" altLang="tr-TR" smtClean="0">
                <a:latin typeface="Arial" charset="0"/>
              </a:rPr>
              <a:t>Atmosferde CO</a:t>
            </a:r>
            <a:r>
              <a:rPr lang="tr-TR" altLang="tr-TR" baseline="-25000" smtClean="0">
                <a:latin typeface="Arial" charset="0"/>
              </a:rPr>
              <a:t>2</a:t>
            </a:r>
            <a:r>
              <a:rPr lang="tr-TR" altLang="tr-TR" smtClean="0">
                <a:latin typeface="Arial" charset="0"/>
              </a:rPr>
              <a:t> oranı oldukça düşüktür </a:t>
            </a:r>
          </a:p>
          <a:p>
            <a:pPr>
              <a:buFont typeface="Wingdings 2" pitchFamily="18" charset="2"/>
              <a:buNone/>
            </a:pPr>
            <a:r>
              <a:rPr lang="tr-TR" altLang="tr-TR" smtClean="0">
                <a:latin typeface="Arial" charset="0"/>
              </a:rPr>
              <a:t>   (%0.03 CO</a:t>
            </a:r>
            <a:r>
              <a:rPr lang="tr-TR" altLang="tr-TR" baseline="-25000" smtClean="0">
                <a:latin typeface="Arial" charset="0"/>
              </a:rPr>
              <a:t>2 </a:t>
            </a:r>
            <a:r>
              <a:rPr lang="tr-TR" altLang="tr-TR" smtClean="0">
                <a:latin typeface="Arial" charset="0"/>
              </a:rPr>
              <a:t>, 12 </a:t>
            </a:r>
            <a:r>
              <a:rPr lang="en-US" altLang="tr-TR" smtClean="0">
                <a:latin typeface="Arial" charset="0"/>
                <a:cs typeface="Arial" charset="0"/>
              </a:rPr>
              <a:t>µ</a:t>
            </a:r>
            <a:r>
              <a:rPr lang="tr-TR" altLang="tr-TR" smtClean="0">
                <a:latin typeface="Arial" charset="0"/>
                <a:cs typeface="Arial" charset="0"/>
              </a:rPr>
              <a:t>mol/l).</a:t>
            </a:r>
          </a:p>
          <a:p>
            <a:r>
              <a:rPr lang="tr-TR" altLang="tr-TR" smtClean="0">
                <a:latin typeface="Arial" charset="0"/>
                <a:cs typeface="Arial" charset="0"/>
              </a:rPr>
              <a:t>Yeşil bitkiler ve fotosentez yapan organizmalar sürekli olarak atmosferdeki CO</a:t>
            </a:r>
            <a:r>
              <a:rPr lang="tr-TR" altLang="tr-TR" baseline="-25000" smtClean="0">
                <a:latin typeface="Arial" charset="0"/>
                <a:cs typeface="Arial" charset="0"/>
              </a:rPr>
              <a:t>2</a:t>
            </a:r>
            <a:r>
              <a:rPr lang="tr-TR" altLang="tr-TR" smtClean="0">
                <a:latin typeface="Arial" charset="0"/>
                <a:cs typeface="Arial" charset="0"/>
              </a:rPr>
              <a:t> ‘i kullanırlar.</a:t>
            </a:r>
          </a:p>
          <a:p>
            <a:r>
              <a:rPr lang="tr-TR" altLang="tr-TR" smtClean="0">
                <a:latin typeface="Arial" charset="0"/>
                <a:cs typeface="Arial" charset="0"/>
              </a:rPr>
              <a:t>CO</a:t>
            </a:r>
            <a:r>
              <a:rPr lang="tr-TR" altLang="tr-TR" baseline="-25000" smtClean="0">
                <a:latin typeface="Arial" charset="0"/>
                <a:cs typeface="Arial" charset="0"/>
              </a:rPr>
              <a:t>2</a:t>
            </a:r>
            <a:r>
              <a:rPr lang="tr-TR" altLang="tr-TR" smtClean="0">
                <a:latin typeface="Arial" charset="0"/>
                <a:cs typeface="Arial" charset="0"/>
              </a:rPr>
              <a:t>’in tekrar atmosfere geri dönüşümü olmasa idi atmosferdeki karbondioksit deposu fotosentez reaksiyonlarına ancak 20 yıl süre ile hizmet edebilirdi.</a:t>
            </a:r>
          </a:p>
          <a:p>
            <a:r>
              <a:rPr lang="tr-TR" altLang="tr-TR" smtClean="0">
                <a:latin typeface="Arial" charset="0"/>
                <a:cs typeface="Arial" charset="0"/>
              </a:rPr>
              <a:t>Denizler ve okyanuslar CO</a:t>
            </a:r>
            <a:r>
              <a:rPr lang="tr-TR" altLang="tr-TR" baseline="-25000" smtClean="0">
                <a:latin typeface="Arial" charset="0"/>
                <a:cs typeface="Arial" charset="0"/>
              </a:rPr>
              <a:t>2</a:t>
            </a:r>
            <a:r>
              <a:rPr lang="tr-TR" altLang="tr-TR" smtClean="0">
                <a:latin typeface="Arial" charset="0"/>
                <a:cs typeface="Arial" charset="0"/>
              </a:rPr>
              <a:t>’in depolandığı en geniş ortamlardır.</a:t>
            </a:r>
            <a:endParaRPr lang="en-US" altLang="tr-TR" smtClean="0">
              <a:latin typeface="Arial" charset="0"/>
              <a:cs typeface="Arial" charset="0"/>
            </a:endParaRPr>
          </a:p>
        </p:txBody>
      </p:sp>
    </p:spTree>
    <p:extLst>
      <p:ext uri="{BB962C8B-B14F-4D97-AF65-F5344CB8AC3E}">
        <p14:creationId xmlns:p14="http://schemas.microsoft.com/office/powerpoint/2010/main" val="2584719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p:cNvSpPr>
          <p:nvPr>
            <p:ph type="title" idx="4294967295"/>
          </p:nvPr>
        </p:nvSpPr>
        <p:spPr/>
        <p:txBody>
          <a:bodyPr>
            <a:normAutofit/>
          </a:bodyPr>
          <a:lstStyle/>
          <a:p>
            <a:r>
              <a:rPr lang="tr-TR" altLang="tr-TR" sz="3600" b="1" dirty="0" smtClean="0">
                <a:solidFill>
                  <a:srgbClr val="002060"/>
                </a:solidFill>
              </a:rPr>
              <a:t>Karbon Döngüsü</a:t>
            </a:r>
            <a:endParaRPr lang="en-US" altLang="tr-TR" sz="3600" b="1" dirty="0" smtClean="0">
              <a:solidFill>
                <a:srgbClr val="002060"/>
              </a:solidFill>
            </a:endParaRPr>
          </a:p>
        </p:txBody>
      </p:sp>
      <p:sp>
        <p:nvSpPr>
          <p:cNvPr id="131075" name="Rectangle 3"/>
          <p:cNvSpPr>
            <a:spLocks noGrp="1"/>
          </p:cNvSpPr>
          <p:nvPr>
            <p:ph type="body" idx="4294967295"/>
          </p:nvPr>
        </p:nvSpPr>
        <p:spPr/>
        <p:txBody>
          <a:bodyPr>
            <a:normAutofit fontScale="92500" lnSpcReduction="20000"/>
          </a:bodyPr>
          <a:lstStyle/>
          <a:p>
            <a:r>
              <a:rPr lang="tr-TR" altLang="tr-TR" smtClean="0"/>
              <a:t>CO</a:t>
            </a:r>
            <a:r>
              <a:rPr lang="tr-TR" altLang="tr-TR" baseline="-25000" smtClean="0"/>
              <a:t>2</a:t>
            </a:r>
            <a:r>
              <a:rPr lang="tr-TR" altLang="tr-TR" smtClean="0"/>
              <a:t> burada % 90 oranında bikarbonat (HCO</a:t>
            </a:r>
            <a:r>
              <a:rPr lang="tr-TR" altLang="tr-TR" baseline="-25000" smtClean="0"/>
              <a:t>3</a:t>
            </a:r>
            <a:r>
              <a:rPr lang="tr-TR" altLang="tr-TR" b="1" baseline="30000" smtClean="0"/>
              <a:t>-</a:t>
            </a:r>
            <a:r>
              <a:rPr lang="tr-TR" altLang="tr-TR" smtClean="0"/>
              <a:t>) halinde bulunur.</a:t>
            </a:r>
          </a:p>
          <a:p>
            <a:r>
              <a:rPr lang="tr-TR" altLang="tr-TR" smtClean="0"/>
              <a:t>Atmosferik CO</a:t>
            </a:r>
            <a:r>
              <a:rPr lang="tr-TR" altLang="tr-TR" baseline="-25000" smtClean="0"/>
              <a:t>2 </a:t>
            </a:r>
            <a:r>
              <a:rPr lang="tr-TR" altLang="tr-TR" smtClean="0"/>
              <a:t>ile denizlerdeki CO</a:t>
            </a:r>
            <a:r>
              <a:rPr lang="tr-TR" altLang="tr-TR" baseline="-25000" smtClean="0"/>
              <a:t>2</a:t>
            </a:r>
            <a:r>
              <a:rPr lang="tr-TR" altLang="tr-TR" smtClean="0"/>
              <a:t> karşılıklı değişim içindedir.</a:t>
            </a:r>
          </a:p>
          <a:p>
            <a:r>
              <a:rPr lang="tr-TR" altLang="tr-TR" smtClean="0"/>
              <a:t>Ancak karbondioksitin karşılıklı değişim hızı çok düşüktür.</a:t>
            </a:r>
          </a:p>
          <a:p>
            <a:r>
              <a:rPr lang="tr-TR" altLang="tr-TR" smtClean="0"/>
              <a:t>Bir yılda havada bulunan CO</a:t>
            </a:r>
            <a:r>
              <a:rPr lang="tr-TR" altLang="tr-TR" baseline="-25000" smtClean="0"/>
              <a:t>2</a:t>
            </a:r>
            <a:r>
              <a:rPr lang="tr-TR" altLang="tr-TR" smtClean="0"/>
              <a:t>’in yalnızca 1/10’u denizlerdeki CO</a:t>
            </a:r>
            <a:r>
              <a:rPr lang="tr-TR" altLang="tr-TR" baseline="-25000" smtClean="0"/>
              <a:t>2</a:t>
            </a:r>
            <a:r>
              <a:rPr lang="tr-TR" altLang="tr-TR" smtClean="0"/>
              <a:t> ile değişmiş olur.</a:t>
            </a:r>
          </a:p>
          <a:p>
            <a:r>
              <a:rPr lang="tr-TR" altLang="tr-TR" smtClean="0"/>
              <a:t>Denizlerden başka göllerin ve iç suların hipolimnion (alt katmanı) tabakası da CO</a:t>
            </a:r>
            <a:r>
              <a:rPr lang="tr-TR" altLang="tr-TR" baseline="-25000" smtClean="0"/>
              <a:t>2</a:t>
            </a:r>
            <a:r>
              <a:rPr lang="tr-TR" altLang="tr-TR" smtClean="0"/>
              <a:t> içeriği bakımından çok zengindir.</a:t>
            </a:r>
          </a:p>
          <a:p>
            <a:endParaRPr lang="en-US" altLang="tr-TR" smtClean="0"/>
          </a:p>
        </p:txBody>
      </p:sp>
    </p:spTree>
    <p:extLst>
      <p:ext uri="{BB962C8B-B14F-4D97-AF65-F5344CB8AC3E}">
        <p14:creationId xmlns:p14="http://schemas.microsoft.com/office/powerpoint/2010/main" val="562996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p:cNvSpPr>
          <p:nvPr>
            <p:ph type="title" idx="4294967295"/>
          </p:nvPr>
        </p:nvSpPr>
        <p:spPr>
          <a:xfrm>
            <a:off x="323850" y="188913"/>
            <a:ext cx="8534400" cy="758825"/>
          </a:xfrm>
        </p:spPr>
        <p:txBody>
          <a:bodyPr>
            <a:normAutofit/>
          </a:bodyPr>
          <a:lstStyle/>
          <a:p>
            <a:r>
              <a:rPr lang="tr-TR" altLang="tr-TR" sz="3600" b="1" dirty="0" smtClean="0">
                <a:solidFill>
                  <a:srgbClr val="002060"/>
                </a:solidFill>
              </a:rPr>
              <a:t>Karbon Döngüsü</a:t>
            </a:r>
            <a:endParaRPr lang="en-US" altLang="tr-TR" sz="3600" b="1" dirty="0" smtClean="0">
              <a:solidFill>
                <a:srgbClr val="002060"/>
              </a:solidFill>
            </a:endParaRPr>
          </a:p>
        </p:txBody>
      </p:sp>
      <p:sp>
        <p:nvSpPr>
          <p:cNvPr id="132099" name="Rectangle 3"/>
          <p:cNvSpPr>
            <a:spLocks noGrp="1"/>
          </p:cNvSpPr>
          <p:nvPr>
            <p:ph type="body" idx="4294967295"/>
          </p:nvPr>
        </p:nvSpPr>
        <p:spPr>
          <a:xfrm>
            <a:off x="0" y="1484313"/>
            <a:ext cx="8893175" cy="4968875"/>
          </a:xfrm>
        </p:spPr>
        <p:txBody>
          <a:bodyPr/>
          <a:lstStyle/>
          <a:p>
            <a:pPr algn="just"/>
            <a:r>
              <a:rPr lang="tr-TR" altLang="tr-TR" smtClean="0"/>
              <a:t>Katmanlarda sıcaklık ve fotosentez nitelikleri farklı olduğundan, kimyasal özellikleri ve canlı populasyonu farklılık gösterir. </a:t>
            </a:r>
          </a:p>
          <a:p>
            <a:pPr algn="just"/>
            <a:r>
              <a:rPr lang="tr-TR" altLang="tr-TR" smtClean="0"/>
              <a:t>Suda çökebilen maddeler hipolimnion katmanına doğru hareket eder.  </a:t>
            </a:r>
          </a:p>
          <a:p>
            <a:pPr algn="just"/>
            <a:r>
              <a:rPr lang="tr-TR" altLang="tr-TR" smtClean="0"/>
              <a:t>Akarsular organik ve anorganik azot fosfor bileşiklerini göllere taşırlar. Algler sulardaki C,P,N u kullanarak ve göl suyuna giren güneş ışığının şiddetine bağlı olarak fotosentez yaparlar. </a:t>
            </a:r>
          </a:p>
        </p:txBody>
      </p:sp>
    </p:spTree>
    <p:extLst>
      <p:ext uri="{BB962C8B-B14F-4D97-AF65-F5344CB8AC3E}">
        <p14:creationId xmlns:p14="http://schemas.microsoft.com/office/powerpoint/2010/main" val="171109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p:cNvSpPr>
          <p:nvPr>
            <p:ph type="title" idx="4294967295"/>
          </p:nvPr>
        </p:nvSpPr>
        <p:spPr/>
        <p:txBody>
          <a:bodyPr>
            <a:normAutofit/>
          </a:bodyPr>
          <a:lstStyle/>
          <a:p>
            <a:r>
              <a:rPr lang="tr-TR" altLang="tr-TR" sz="3600" b="1" dirty="0" smtClean="0">
                <a:solidFill>
                  <a:schemeClr val="tx2"/>
                </a:solidFill>
              </a:rPr>
              <a:t>Karbon Döngüsü</a:t>
            </a:r>
            <a:endParaRPr lang="en-US" altLang="tr-TR" sz="3600" b="1" dirty="0" smtClean="0">
              <a:solidFill>
                <a:schemeClr val="tx2"/>
              </a:solidFill>
            </a:endParaRPr>
          </a:p>
        </p:txBody>
      </p:sp>
      <p:sp>
        <p:nvSpPr>
          <p:cNvPr id="133123" name="Rectangle 3"/>
          <p:cNvSpPr>
            <a:spLocks noGrp="1"/>
          </p:cNvSpPr>
          <p:nvPr>
            <p:ph type="body" idx="4294967295"/>
          </p:nvPr>
        </p:nvSpPr>
        <p:spPr>
          <a:xfrm>
            <a:off x="0" y="1125538"/>
            <a:ext cx="8893175" cy="5327650"/>
          </a:xfrm>
        </p:spPr>
        <p:txBody>
          <a:bodyPr/>
          <a:lstStyle/>
          <a:p>
            <a:pPr algn="just"/>
            <a:endParaRPr lang="tr-TR" altLang="tr-TR" smtClean="0"/>
          </a:p>
          <a:p>
            <a:pPr algn="just"/>
            <a:r>
              <a:rPr lang="tr-TR" altLang="tr-TR" smtClean="0"/>
              <a:t>Algler zooplanktonların besinini oluştururlar. Sucul yaşamın diğer tüketicileri örneğin balıklar yararlanırlar. Bu tür işlevler sonucunda suda çözünmüş organik C kapsamı artar. </a:t>
            </a:r>
          </a:p>
          <a:p>
            <a:pPr algn="just">
              <a:buFont typeface="Georgia" pitchFamily="18" charset="0"/>
              <a:buChar char="●"/>
            </a:pPr>
            <a:r>
              <a:rPr lang="tr-TR" altLang="tr-TR" smtClean="0"/>
              <a:t> Mikroorganizmalar organik C unu kullanarak CO2 üretirler. Üretilen CO2 algler tarafından kullanılır. </a:t>
            </a:r>
          </a:p>
          <a:p>
            <a:pPr algn="just"/>
            <a:r>
              <a:rPr lang="tr-TR" altLang="tr-TR" smtClean="0"/>
              <a:t>Zooplankton ve diğer fauna solunumu da, havadan doğrudan çözünen CO2, sudaki CO2 kaynaklarıdır.  </a:t>
            </a:r>
          </a:p>
        </p:txBody>
      </p:sp>
    </p:spTree>
    <p:extLst>
      <p:ext uri="{BB962C8B-B14F-4D97-AF65-F5344CB8AC3E}">
        <p14:creationId xmlns:p14="http://schemas.microsoft.com/office/powerpoint/2010/main" val="7750659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p:cNvSpPr>
          <p:nvPr>
            <p:ph type="title" idx="4294967295"/>
          </p:nvPr>
        </p:nvSpPr>
        <p:spPr/>
        <p:txBody>
          <a:bodyPr>
            <a:normAutofit/>
          </a:bodyPr>
          <a:lstStyle/>
          <a:p>
            <a:r>
              <a:rPr lang="tr-TR" altLang="tr-TR" sz="3600" b="1" dirty="0" smtClean="0">
                <a:solidFill>
                  <a:srgbClr val="002060"/>
                </a:solidFill>
              </a:rPr>
              <a:t>Karbon Döngüsü</a:t>
            </a:r>
            <a:endParaRPr lang="en-US" altLang="tr-TR" sz="3600" b="1" dirty="0" smtClean="0">
              <a:solidFill>
                <a:srgbClr val="002060"/>
              </a:solidFill>
            </a:endParaRPr>
          </a:p>
        </p:txBody>
      </p:sp>
      <p:sp>
        <p:nvSpPr>
          <p:cNvPr id="134147" name="Rectangle 3"/>
          <p:cNvSpPr>
            <a:spLocks noGrp="1"/>
          </p:cNvSpPr>
          <p:nvPr>
            <p:ph type="body" idx="4294967295"/>
          </p:nvPr>
        </p:nvSpPr>
        <p:spPr/>
        <p:txBody>
          <a:bodyPr>
            <a:normAutofit fontScale="92500" lnSpcReduction="10000"/>
          </a:bodyPr>
          <a:lstStyle/>
          <a:p>
            <a:r>
              <a:rPr lang="tr-TR" altLang="tr-TR" smtClean="0"/>
              <a:t>Atmosferdeki CO</a:t>
            </a:r>
            <a:r>
              <a:rPr lang="tr-TR" altLang="tr-TR" baseline="-25000" smtClean="0"/>
              <a:t>2</a:t>
            </a:r>
            <a:r>
              <a:rPr lang="tr-TR" altLang="tr-TR" smtClean="0"/>
              <a:t> ‘in fiksasyonu ile fotosentez sonucunda şekerler ve benzer organik bileşikler oluşur.</a:t>
            </a:r>
          </a:p>
          <a:p>
            <a:r>
              <a:rPr lang="tr-TR" altLang="tr-TR" smtClean="0"/>
              <a:t>CO</a:t>
            </a:r>
            <a:r>
              <a:rPr lang="tr-TR" altLang="tr-TR" baseline="-25000" smtClean="0"/>
              <a:t>2 </a:t>
            </a:r>
            <a:r>
              <a:rPr lang="tr-TR" altLang="tr-TR" smtClean="0"/>
              <a:t>‘in fikse edilmesi ile oluşan karbonhidrat polimerleri bitkilerde depolanır.</a:t>
            </a:r>
          </a:p>
          <a:p>
            <a:r>
              <a:rPr lang="tr-TR" altLang="tr-TR" smtClean="0"/>
              <a:t>Ağaçların dokusunda % 75 olan polisakkaritler, ot ve sebzelerde daha yüksektir.</a:t>
            </a:r>
          </a:p>
          <a:p>
            <a:r>
              <a:rPr lang="tr-TR" altLang="tr-TR" smtClean="0"/>
              <a:t>Fotosentez ile atmosferik CO</a:t>
            </a:r>
            <a:r>
              <a:rPr lang="tr-TR" altLang="tr-TR" baseline="-25000" smtClean="0"/>
              <a:t>2</a:t>
            </a:r>
            <a:r>
              <a:rPr lang="tr-TR" altLang="tr-TR" smtClean="0"/>
              <a:t>’in yaklaşık olarak yarısından fazlası ağaçların ve otların polisakkaritlerine  çevrilir.  </a:t>
            </a:r>
            <a:endParaRPr lang="en-US" altLang="tr-TR" smtClean="0"/>
          </a:p>
        </p:txBody>
      </p:sp>
    </p:spTree>
    <p:extLst>
      <p:ext uri="{BB962C8B-B14F-4D97-AF65-F5344CB8AC3E}">
        <p14:creationId xmlns:p14="http://schemas.microsoft.com/office/powerpoint/2010/main" val="184196390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1214</Words>
  <Application>Microsoft Office PowerPoint</Application>
  <PresentationFormat>Ekran Gösterisi (4:3)</PresentationFormat>
  <Paragraphs>161</Paragraphs>
  <Slides>23</Slides>
  <Notes>0</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23</vt:i4>
      </vt:variant>
    </vt:vector>
  </HeadingPairs>
  <TitlesOfParts>
    <vt:vector size="25" baseType="lpstr">
      <vt:lpstr>Ofis Teması</vt:lpstr>
      <vt:lpstr>Unknown</vt:lpstr>
      <vt:lpstr>Toprakta organik madde ayrışması ve karbon döngüsü</vt:lpstr>
      <vt:lpstr>PowerPoint Sunusu</vt:lpstr>
      <vt:lpstr>PowerPoint Sunusu</vt:lpstr>
      <vt:lpstr>PowerPoint Sunusu</vt:lpstr>
      <vt:lpstr>Karbon Döngüsü</vt:lpstr>
      <vt:lpstr>Karbon Döngüsü</vt:lpstr>
      <vt:lpstr>Karbon Döngüsü</vt:lpstr>
      <vt:lpstr>Karbon Döngüsü</vt:lpstr>
      <vt:lpstr>Karbon Döngüsü</vt:lpstr>
      <vt:lpstr>Karbon Döngüsü</vt:lpstr>
      <vt:lpstr>Karbon Döngüsü</vt:lpstr>
      <vt:lpstr>Karbon Döngüsü</vt:lpstr>
      <vt:lpstr>Karbon Döngüsü</vt:lpstr>
      <vt:lpstr>Karbon Döngüsü</vt:lpstr>
      <vt:lpstr>Doğada organik polimerlerin anaerobik koşulda parçalanmaları</vt:lpstr>
      <vt:lpstr>Doğada organik polimerlerin anaerobik koşulda parçalanmaları</vt:lpstr>
      <vt:lpstr>PowerPoint Sunusu</vt:lpstr>
      <vt:lpstr>Metanın oluştuğu ekosistemler</vt:lpstr>
      <vt:lpstr>PowerPoint Sunusu</vt:lpstr>
      <vt:lpstr>PowerPoint Sunusu</vt:lpstr>
      <vt:lpstr>PowerPoint Sunusu</vt:lpstr>
      <vt:lpstr>Karbonat solunumu (metanogenler ve asetogenler)</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samsungg</dc:creator>
  <cp:lastModifiedBy>samsungg</cp:lastModifiedBy>
  <cp:revision>2</cp:revision>
  <dcterms:created xsi:type="dcterms:W3CDTF">2019-04-28T12:55:12Z</dcterms:created>
  <dcterms:modified xsi:type="dcterms:W3CDTF">2019-04-28T13:01:24Z</dcterms:modified>
</cp:coreProperties>
</file>