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72" r:id="rId4"/>
    <p:sldId id="673" r:id="rId5"/>
    <p:sldId id="674" r:id="rId6"/>
    <p:sldId id="675" r:id="rId7"/>
    <p:sldId id="676" r:id="rId8"/>
    <p:sldId id="677" r:id="rId9"/>
    <p:sldId id="678" r:id="rId10"/>
    <p:sldId id="679" r:id="rId11"/>
    <p:sldId id="680" r:id="rId12"/>
    <p:sldId id="681" r:id="rId13"/>
    <p:sldId id="68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4CA"/>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24.02.2020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2/24/2020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5" y="1973610"/>
            <a:ext cx="7520222" cy="2357568"/>
          </a:xfrm>
          <a:prstGeom prst="rect">
            <a:avLst/>
          </a:prstGeom>
        </p:spPr>
        <p:txBody>
          <a:bodyPr wrap="square">
            <a:spAutoFit/>
          </a:bodyPr>
          <a:lstStyle/>
          <a:p>
            <a:pPr marL="0" lvl="1" algn="ctr">
              <a:spcBef>
                <a:spcPct val="20000"/>
              </a:spcBef>
              <a:buClr>
                <a:schemeClr val="accent1"/>
              </a:buClr>
            </a:pPr>
            <a:r>
              <a:rPr lang="tr-TR" sz="3200" b="1" dirty="0" smtClean="0"/>
              <a:t>GGY401</a:t>
            </a:r>
          </a:p>
          <a:p>
            <a:pPr marL="0" lvl="1" algn="ctr">
              <a:spcBef>
                <a:spcPct val="20000"/>
              </a:spcBef>
              <a:buClr>
                <a:schemeClr val="accent1"/>
              </a:buClr>
            </a:pPr>
            <a:endParaRPr lang="tr-TR" sz="3200" b="1" dirty="0" smtClean="0"/>
          </a:p>
          <a:p>
            <a:pPr marL="0" lvl="1" algn="ctr">
              <a:spcBef>
                <a:spcPct val="20000"/>
              </a:spcBef>
              <a:buClr>
                <a:schemeClr val="accent1"/>
              </a:buClr>
            </a:pPr>
            <a:r>
              <a:rPr lang="tr-TR" sz="3200" b="1" dirty="0" smtClean="0"/>
              <a:t>Gayrimenkul ve Varlık Değerleme I</a:t>
            </a:r>
          </a:p>
          <a:p>
            <a:pPr marL="0" lvl="1" algn="ctr">
              <a:spcBef>
                <a:spcPct val="20000"/>
              </a:spcBef>
              <a:buClr>
                <a:schemeClr val="accent1"/>
              </a:buClr>
            </a:pPr>
            <a:endParaRPr lang="tr-TR" sz="3200" b="1" dirty="0">
              <a:solidFill>
                <a:schemeClr val="tx2"/>
              </a:solidFill>
            </a:endParaRPr>
          </a:p>
        </p:txBody>
      </p:sp>
    </p:spTree>
    <p:extLst>
      <p:ext uri="{BB962C8B-B14F-4D97-AF65-F5344CB8AC3E}">
        <p14:creationId xmlns:p14="http://schemas.microsoft.com/office/powerpoint/2010/main" val="785924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416594"/>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Nix</a:t>
            </a:r>
            <a:r>
              <a:rPr lang="tr-TR" sz="1400" spc="-50" dirty="0">
                <a:solidFill>
                  <a:srgbClr val="000000"/>
                </a:solidFill>
                <a:ea typeface="Trebuchet MS" panose="020B0603020202020204" pitchFamily="34" charset="0"/>
                <a:cs typeface="Trebuchet MS" panose="020B0603020202020204" pitchFamily="34" charset="0"/>
              </a:rPr>
              <a:t>, J. </a:t>
            </a:r>
            <a:r>
              <a:rPr lang="tr-TR" sz="1400" spc="-50" dirty="0" err="1">
                <a:solidFill>
                  <a:srgbClr val="000000"/>
                </a:solidFill>
                <a:ea typeface="Trebuchet MS" panose="020B0603020202020204" pitchFamily="34" charset="0"/>
                <a:cs typeface="Trebuchet MS" panose="020B0603020202020204" pitchFamily="34" charset="0"/>
              </a:rPr>
              <a:t>Hill</a:t>
            </a:r>
            <a:r>
              <a:rPr lang="tr-TR" sz="1400" spc="-50" dirty="0">
                <a:solidFill>
                  <a:srgbClr val="000000"/>
                </a:solidFill>
                <a:ea typeface="Trebuchet MS" panose="020B0603020202020204" pitchFamily="34" charset="0"/>
                <a:cs typeface="Trebuchet MS" panose="020B0603020202020204" pitchFamily="34" charset="0"/>
              </a:rPr>
              <a:t>, P. Williams N.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Bough</a:t>
            </a:r>
            <a:r>
              <a:rPr lang="tr-TR" sz="1400" spc="-50" dirty="0">
                <a:solidFill>
                  <a:srgbClr val="000000"/>
                </a:solidFill>
                <a:ea typeface="Trebuchet MS" panose="020B0603020202020204" pitchFamily="34" charset="0"/>
                <a:cs typeface="Trebuchet MS" panose="020B0603020202020204" pitchFamily="34" charset="0"/>
              </a:rPr>
              <a:t> J., 1999. Land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Management, , Packard Publishing Limited, Third Edition, </a:t>
            </a:r>
            <a:r>
              <a:rPr lang="tr-TR" sz="1400" spc="-50" dirty="0" err="1">
                <a:solidFill>
                  <a:srgbClr val="000000"/>
                </a:solidFill>
                <a:ea typeface="Trebuchet MS" panose="020B0603020202020204" pitchFamily="34" charset="0"/>
                <a:cs typeface="Trebuchet MS" panose="020B0603020202020204" pitchFamily="34" charset="0"/>
              </a:rPr>
              <a:t>Chichester</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Scarette</a:t>
            </a:r>
            <a:r>
              <a:rPr lang="tr-TR" sz="1400" spc="-50" dirty="0">
                <a:solidFill>
                  <a:srgbClr val="000000"/>
                </a:solidFill>
                <a:ea typeface="Trebuchet MS" panose="020B0603020202020204" pitchFamily="34" charset="0"/>
                <a:cs typeface="Trebuchet MS" panose="020B0603020202020204" pitchFamily="34" charset="0"/>
              </a:rPr>
              <a:t>, D., 1991.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Valuation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The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Five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Methods</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London</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Gündoğmuş, E. ve Demirci, R., 2004. Arazilerin Kamulaştırma Bedellerinin Takdiri Tarım Arazilerinin Kamulaştırma Bedellerinin Takdirinde Kullanılabilecek </a:t>
            </a:r>
            <a:r>
              <a:rPr lang="tr-TR" sz="1400" spc="-50" dirty="0" err="1">
                <a:solidFill>
                  <a:srgbClr val="000000"/>
                </a:solidFill>
                <a:ea typeface="Trebuchet MS" panose="020B0603020202020204" pitchFamily="34" charset="0"/>
                <a:cs typeface="Trebuchet MS" panose="020B0603020202020204" pitchFamily="34" charset="0"/>
              </a:rPr>
              <a:t>Kapitalizasyon</a:t>
            </a:r>
            <a:r>
              <a:rPr lang="tr-TR" sz="1400" spc="-50" dirty="0">
                <a:solidFill>
                  <a:srgbClr val="000000"/>
                </a:solidFill>
                <a:ea typeface="Trebuchet MS" panose="020B0603020202020204" pitchFamily="34" charset="0"/>
                <a:cs typeface="Trebuchet MS" panose="020B0603020202020204" pitchFamily="34" charset="0"/>
              </a:rPr>
              <a:t> Faiz Oranları, Arazi Gelirleri ve Arazi Birim Değerleri, EDUSER Limited Şirketi, Ankara.</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H.,2008. Taşınmaz Değerlemede Gelir Çarpanları Yaklaşımı ve Türkiye’de Kentsel ve Kırsal Taşınmaz Değerleme Uygulamalarında Kullanım Olanakları, , Vergi Sorunları Dergisi, Sayı:241:106-148, İstanbul.</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1866869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3293209"/>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a:t>
            </a:r>
            <a:r>
              <a:rPr lang="tr-TR" sz="1400" spc="-50" dirty="0" err="1">
                <a:solidFill>
                  <a:srgbClr val="000000"/>
                </a:solidFill>
                <a:ea typeface="Trebuchet MS" panose="020B0603020202020204" pitchFamily="34" charset="0"/>
                <a:cs typeface="Trebuchet MS" panose="020B0603020202020204" pitchFamily="34" charset="0"/>
              </a:rPr>
              <a:t>Aliefendioğlu</a:t>
            </a:r>
            <a:r>
              <a:rPr lang="tr-TR" sz="1400" spc="-50" dirty="0">
                <a:solidFill>
                  <a:srgbClr val="000000"/>
                </a:solidFill>
                <a:ea typeface="Trebuchet MS" panose="020B0603020202020204" pitchFamily="34" charset="0"/>
                <a:cs typeface="Trebuchet MS" panose="020B0603020202020204" pitchFamily="34" charset="0"/>
              </a:rPr>
              <a:t> Y., 2008. Yapı Değerlemesinin Teorik Esasları ve Uygulamaları: Türkiye’de Kamulaştırma, Emlak Vergisi ve İmar Düzenlemeleri Yönünden Bir İnceleme, , Türk Kooperatifçilik Kurumu, Üçüncü Sektör Kooperatifçilik, Cilt (2008):43, Sayı:4:88-111,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Şanlı, H. 2008. Tarım Politikalarının Arazi Değerlerine Etkilerinin Değerlendirilmesi, Türk Kooperatifçilik Kurumu, Üçüncü Sektör Kooperatifçilik, Cilt (2008):43, Sayı:1:88-111,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Appraisal</a:t>
            </a:r>
            <a:r>
              <a:rPr lang="tr-TR" sz="1400" spc="-50" dirty="0">
                <a:solidFill>
                  <a:srgbClr val="000000"/>
                </a:solidFill>
                <a:ea typeface="Trebuchet MS" panose="020B0603020202020204" pitchFamily="34" charset="0"/>
                <a:cs typeface="Trebuchet MS" panose="020B0603020202020204" pitchFamily="34" charset="0"/>
              </a:rPr>
              <a:t> of </a:t>
            </a:r>
            <a:r>
              <a:rPr lang="tr-TR" sz="1400" spc="-50" dirty="0" err="1">
                <a:solidFill>
                  <a:srgbClr val="000000"/>
                </a:solidFill>
                <a:ea typeface="Trebuchet MS" panose="020B0603020202020204" pitchFamily="34" charset="0"/>
                <a:cs typeface="Trebuchet MS" panose="020B0603020202020204" pitchFamily="34" charset="0"/>
              </a:rPr>
              <a:t>Rural</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American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Institute</a:t>
            </a:r>
            <a:r>
              <a:rPr lang="tr-TR" sz="1400" spc="-50" dirty="0">
                <a:solidFill>
                  <a:srgbClr val="000000"/>
                </a:solidFill>
                <a:ea typeface="Trebuchet MS" panose="020B0603020202020204" pitchFamily="34" charset="0"/>
                <a:cs typeface="Trebuchet MS" panose="020B0603020202020204" pitchFamily="34" charset="0"/>
              </a:rPr>
              <a:t> of Real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Appraisers</a:t>
            </a:r>
            <a:r>
              <a:rPr lang="tr-TR" sz="1400" spc="-50" dirty="0">
                <a:solidFill>
                  <a:srgbClr val="000000"/>
                </a:solidFill>
                <a:ea typeface="Trebuchet MS" panose="020B0603020202020204" pitchFamily="34" charset="0"/>
                <a:cs typeface="Trebuchet MS" panose="020B0603020202020204" pitchFamily="34" charset="0"/>
              </a:rPr>
              <a:t>, Chicago, Illinois, USA, 1983.</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70847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37676" y="30389"/>
            <a:ext cx="6356393" cy="1200329"/>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Temel (Geleneksel) Değerleme Yöntemleri: Gelir Yöntemleri, Maliyet Yöntemleri, Piyasa Yöntemleri ve Karma Yöntemler</a:t>
            </a:r>
          </a:p>
        </p:txBody>
      </p:sp>
      <p:sp>
        <p:nvSpPr>
          <p:cNvPr id="4" name="Dikdörtgen 3"/>
          <p:cNvSpPr/>
          <p:nvPr/>
        </p:nvSpPr>
        <p:spPr>
          <a:xfrm>
            <a:off x="782858" y="967636"/>
            <a:ext cx="7557470" cy="2862322"/>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Gelişmiş ve gelişmekte olan ülkelerde son 30 yılda taşınmaz değerleri çarpıcı biçimdeki yükselmiş ve talep yapısı hızla değişmiştir. Türkiye’de 2000’li yıllarda gayrimenkul değerlerindeki hızlı artış, gayrimenkul ve varlıkların yatırım aracı olarak öne çıkması, alıcı, satıcı, devlet ve özel hukuk tüzel kişilerinin değerleme yaptırması, haklarının korunması ve adil değer oluşumu için değerleme alanının gerekliliğini ortaya koymaktadır</a:t>
            </a:r>
            <a:r>
              <a:rPr lang="tr-TR" sz="2000" spc="-50" dirty="0" smtClean="0">
                <a:ea typeface="Trebuchet MS" panose="020B0603020202020204" pitchFamily="34" charset="0"/>
                <a:cs typeface="Trebuchet MS" panose="020B0603020202020204" pitchFamily="34" charset="0"/>
              </a:rPr>
              <a:t>.</a:t>
            </a:r>
            <a:endParaRPr lang="tr-TR" sz="2000" spc="-50" dirty="0">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2045694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246329" y="5298"/>
            <a:ext cx="6356393" cy="1200329"/>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Temel (Geleneksel) Değerleme Yöntemleri: Gelir Yöntemleri, Maliyet Yöntemleri, Piyasa Yöntemleri ve Karma Yöntemler</a:t>
            </a:r>
          </a:p>
        </p:txBody>
      </p:sp>
      <p:sp>
        <p:nvSpPr>
          <p:cNvPr id="4" name="Dikdörtgen 3"/>
          <p:cNvSpPr/>
          <p:nvPr/>
        </p:nvSpPr>
        <p:spPr>
          <a:xfrm>
            <a:off x="782858" y="967636"/>
            <a:ext cx="7557470" cy="2554545"/>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Yüksek enflasyonlu ülkelerde gayrimenkul değerleri hızla artış göstermesi, menkulleştirme ve menkul değer ihracı, yatırım projeleri, yabancı sermaye, sermaye piyasasında halka arz, gayrimenkul yatırım ortaklığı (GYO) ve kamunun taşınmaz edinim işlemlerinde değerleme zorunluluğu bulundurması hususları da değerlemenin önemini ortaya koymaktadır. </a:t>
            </a:r>
          </a:p>
        </p:txBody>
      </p:sp>
    </p:spTree>
    <p:extLst>
      <p:ext uri="{BB962C8B-B14F-4D97-AF65-F5344CB8AC3E}">
        <p14:creationId xmlns:p14="http://schemas.microsoft.com/office/powerpoint/2010/main" val="1786214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49472" y="144689"/>
            <a:ext cx="6356393" cy="1200329"/>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Temel (Geleneksel) Değerleme Yöntemleri: Gelir Yöntemleri, Maliyet Yöntemleri, Piyasa Yöntemleri ve Karma Yöntemler</a:t>
            </a:r>
          </a:p>
        </p:txBody>
      </p:sp>
      <p:sp>
        <p:nvSpPr>
          <p:cNvPr id="4" name="Dikdörtgen 3"/>
          <p:cNvSpPr/>
          <p:nvPr/>
        </p:nvSpPr>
        <p:spPr>
          <a:xfrm>
            <a:off x="782858" y="967635"/>
            <a:ext cx="7557470" cy="4555093"/>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Temel Kavramlar: Ekonomi biliminde değer ve değerleme kavramlarının tarihsel gelişimi, ekonomide mal kavramları ve sınıflandırılması, taşınır ve taşınmaz (gayrimenkul) malların özellikleri, piyasa yapısı ve değerleme çalışmalarına etkileri, değerleme uygulamaları ve değerleme uzmanlığının gelişimi,</a:t>
            </a: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Temel Ekonomik ve Yasal Kavramlar ve Kapsamları: Değer kavramları ve kapsamları, ekonomistlerin değer kavramına yaklaşımları, değer teorileri, ekonomide fiyat, değer, maliyet ve değerleme (değer biçme veya kıymet takdiri) kavramları ve aralarındaki ilişkileri, taşınmaz değerlerini etkileyen faktörler, değerleme ilkeleri ve değerleme uygulamalarında kullanımı, değerleme hizmetlerinin yasal ve kurumsal boyutları ve analizleri,</a:t>
            </a:r>
          </a:p>
        </p:txBody>
      </p:sp>
    </p:spTree>
    <p:extLst>
      <p:ext uri="{BB962C8B-B14F-4D97-AF65-F5344CB8AC3E}">
        <p14:creationId xmlns:p14="http://schemas.microsoft.com/office/powerpoint/2010/main" val="35707155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98969"/>
            <a:ext cx="6356393" cy="1200329"/>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Temel (Geleneksel) Değerleme Yöntemleri: Gelir Yöntemleri, Maliyet Yöntemleri, Piyasa Yöntemleri ve Karma Yöntemler</a:t>
            </a:r>
          </a:p>
        </p:txBody>
      </p:sp>
      <p:sp>
        <p:nvSpPr>
          <p:cNvPr id="4" name="Dikdörtgen 3"/>
          <p:cNvSpPr/>
          <p:nvPr/>
        </p:nvSpPr>
        <p:spPr>
          <a:xfrm>
            <a:off x="782858" y="967636"/>
            <a:ext cx="7557470" cy="3939540"/>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Taşınmaz Piyasaları ve Değerleme Verileri: Kırsal ve kentsel gayrimenkul piyasalarında veri kaynakları, piyasa verilerinin toplanması: yöntemleri ve uygulamaları, verilerin güvenirlik düzeylerinin kontrolü, veri analizi ve değerleme sürecinde kullanımı,</a:t>
            </a: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Taşınmaz Değerleme Yöntemleri: Değerleme yöntemlerinin seçimi ve bunu etkileyen faktörler: farklı amaçlar, yasal düzenlemeler, veri kaynakları ve piyasa koşullarının yöntem seçimine etkileri, değerleme yöntemlerinin sınıflandırılması ve başlıca değerleme yöntemlerinin kullanım alanları: değerleme konusu olan mallar, yasal düzenlemeler ve amaçlar yönünden analiz,</a:t>
            </a:r>
          </a:p>
        </p:txBody>
      </p:sp>
    </p:spTree>
    <p:extLst>
      <p:ext uri="{BB962C8B-B14F-4D97-AF65-F5344CB8AC3E}">
        <p14:creationId xmlns:p14="http://schemas.microsoft.com/office/powerpoint/2010/main" val="13831385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1200329"/>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Temel (Geleneksel) Değerleme Yöntemleri: Gelir Yöntemleri, Maliyet Yöntemleri, Piyasa Yöntemleri ve Karma Yöntemler</a:t>
            </a:r>
          </a:p>
        </p:txBody>
      </p:sp>
      <p:sp>
        <p:nvSpPr>
          <p:cNvPr id="4" name="Dikdörtgen 3"/>
          <p:cNvSpPr/>
          <p:nvPr/>
        </p:nvSpPr>
        <p:spPr>
          <a:xfrm>
            <a:off x="782858" y="967636"/>
            <a:ext cx="7557470" cy="3631763"/>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Geleneksel Değerleme Yöntemleri ve Uygulamaları: Gelir yöntemleri: temel esasları ve </a:t>
            </a:r>
            <a:r>
              <a:rPr lang="tr-TR" sz="2000" spc="-50" dirty="0" err="1">
                <a:ea typeface="Trebuchet MS" panose="020B0603020202020204" pitchFamily="34" charset="0"/>
                <a:cs typeface="Trebuchet MS" panose="020B0603020202020204" pitchFamily="34" charset="0"/>
              </a:rPr>
              <a:t>kapitalizasyon</a:t>
            </a:r>
            <a:r>
              <a:rPr lang="tr-TR" sz="2000" spc="-50" dirty="0">
                <a:ea typeface="Trebuchet MS" panose="020B0603020202020204" pitchFamily="34" charset="0"/>
                <a:cs typeface="Trebuchet MS" panose="020B0603020202020204" pitchFamily="34" charset="0"/>
              </a:rPr>
              <a:t> teorisi, değerleme (finans) matematiği ve </a:t>
            </a:r>
            <a:r>
              <a:rPr lang="tr-TR" sz="2000" spc="-50" dirty="0" err="1">
                <a:ea typeface="Trebuchet MS" panose="020B0603020202020204" pitchFamily="34" charset="0"/>
                <a:cs typeface="Trebuchet MS" panose="020B0603020202020204" pitchFamily="34" charset="0"/>
              </a:rPr>
              <a:t>kapitalizasyon</a:t>
            </a:r>
            <a:r>
              <a:rPr lang="tr-TR" sz="2000" spc="-50" dirty="0">
                <a:ea typeface="Trebuchet MS" panose="020B0603020202020204" pitchFamily="34" charset="0"/>
                <a:cs typeface="Trebuchet MS" panose="020B0603020202020204" pitchFamily="34" charset="0"/>
              </a:rPr>
              <a:t> formüllerinin çıkarılması ve değerleme alanındaki uygulamaları, artık gelir (direkt </a:t>
            </a:r>
            <a:r>
              <a:rPr lang="tr-TR" sz="2000" spc="-50" dirty="0" err="1">
                <a:ea typeface="Trebuchet MS" panose="020B0603020202020204" pitchFamily="34" charset="0"/>
                <a:cs typeface="Trebuchet MS" panose="020B0603020202020204" pitchFamily="34" charset="0"/>
              </a:rPr>
              <a:t>kapitalizasyon</a:t>
            </a:r>
            <a:r>
              <a:rPr lang="tr-TR" sz="2000" spc="-50" dirty="0">
                <a:ea typeface="Trebuchet MS" panose="020B0603020202020204" pitchFamily="34" charset="0"/>
                <a:cs typeface="Trebuchet MS" panose="020B0603020202020204" pitchFamily="34" charset="0"/>
              </a:rPr>
              <a:t>) tekniği, gelir çarpanları, marjinal verim değeri, net kira geliri yaklaşımı, gölge fiyat/fırsat maliyeti analizi, indirgenmiş nakit akım analizi</a:t>
            </a:r>
            <a:r>
              <a:rPr lang="tr-TR" sz="2000" spc="-50" dirty="0" smtClean="0">
                <a:ea typeface="Trebuchet MS" panose="020B0603020202020204" pitchFamily="34" charset="0"/>
                <a:cs typeface="Trebuchet MS" panose="020B0603020202020204" pitchFamily="34" charset="0"/>
              </a:rPr>
              <a:t>,</a:t>
            </a:r>
            <a:endParaRPr lang="tr-TR" sz="2000" spc="-50" dirty="0">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Piyasa değerleri: piyasa kavramı ve türleri, piyasa yöntemlerinin sınıflandırılması ve kullanımı: karşılaştırmalı satış analizi, dönüşüm değeri (çıkartma tekniği) ve ikame fiyat analizi,</a:t>
            </a:r>
          </a:p>
        </p:txBody>
      </p:sp>
    </p:spTree>
    <p:extLst>
      <p:ext uri="{BB962C8B-B14F-4D97-AF65-F5344CB8AC3E}">
        <p14:creationId xmlns:p14="http://schemas.microsoft.com/office/powerpoint/2010/main" val="17620245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212039" y="0"/>
            <a:ext cx="6356393" cy="1200329"/>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Temel (Geleneksel) Değerleme Yöntemleri: Gelir Yöntemleri, Maliyet Yöntemleri, Piyasa Yöntemleri ve Karma Yöntemler</a:t>
            </a:r>
          </a:p>
        </p:txBody>
      </p:sp>
      <p:sp>
        <p:nvSpPr>
          <p:cNvPr id="4" name="Dikdörtgen 3"/>
          <p:cNvSpPr/>
          <p:nvPr/>
        </p:nvSpPr>
        <p:spPr>
          <a:xfrm>
            <a:off x="782858" y="967635"/>
            <a:ext cx="7557470" cy="3247043"/>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285750" indent="-285750" algn="just">
              <a:buFont typeface="Wingdings" panose="05000000000000000000" pitchFamily="2" charset="2"/>
              <a:buChar char="Ø"/>
            </a:pPr>
            <a:r>
              <a:rPr lang="tr-TR" sz="2000" b="1" dirty="0">
                <a:solidFill>
                  <a:prstClr val="black"/>
                </a:solidFill>
                <a:cs typeface="Arial" panose="020B0604020202020204" pitchFamily="34" charset="0"/>
              </a:rPr>
              <a:t>Maliyet yöntemleri: </a:t>
            </a:r>
            <a:r>
              <a:rPr lang="tr-TR" sz="2000" dirty="0">
                <a:solidFill>
                  <a:prstClr val="black"/>
                </a:solidFill>
                <a:cs typeface="Arial" panose="020B0604020202020204" pitchFamily="34" charset="0"/>
              </a:rPr>
              <a:t>maliyet kavramları ve türleri, yeniden üretim maliyeti, yerine koyma maliyeti, tarihsel maliyet, levazım ve enkaz bedelinin analizi,</a:t>
            </a:r>
          </a:p>
          <a:p>
            <a:pPr marL="285750" indent="-285750" algn="just">
              <a:buFont typeface="Wingdings" panose="05000000000000000000" pitchFamily="2" charset="2"/>
              <a:buChar char="Ø"/>
            </a:pPr>
            <a:endParaRPr lang="tr-TR" sz="2000" dirty="0">
              <a:solidFill>
                <a:prstClr val="black"/>
              </a:solidFill>
              <a:cs typeface="Arial" panose="020B0604020202020204" pitchFamily="34" charset="0"/>
            </a:endParaRPr>
          </a:p>
          <a:p>
            <a:pPr marL="285750" indent="-285750" algn="just">
              <a:buFont typeface="Wingdings" panose="05000000000000000000" pitchFamily="2" charset="2"/>
              <a:buChar char="Ø"/>
            </a:pPr>
            <a:r>
              <a:rPr lang="tr-TR" sz="2000" b="1" dirty="0">
                <a:solidFill>
                  <a:prstClr val="black"/>
                </a:solidFill>
                <a:cs typeface="Arial" panose="020B0604020202020204" pitchFamily="34" charset="0"/>
              </a:rPr>
              <a:t>Karma yöntemler: </a:t>
            </a:r>
            <a:r>
              <a:rPr lang="tr-TR" sz="2000" dirty="0">
                <a:solidFill>
                  <a:prstClr val="black"/>
                </a:solidFill>
                <a:cs typeface="Arial" panose="020B0604020202020204" pitchFamily="34" charset="0"/>
              </a:rPr>
              <a:t>değerlemede birden fazla yöntemin birlikte kullanımı ve uygulamaları, tamamlayıcı değer yaklaşımları ve uygulamaları,</a:t>
            </a:r>
          </a:p>
          <a:p>
            <a:pPr>
              <a:lnSpc>
                <a:spcPct val="150000"/>
              </a:lnSpc>
            </a:pPr>
            <a:endParaRPr lang="tr-TR" sz="2000" dirty="0">
              <a:solidFill>
                <a:prstClr val="black"/>
              </a:solidFill>
              <a:cs typeface="Arial" panose="020B0604020202020204" pitchFamily="34" charset="0"/>
            </a:endParaRPr>
          </a:p>
        </p:txBody>
      </p:sp>
    </p:spTree>
    <p:extLst>
      <p:ext uri="{BB962C8B-B14F-4D97-AF65-F5344CB8AC3E}">
        <p14:creationId xmlns:p14="http://schemas.microsoft.com/office/powerpoint/2010/main" val="14206645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5" y="16728"/>
            <a:ext cx="6356393" cy="1200329"/>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Temel (Geleneksel) Değerleme Yöntemleri: Gelir Yöntemleri, Maliyet Yöntemleri, Piyasa Yöntemleri ve Karma Yöntemler</a:t>
            </a:r>
          </a:p>
        </p:txBody>
      </p:sp>
      <p:sp>
        <p:nvSpPr>
          <p:cNvPr id="4" name="Dikdörtgen 3"/>
          <p:cNvSpPr/>
          <p:nvPr/>
        </p:nvSpPr>
        <p:spPr>
          <a:xfrm>
            <a:off x="782858" y="967636"/>
            <a:ext cx="7557470" cy="4888518"/>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285750" indent="-285750" algn="just">
              <a:spcBef>
                <a:spcPts val="1000"/>
              </a:spcBef>
              <a:buFont typeface="Wingdings" panose="05000000000000000000" pitchFamily="2" charset="2"/>
              <a:buChar char="Ø"/>
            </a:pPr>
            <a:r>
              <a:rPr lang="tr-TR" sz="2000" b="1" dirty="0">
                <a:solidFill>
                  <a:prstClr val="black"/>
                </a:solidFill>
                <a:cs typeface="Arial" panose="020B0604020202020204" pitchFamily="34" charset="0"/>
              </a:rPr>
              <a:t>Seçilmiş Değerleme Uygulamaları: </a:t>
            </a:r>
            <a:r>
              <a:rPr lang="tr-TR" sz="2000" dirty="0">
                <a:solidFill>
                  <a:prstClr val="black"/>
                </a:solidFill>
                <a:cs typeface="Arial" panose="020B0604020202020204" pitchFamily="34" charset="0"/>
              </a:rPr>
              <a:t>Arazi, arsa ve yapı tanımlamaları, piyasa araştırmaları, proje incelemeleri, farklı yöntemlerle değerleme uygulamaları, ticari taşınmazlar ve malikinin kullandığı taşınmazların değerleme işlemleri ve sonuçlarının raporlanması ile sunuşları, rapor yazım ilkeleri ve farklı amaçlarla rapor yazım formatlarının irdelenmesi,</a:t>
            </a:r>
          </a:p>
          <a:p>
            <a:pPr marL="285750" indent="-285750" algn="just">
              <a:spcBef>
                <a:spcPts val="1000"/>
              </a:spcBef>
              <a:buFont typeface="Wingdings" panose="05000000000000000000" pitchFamily="2" charset="2"/>
              <a:buChar char="Ø"/>
            </a:pPr>
            <a:r>
              <a:rPr lang="tr-TR" sz="2000" b="1" dirty="0">
                <a:solidFill>
                  <a:prstClr val="black"/>
                </a:solidFill>
                <a:cs typeface="Arial" panose="020B0604020202020204" pitchFamily="34" charset="0"/>
              </a:rPr>
              <a:t>İleri Değerleme Yöntemleri ve Uygulamaları: </a:t>
            </a:r>
            <a:r>
              <a:rPr lang="tr-TR" sz="2000" dirty="0">
                <a:solidFill>
                  <a:prstClr val="black"/>
                </a:solidFill>
                <a:cs typeface="Arial" panose="020B0604020202020204" pitchFamily="34" charset="0"/>
              </a:rPr>
              <a:t>İstatistiksel (kantitatif veya </a:t>
            </a:r>
            <a:r>
              <a:rPr lang="tr-TR" sz="2000" dirty="0" err="1">
                <a:solidFill>
                  <a:prstClr val="black"/>
                </a:solidFill>
                <a:cs typeface="Arial" panose="020B0604020202020204" pitchFamily="34" charset="0"/>
              </a:rPr>
              <a:t>stokastik</a:t>
            </a:r>
            <a:r>
              <a:rPr lang="tr-TR" sz="2000" dirty="0">
                <a:solidFill>
                  <a:prstClr val="black"/>
                </a:solidFill>
                <a:cs typeface="Arial" panose="020B0604020202020204" pitchFamily="34" charset="0"/>
              </a:rPr>
              <a:t>) yöntemler: Değerleme modelleri, çoklu regresyon analizi, nominal değerleme ve </a:t>
            </a:r>
            <a:r>
              <a:rPr lang="tr-TR" sz="2000" dirty="0" err="1">
                <a:solidFill>
                  <a:prstClr val="black"/>
                </a:solidFill>
                <a:cs typeface="Arial" panose="020B0604020202020204" pitchFamily="34" charset="0"/>
              </a:rPr>
              <a:t>hedonik</a:t>
            </a:r>
            <a:r>
              <a:rPr lang="tr-TR" sz="2000" dirty="0">
                <a:solidFill>
                  <a:prstClr val="black"/>
                </a:solidFill>
                <a:cs typeface="Arial" panose="020B0604020202020204" pitchFamily="34" charset="0"/>
              </a:rPr>
              <a:t> değerleme modeli ve uygulamaları, geliştirilmiş değerleme teknikleri: bulanık yöntem (</a:t>
            </a:r>
            <a:r>
              <a:rPr lang="tr-TR" sz="2000" dirty="0" err="1">
                <a:solidFill>
                  <a:prstClr val="black"/>
                </a:solidFill>
                <a:cs typeface="Arial" panose="020B0604020202020204" pitchFamily="34" charset="0"/>
              </a:rPr>
              <a:t>fuzzy</a:t>
            </a:r>
            <a:r>
              <a:rPr lang="tr-TR" sz="2000" dirty="0">
                <a:solidFill>
                  <a:prstClr val="black"/>
                </a:solidFill>
                <a:cs typeface="Arial" panose="020B0604020202020204" pitchFamily="34" charset="0"/>
              </a:rPr>
              <a:t> tekniği), yapay sinir ağlan tekniği ve </a:t>
            </a:r>
            <a:r>
              <a:rPr lang="tr-TR" sz="2000" dirty="0" err="1">
                <a:solidFill>
                  <a:prstClr val="black"/>
                </a:solidFill>
                <a:cs typeface="Arial" panose="020B0604020202020204" pitchFamily="34" charset="0"/>
              </a:rPr>
              <a:t>konumsal</a:t>
            </a:r>
            <a:r>
              <a:rPr lang="tr-TR" sz="2000" dirty="0">
                <a:solidFill>
                  <a:prstClr val="black"/>
                </a:solidFill>
                <a:cs typeface="Arial" panose="020B0604020202020204" pitchFamily="34" charset="0"/>
              </a:rPr>
              <a:t> veri analizi ve uygulamaları, değer haritalarının üretilmesi ve yorumlanması, arazi değer indekslerinin geliştirilmesi, kullanılması ve güncellenmesi,</a:t>
            </a:r>
          </a:p>
        </p:txBody>
      </p:sp>
    </p:spTree>
    <p:extLst>
      <p:ext uri="{BB962C8B-B14F-4D97-AF65-F5344CB8AC3E}">
        <p14:creationId xmlns:p14="http://schemas.microsoft.com/office/powerpoint/2010/main" val="7214063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570482"/>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Akerson</a:t>
            </a:r>
            <a:r>
              <a:rPr lang="tr-TR" sz="1400" spc="-50" dirty="0" smtClean="0">
                <a:solidFill>
                  <a:srgbClr val="000000"/>
                </a:solidFill>
                <a:ea typeface="Trebuchet MS" panose="020B0603020202020204" pitchFamily="34" charset="0"/>
                <a:cs typeface="Trebuchet MS" panose="020B0603020202020204" pitchFamily="34" charset="0"/>
              </a:rPr>
              <a:t>, B.C., 1980.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Appraiser’s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Workbook</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Institute</a:t>
            </a:r>
            <a:r>
              <a:rPr lang="tr-TR" sz="1400" spc="-50" dirty="0" smtClean="0">
                <a:solidFill>
                  <a:srgbClr val="000000"/>
                </a:solidFill>
                <a:ea typeface="Trebuchet MS" panose="020B0603020202020204" pitchFamily="34" charset="0"/>
                <a:cs typeface="Trebuchet MS" panose="020B0603020202020204" pitchFamily="34" charset="0"/>
              </a:rPr>
              <a:t>, Chicago,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Baum</a:t>
            </a:r>
            <a:r>
              <a:rPr lang="tr-TR" sz="1400" spc="-50" dirty="0" smtClean="0">
                <a:solidFill>
                  <a:srgbClr val="000000"/>
                </a:solidFill>
                <a:ea typeface="Trebuchet MS" panose="020B0603020202020204" pitchFamily="34" charset="0"/>
                <a:cs typeface="Trebuchet MS" panose="020B0603020202020204" pitchFamily="34" charset="0"/>
              </a:rPr>
              <a:t>, A., </a:t>
            </a:r>
            <a:r>
              <a:rPr lang="tr-TR" sz="1400" spc="-50" dirty="0" err="1" smtClean="0">
                <a:solidFill>
                  <a:srgbClr val="000000"/>
                </a:solidFill>
                <a:ea typeface="Trebuchet MS" panose="020B0603020202020204" pitchFamily="34" charset="0"/>
                <a:cs typeface="Trebuchet MS" panose="020B0603020202020204" pitchFamily="34" charset="0"/>
              </a:rPr>
              <a:t>Mackmin</a:t>
            </a:r>
            <a:r>
              <a:rPr lang="tr-TR" sz="1400" spc="-50" dirty="0" smtClean="0">
                <a:solidFill>
                  <a:srgbClr val="000000"/>
                </a:solidFill>
                <a:ea typeface="Trebuchet MS" panose="020B0603020202020204" pitchFamily="34" charset="0"/>
                <a:cs typeface="Trebuchet MS" panose="020B0603020202020204" pitchFamily="34" charset="0"/>
              </a:rPr>
              <a:t>, D.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Nunnington</a:t>
            </a:r>
            <a:r>
              <a:rPr lang="tr-TR" sz="1400" spc="-50" dirty="0" smtClean="0">
                <a:solidFill>
                  <a:srgbClr val="000000"/>
                </a:solidFill>
                <a:ea typeface="Trebuchet MS" panose="020B0603020202020204" pitchFamily="34" charset="0"/>
                <a:cs typeface="Trebuchet MS" panose="020B0603020202020204" pitchFamily="34" charset="0"/>
              </a:rPr>
              <a:t>, N., 1997.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Approach</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to</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Property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Edition 4, International </a:t>
            </a:r>
            <a:r>
              <a:rPr lang="tr-TR" sz="1400" spc="-50" dirty="0" err="1" smtClean="0">
                <a:solidFill>
                  <a:srgbClr val="000000"/>
                </a:solidFill>
                <a:ea typeface="Trebuchet MS" panose="020B0603020202020204" pitchFamily="34" charset="0"/>
                <a:cs typeface="Trebuchet MS" panose="020B0603020202020204" pitchFamily="34" charset="0"/>
              </a:rPr>
              <a:t>Thomson</a:t>
            </a:r>
            <a:r>
              <a:rPr lang="tr-TR" sz="1400" spc="-50" dirty="0" smtClean="0">
                <a:solidFill>
                  <a:srgbClr val="000000"/>
                </a:solidFill>
                <a:ea typeface="Trebuchet MS" panose="020B0603020202020204" pitchFamily="34" charset="0"/>
                <a:cs typeface="Trebuchet MS" panose="020B0603020202020204" pitchFamily="34" charset="0"/>
              </a:rPr>
              <a:t> Business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London</a:t>
            </a:r>
            <a:r>
              <a:rPr lang="tr-TR" sz="1400" spc="-50" dirty="0" smtClean="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Casler</a:t>
            </a:r>
            <a:r>
              <a:rPr lang="tr-TR" sz="1400" spc="-50" dirty="0" smtClean="0">
                <a:solidFill>
                  <a:srgbClr val="000000"/>
                </a:solidFill>
                <a:ea typeface="Trebuchet MS" panose="020B0603020202020204" pitchFamily="34" charset="0"/>
                <a:cs typeface="Trebuchet MS" panose="020B0603020202020204" pitchFamily="34" charset="0"/>
              </a:rPr>
              <a:t>, G.L.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White, G.B., 1982. </a:t>
            </a:r>
            <a:r>
              <a:rPr lang="tr-TR" sz="1400" spc="-50" dirty="0" err="1" smtClean="0">
                <a:solidFill>
                  <a:srgbClr val="000000"/>
                </a:solidFill>
                <a:ea typeface="Trebuchet MS" panose="020B0603020202020204" pitchFamily="34" charset="0"/>
                <a:cs typeface="Trebuchet MS" panose="020B0603020202020204" pitchFamily="34" charset="0"/>
              </a:rPr>
              <a:t>Alternative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Methods</a:t>
            </a:r>
            <a:r>
              <a:rPr lang="tr-TR" sz="1400" spc="-50" dirty="0" smtClean="0">
                <a:solidFill>
                  <a:srgbClr val="000000"/>
                </a:solidFill>
                <a:ea typeface="Trebuchet MS" panose="020B0603020202020204" pitchFamily="34" charset="0"/>
                <a:cs typeface="Trebuchet MS" panose="020B0603020202020204" pitchFamily="34" charset="0"/>
              </a:rPr>
              <a:t> of </a:t>
            </a:r>
            <a:r>
              <a:rPr lang="tr-TR" sz="1400" spc="-50" dirty="0" err="1" smtClean="0">
                <a:solidFill>
                  <a:srgbClr val="000000"/>
                </a:solidFill>
                <a:ea typeface="Trebuchet MS" panose="020B0603020202020204" pitchFamily="34" charset="0"/>
                <a:cs typeface="Trebuchet MS" panose="020B0603020202020204" pitchFamily="34" charset="0"/>
              </a:rPr>
              <a:t>Capitalizing</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From</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Orchard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Groves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Vineyards</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Staff</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Paper</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July</a:t>
            </a:r>
            <a:r>
              <a:rPr lang="tr-TR" sz="1400" spc="-50" dirty="0" smtClean="0">
                <a:solidFill>
                  <a:srgbClr val="000000"/>
                </a:solidFill>
                <a:ea typeface="Trebuchet MS" panose="020B0603020202020204" pitchFamily="34" charset="0"/>
                <a:cs typeface="Trebuchet MS" panose="020B0603020202020204" pitchFamily="34" charset="0"/>
              </a:rPr>
              <a:t> 1982, No: 82-22,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Conneman</a:t>
            </a:r>
            <a:r>
              <a:rPr lang="tr-TR" sz="1400" spc="-50" dirty="0" smtClean="0">
                <a:solidFill>
                  <a:srgbClr val="000000"/>
                </a:solidFill>
                <a:ea typeface="Trebuchet MS" panose="020B0603020202020204" pitchFamily="34" charset="0"/>
                <a:cs typeface="Trebuchet MS" panose="020B0603020202020204" pitchFamily="34" charset="0"/>
              </a:rPr>
              <a:t>,, G.J.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Handbook</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Ithaca</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Newyork</a:t>
            </a:r>
            <a:r>
              <a:rPr lang="tr-TR" sz="1400" spc="-50" dirty="0" smtClean="0">
                <a:solidFill>
                  <a:srgbClr val="000000"/>
                </a:solidFill>
                <a:ea typeface="Trebuchet MS" panose="020B0603020202020204" pitchFamily="34" charset="0"/>
                <a:cs typeface="Trebuchet MS" panose="020B0603020202020204" pitchFamily="34" charset="0"/>
              </a:rPr>
              <a:t>,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Murray</a:t>
            </a:r>
            <a:r>
              <a:rPr lang="tr-TR" sz="1400" spc="-50" dirty="0" smtClean="0">
                <a:solidFill>
                  <a:srgbClr val="000000"/>
                </a:solidFill>
                <a:ea typeface="Trebuchet MS" panose="020B0603020202020204" pitchFamily="34" charset="0"/>
                <a:cs typeface="Trebuchet MS" panose="020B0603020202020204" pitchFamily="34" charset="0"/>
              </a:rPr>
              <a:t>, W.G., </a:t>
            </a:r>
            <a:r>
              <a:rPr lang="tr-TR" sz="1400" spc="-50" dirty="0" err="1" smtClean="0">
                <a:solidFill>
                  <a:srgbClr val="000000"/>
                </a:solidFill>
                <a:ea typeface="Trebuchet MS" panose="020B0603020202020204" pitchFamily="34" charset="0"/>
                <a:cs typeface="Trebuchet MS" panose="020B0603020202020204" pitchFamily="34" charset="0"/>
              </a:rPr>
              <a:t>Hariss</a:t>
            </a:r>
            <a:r>
              <a:rPr lang="tr-TR" sz="1400" spc="-50" dirty="0" smtClean="0">
                <a:solidFill>
                  <a:srgbClr val="000000"/>
                </a:solidFill>
                <a:ea typeface="Trebuchet MS" panose="020B0603020202020204" pitchFamily="34" charset="0"/>
                <a:cs typeface="Trebuchet MS" panose="020B0603020202020204" pitchFamily="34" charset="0"/>
              </a:rPr>
              <a:t>, D.G., Miller, G.A.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Thompson</a:t>
            </a:r>
            <a:r>
              <a:rPr lang="tr-TR" sz="1400" spc="-50" dirty="0" smtClean="0">
                <a:solidFill>
                  <a:srgbClr val="000000"/>
                </a:solidFill>
                <a:ea typeface="Trebuchet MS" panose="020B0603020202020204" pitchFamily="34" charset="0"/>
                <a:cs typeface="Trebuchet MS" panose="020B0603020202020204" pitchFamily="34" charset="0"/>
              </a:rPr>
              <a:t>, N.S.,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a:t>
            </a:r>
            <a:r>
              <a:rPr lang="tr-TR" sz="1400" spc="-50" dirty="0" err="1" smtClean="0">
                <a:solidFill>
                  <a:srgbClr val="000000"/>
                </a:solidFill>
                <a:ea typeface="Trebuchet MS" panose="020B0603020202020204" pitchFamily="34" charset="0"/>
                <a:cs typeface="Trebuchet MS" panose="020B0603020202020204" pitchFamily="34" charset="0"/>
              </a:rPr>
              <a:t>Sixth</a:t>
            </a:r>
            <a:r>
              <a:rPr lang="tr-TR" sz="1400" spc="-50" dirty="0" smtClean="0">
                <a:solidFill>
                  <a:srgbClr val="000000"/>
                </a:solidFill>
                <a:ea typeface="Trebuchet MS" panose="020B0603020202020204" pitchFamily="34" charset="0"/>
                <a:cs typeface="Trebuchet MS" panose="020B0603020202020204" pitchFamily="34" charset="0"/>
              </a:rPr>
              <a:t> Edition,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Iowa </a:t>
            </a:r>
            <a:r>
              <a:rPr lang="tr-TR" sz="1400" spc="-50" dirty="0" err="1" smtClean="0">
                <a:solidFill>
                  <a:srgbClr val="000000"/>
                </a:solidFill>
                <a:ea typeface="Trebuchet MS" panose="020B0603020202020204" pitchFamily="34" charset="0"/>
                <a:cs typeface="Trebuchet MS" panose="020B0603020202020204" pitchFamily="34" charset="0"/>
              </a:rPr>
              <a:t>State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Iowa, USA.</a:t>
            </a:r>
          </a:p>
          <a:p>
            <a:pPr marL="342900" indent="-342900">
              <a:lnSpc>
                <a:spcPct val="150000"/>
              </a:lnSpc>
              <a:spcBef>
                <a:spcPts val="600"/>
              </a:spcBef>
              <a:spcAft>
                <a:spcPts val="600"/>
              </a:spcAft>
              <a:buFont typeface="Wingdings" panose="05000000000000000000" pitchFamily="2" charset="2"/>
              <a:buChar char="Ø"/>
            </a:pPr>
            <a:r>
              <a:rPr lang="tr-TR" sz="1400" spc="-50" dirty="0" smtClean="0">
                <a:solidFill>
                  <a:srgbClr val="000000"/>
                </a:solidFill>
                <a:ea typeface="Trebuchet MS" panose="020B0603020202020204" pitchFamily="34" charset="0"/>
                <a:cs typeface="Trebuchet MS" panose="020B0603020202020204" pitchFamily="34" charset="0"/>
              </a:rPr>
              <a:t>Mülayim, Z.G., 2001. Tarımsal Değer Biçme ve Bilirkişilik, Yenilenmiş ve Genişletilmiş, II. Baskı, Yetkin Yayınları, Ankara.</a:t>
            </a:r>
          </a:p>
        </p:txBody>
      </p:sp>
    </p:spTree>
    <p:extLst>
      <p:ext uri="{BB962C8B-B14F-4D97-AF65-F5344CB8AC3E}">
        <p14:creationId xmlns:p14="http://schemas.microsoft.com/office/powerpoint/2010/main" val="40192693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17068</TotalTime>
  <Words>1072</Words>
  <Application>Microsoft Office PowerPoint</Application>
  <PresentationFormat>Ekran Gösterisi (4:3)</PresentationFormat>
  <Paragraphs>46</Paragraphs>
  <Slides>11</Slides>
  <Notes>0</Notes>
  <HiddenSlides>0</HiddenSlides>
  <MMClips>0</MMClips>
  <ScaleCrop>false</ScaleCrop>
  <HeadingPairs>
    <vt:vector size="4" baseType="variant">
      <vt:variant>
        <vt:lpstr>Tema</vt:lpstr>
      </vt:variant>
      <vt:variant>
        <vt:i4>3</vt:i4>
      </vt:variant>
      <vt:variant>
        <vt:lpstr>Slayt Başlıkları</vt:lpstr>
      </vt:variant>
      <vt:variant>
        <vt:i4>11</vt:i4>
      </vt:variant>
    </vt:vector>
  </HeadingPairs>
  <TitlesOfParts>
    <vt:vector size="14" baseType="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844</cp:revision>
  <cp:lastPrinted>2016-10-24T07:53:35Z</cp:lastPrinted>
  <dcterms:created xsi:type="dcterms:W3CDTF">2016-09-18T09:35:24Z</dcterms:created>
  <dcterms:modified xsi:type="dcterms:W3CDTF">2020-02-24T07:29:33Z</dcterms:modified>
</cp:coreProperties>
</file>