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13"/>
  </p:notesMasterIdLst>
  <p:sldIdLst>
    <p:sldId id="256" r:id="rId2"/>
    <p:sldId id="353" r:id="rId3"/>
    <p:sldId id="377" r:id="rId4"/>
    <p:sldId id="378" r:id="rId5"/>
    <p:sldId id="379" r:id="rId6"/>
    <p:sldId id="354" r:id="rId7"/>
    <p:sldId id="355" r:id="rId8"/>
    <p:sldId id="356" r:id="rId9"/>
    <p:sldId id="357" r:id="rId10"/>
    <p:sldId id="358" r:id="rId11"/>
    <p:sldId id="401" r:id="rId12"/>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uat Atasoy" initials="FA" lastIdx="1" clrIdx="0">
    <p:extLst>
      <p:ext uri="{19B8F6BF-5375-455C-9EA6-DF929625EA0E}">
        <p15:presenceInfo xmlns:p15="http://schemas.microsoft.com/office/powerpoint/2012/main" userId="393e570509190b1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72761" autoAdjust="0"/>
  </p:normalViewPr>
  <p:slideViewPr>
    <p:cSldViewPr>
      <p:cViewPr varScale="1">
        <p:scale>
          <a:sx n="64" d="100"/>
          <a:sy n="64" d="100"/>
        </p:scale>
        <p:origin x="2002"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dirty="0"/>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60C2E3-B69C-4E4D-8D37-975F0EF23DCB}" type="datetimeFigureOut">
              <a:rPr lang="tr-TR" smtClean="0"/>
              <a:pPr/>
              <a:t>2.05.2019</a:t>
            </a:fld>
            <a:endParaRPr lang="tr-TR" dirty="0"/>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dirty="0"/>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dirty="0"/>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41BAB7-E97D-43CA-8AB8-A4354C8634FC}" type="slidenum">
              <a:rPr lang="tr-TR" smtClean="0"/>
              <a:pPr/>
              <a:t>‹#›</a:t>
            </a:fld>
            <a:endParaRPr lang="tr-TR" dirty="0"/>
          </a:p>
        </p:txBody>
      </p:sp>
    </p:spTree>
    <p:extLst>
      <p:ext uri="{BB962C8B-B14F-4D97-AF65-F5344CB8AC3E}">
        <p14:creationId xmlns:p14="http://schemas.microsoft.com/office/powerpoint/2010/main" val="2139641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85000" lnSpcReduction="20000"/>
          </a:bodyPr>
          <a:lstStyle/>
          <a:p>
            <a:pPr lvl="0"/>
            <a:r>
              <a:rPr lang="tr-TR" sz="1200" kern="1200" dirty="0">
                <a:solidFill>
                  <a:schemeClr val="tx1"/>
                </a:solidFill>
                <a:effectLst/>
                <a:latin typeface="+mn-lt"/>
                <a:ea typeface="+mn-ea"/>
                <a:cs typeface="+mn-cs"/>
              </a:rPr>
              <a:t>TÜRKLER</a:t>
            </a:r>
          </a:p>
          <a:p>
            <a:pPr lvl="0"/>
            <a:r>
              <a:rPr lang="tr-TR" sz="1200" kern="1200" dirty="0">
                <a:solidFill>
                  <a:schemeClr val="tx1"/>
                </a:solidFill>
                <a:effectLst/>
                <a:latin typeface="+mn-lt"/>
                <a:ea typeface="+mn-ea"/>
                <a:cs typeface="+mn-cs"/>
              </a:rPr>
              <a:t>Selçuklular en görkemli zamanlarını ALAADDİN KEYKUBAT zamanında </a:t>
            </a:r>
            <a:r>
              <a:rPr lang="tr-TR" sz="1200" kern="1200" dirty="0" err="1">
                <a:solidFill>
                  <a:schemeClr val="tx1"/>
                </a:solidFill>
                <a:effectLst/>
                <a:latin typeface="+mn-lt"/>
                <a:ea typeface="+mn-ea"/>
                <a:cs typeface="+mn-cs"/>
              </a:rPr>
              <a:t>yaşamışlardır.Bu</a:t>
            </a:r>
            <a:r>
              <a:rPr lang="tr-TR" sz="1200" kern="1200" dirty="0">
                <a:solidFill>
                  <a:schemeClr val="tx1"/>
                </a:solidFill>
                <a:effectLst/>
                <a:latin typeface="+mn-lt"/>
                <a:ea typeface="+mn-ea"/>
                <a:cs typeface="+mn-cs"/>
              </a:rPr>
              <a:t> dönemde tüm Anadolu baştan sona imar edilirken öte yandan devletin bekası için gerekli olan birlik ve beraberliğin manevi mimarları YUNUS EMRE,MEVLANA,HACI BEKTAŞ-I VELİ,NASRETTİN HOCA gibi gönül dostları Anadolu insanının kalbini fethetmiştir.</a:t>
            </a:r>
          </a:p>
          <a:p>
            <a:r>
              <a:rPr lang="tr-TR" sz="1200" kern="1200" dirty="0">
                <a:solidFill>
                  <a:schemeClr val="tx1"/>
                </a:solidFill>
                <a:effectLst/>
                <a:latin typeface="+mn-lt"/>
                <a:ea typeface="+mn-ea"/>
                <a:cs typeface="+mn-cs"/>
              </a:rPr>
              <a:t> </a:t>
            </a:r>
          </a:p>
          <a:p>
            <a:pPr lvl="0"/>
            <a:r>
              <a:rPr lang="tr-TR" sz="1200" kern="1200" dirty="0">
                <a:solidFill>
                  <a:schemeClr val="tx1"/>
                </a:solidFill>
                <a:effectLst/>
                <a:latin typeface="+mn-lt"/>
                <a:ea typeface="+mn-ea"/>
                <a:cs typeface="+mn-cs"/>
              </a:rPr>
              <a:t>Selçuklularda günümüze kalan önemli eserler </a:t>
            </a:r>
            <a:r>
              <a:rPr lang="tr-TR" sz="1200" kern="1200" dirty="0" err="1">
                <a:solidFill>
                  <a:schemeClr val="tx1"/>
                </a:solidFill>
                <a:effectLst/>
                <a:latin typeface="+mn-lt"/>
                <a:ea typeface="+mn-ea"/>
                <a:cs typeface="+mn-cs"/>
              </a:rPr>
              <a:t>arasında;Kayseride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Sultanhan,Sivasta</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Çifteminare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Antalyada</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Yivliminare,Ürgüpte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Sarıhan,Konyada</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Sultanhan,Türk</a:t>
            </a:r>
            <a:r>
              <a:rPr lang="tr-TR" sz="1200" kern="1200" dirty="0">
                <a:solidFill>
                  <a:schemeClr val="tx1"/>
                </a:solidFill>
                <a:effectLst/>
                <a:latin typeface="+mn-lt"/>
                <a:ea typeface="+mn-ea"/>
                <a:cs typeface="+mn-cs"/>
              </a:rPr>
              <a:t> çatı sanatını taşa yansıtan örneklerinden Niğde de </a:t>
            </a:r>
            <a:r>
              <a:rPr lang="tr-TR" sz="1200" kern="1200" dirty="0" err="1">
                <a:solidFill>
                  <a:schemeClr val="tx1"/>
                </a:solidFill>
                <a:effectLst/>
                <a:latin typeface="+mn-lt"/>
                <a:ea typeface="+mn-ea"/>
                <a:cs typeface="+mn-cs"/>
              </a:rPr>
              <a:t>Hüdavent</a:t>
            </a:r>
            <a:r>
              <a:rPr lang="tr-TR" sz="1200" kern="1200" dirty="0">
                <a:solidFill>
                  <a:schemeClr val="tx1"/>
                </a:solidFill>
                <a:effectLst/>
                <a:latin typeface="+mn-lt"/>
                <a:ea typeface="+mn-ea"/>
                <a:cs typeface="+mn-cs"/>
              </a:rPr>
              <a:t>  Hatun Türbesi ,Van-</a:t>
            </a:r>
            <a:r>
              <a:rPr lang="tr-TR" sz="1200" kern="1200" dirty="0" err="1">
                <a:solidFill>
                  <a:schemeClr val="tx1"/>
                </a:solidFill>
                <a:effectLst/>
                <a:latin typeface="+mn-lt"/>
                <a:ea typeface="+mn-ea"/>
                <a:cs typeface="+mn-cs"/>
              </a:rPr>
              <a:t>Gevaşta</a:t>
            </a:r>
            <a:r>
              <a:rPr lang="tr-TR" sz="1200" kern="1200" dirty="0">
                <a:solidFill>
                  <a:schemeClr val="tx1"/>
                </a:solidFill>
                <a:effectLst/>
                <a:latin typeface="+mn-lt"/>
                <a:ea typeface="+mn-ea"/>
                <a:cs typeface="+mn-cs"/>
              </a:rPr>
              <a:t> Gevaş </a:t>
            </a:r>
            <a:r>
              <a:rPr lang="tr-TR" sz="1200" kern="1200" dirty="0" err="1">
                <a:solidFill>
                  <a:schemeClr val="tx1"/>
                </a:solidFill>
                <a:effectLst/>
                <a:latin typeface="+mn-lt"/>
                <a:ea typeface="+mn-ea"/>
                <a:cs typeface="+mn-cs"/>
              </a:rPr>
              <a:t>Kümbeti,Tokatta</a:t>
            </a:r>
            <a:r>
              <a:rPr lang="tr-TR" sz="1200" kern="1200" dirty="0">
                <a:solidFill>
                  <a:schemeClr val="tx1"/>
                </a:solidFill>
                <a:effectLst/>
                <a:latin typeface="+mn-lt"/>
                <a:ea typeface="+mn-ea"/>
                <a:cs typeface="+mn-cs"/>
              </a:rPr>
              <a:t> Ali </a:t>
            </a:r>
            <a:r>
              <a:rPr lang="tr-TR" sz="1200" kern="1200" dirty="0" err="1">
                <a:solidFill>
                  <a:schemeClr val="tx1"/>
                </a:solidFill>
                <a:effectLst/>
                <a:latin typeface="+mn-lt"/>
                <a:ea typeface="+mn-ea"/>
                <a:cs typeface="+mn-cs"/>
              </a:rPr>
              <a:t>Tusi,Kayseride</a:t>
            </a:r>
            <a:r>
              <a:rPr lang="tr-TR" sz="1200" kern="1200" dirty="0">
                <a:solidFill>
                  <a:schemeClr val="tx1"/>
                </a:solidFill>
                <a:effectLst/>
                <a:latin typeface="+mn-lt"/>
                <a:ea typeface="+mn-ea"/>
                <a:cs typeface="+mn-cs"/>
              </a:rPr>
              <a:t> Dönerli ve Sırçalı </a:t>
            </a:r>
            <a:r>
              <a:rPr lang="tr-TR" sz="1200" kern="1200" dirty="0" err="1">
                <a:solidFill>
                  <a:schemeClr val="tx1"/>
                </a:solidFill>
                <a:effectLst/>
                <a:latin typeface="+mn-lt"/>
                <a:ea typeface="+mn-ea"/>
                <a:cs typeface="+mn-cs"/>
              </a:rPr>
              <a:t>Kümbetler,Ahlattaki</a:t>
            </a:r>
            <a:r>
              <a:rPr lang="tr-TR" sz="1200" kern="1200" dirty="0">
                <a:solidFill>
                  <a:schemeClr val="tx1"/>
                </a:solidFill>
                <a:effectLst/>
                <a:latin typeface="+mn-lt"/>
                <a:ea typeface="+mn-ea"/>
                <a:cs typeface="+mn-cs"/>
              </a:rPr>
              <a:t> Şeyh Eğirt Kümbetleri ve daha onlarcasını saymak mümkündür.</a:t>
            </a:r>
          </a:p>
          <a:p>
            <a:r>
              <a:rPr lang="tr-TR" sz="1200" kern="1200" dirty="0">
                <a:solidFill>
                  <a:schemeClr val="tx1"/>
                </a:solidFill>
                <a:effectLst/>
                <a:latin typeface="+mn-lt"/>
                <a:ea typeface="+mn-ea"/>
                <a:cs typeface="+mn-cs"/>
              </a:rPr>
              <a:t> </a:t>
            </a:r>
          </a:p>
          <a:p>
            <a:pPr lvl="0"/>
            <a:r>
              <a:rPr lang="tr-TR" sz="1200" kern="1200" dirty="0">
                <a:solidFill>
                  <a:schemeClr val="tx1"/>
                </a:solidFill>
                <a:effectLst/>
                <a:latin typeface="+mn-lt"/>
                <a:ea typeface="+mn-ea"/>
                <a:cs typeface="+mn-cs"/>
              </a:rPr>
              <a:t>Osmanlılar geliştirdiği mimari sitili bugün Anadolu’nun her şehrinde görmek </a:t>
            </a:r>
            <a:r>
              <a:rPr lang="tr-TR" sz="1200" kern="1200" dirty="0" err="1">
                <a:solidFill>
                  <a:schemeClr val="tx1"/>
                </a:solidFill>
                <a:effectLst/>
                <a:latin typeface="+mn-lt"/>
                <a:ea typeface="+mn-ea"/>
                <a:cs typeface="+mn-cs"/>
              </a:rPr>
              <a:t>mümkündür.Yüzlerce</a:t>
            </a:r>
            <a:r>
              <a:rPr lang="tr-TR" sz="1200" kern="1200" dirty="0">
                <a:solidFill>
                  <a:schemeClr val="tx1"/>
                </a:solidFill>
                <a:effectLst/>
                <a:latin typeface="+mn-lt"/>
                <a:ea typeface="+mn-ea"/>
                <a:cs typeface="+mn-cs"/>
              </a:rPr>
              <a:t> şahesere imza atan MİMAR SİNAN’IN iki ölmez eseri olan </a:t>
            </a:r>
            <a:r>
              <a:rPr lang="tr-TR" sz="1200" kern="1200" dirty="0" err="1">
                <a:solidFill>
                  <a:schemeClr val="tx1"/>
                </a:solidFill>
                <a:effectLst/>
                <a:latin typeface="+mn-lt"/>
                <a:ea typeface="+mn-ea"/>
                <a:cs typeface="+mn-cs"/>
              </a:rPr>
              <a:t>Edirnedeki</a:t>
            </a:r>
            <a:r>
              <a:rPr lang="tr-TR" sz="1200" kern="1200" dirty="0">
                <a:solidFill>
                  <a:schemeClr val="tx1"/>
                </a:solidFill>
                <a:effectLst/>
                <a:latin typeface="+mn-lt"/>
                <a:ea typeface="+mn-ea"/>
                <a:cs typeface="+mn-cs"/>
              </a:rPr>
              <a:t> Selimiye ve </a:t>
            </a:r>
            <a:r>
              <a:rPr lang="tr-TR" sz="1200" kern="1200" dirty="0" err="1">
                <a:solidFill>
                  <a:schemeClr val="tx1"/>
                </a:solidFill>
                <a:effectLst/>
                <a:latin typeface="+mn-lt"/>
                <a:ea typeface="+mn-ea"/>
                <a:cs typeface="+mn-cs"/>
              </a:rPr>
              <a:t>İstanbuldaki</a:t>
            </a:r>
            <a:r>
              <a:rPr lang="tr-TR" sz="1200" kern="1200" dirty="0">
                <a:solidFill>
                  <a:schemeClr val="tx1"/>
                </a:solidFill>
                <a:effectLst/>
                <a:latin typeface="+mn-lt"/>
                <a:ea typeface="+mn-ea"/>
                <a:cs typeface="+mn-cs"/>
              </a:rPr>
              <a:t> Süleymaniye Camileri tüm </a:t>
            </a:r>
            <a:r>
              <a:rPr lang="tr-TR" sz="1200" kern="1200" dirty="0" err="1">
                <a:solidFill>
                  <a:schemeClr val="tx1"/>
                </a:solidFill>
                <a:effectLst/>
                <a:latin typeface="+mn-lt"/>
                <a:ea typeface="+mn-ea"/>
                <a:cs typeface="+mn-cs"/>
              </a:rPr>
              <a:t>ihtişamıile</a:t>
            </a:r>
            <a:r>
              <a:rPr lang="tr-TR" sz="1200" kern="1200" dirty="0">
                <a:solidFill>
                  <a:schemeClr val="tx1"/>
                </a:solidFill>
                <a:effectLst/>
                <a:latin typeface="+mn-lt"/>
                <a:ea typeface="+mn-ea"/>
                <a:cs typeface="+mn-cs"/>
              </a:rPr>
              <a:t> ayaktadır.</a:t>
            </a:r>
          </a:p>
          <a:p>
            <a:r>
              <a:rPr lang="tr-TR" sz="1200" kern="1200" dirty="0">
                <a:solidFill>
                  <a:schemeClr val="tx1"/>
                </a:solidFill>
                <a:effectLst/>
                <a:latin typeface="+mn-lt"/>
                <a:ea typeface="+mn-ea"/>
                <a:cs typeface="+mn-cs"/>
              </a:rPr>
              <a:t> </a:t>
            </a:r>
          </a:p>
          <a:p>
            <a:pPr lvl="0"/>
            <a:r>
              <a:rPr lang="tr-TR" sz="1200" kern="1200" dirty="0" err="1">
                <a:solidFill>
                  <a:schemeClr val="tx1"/>
                </a:solidFill>
                <a:effectLst/>
                <a:latin typeface="+mn-lt"/>
                <a:ea typeface="+mn-ea"/>
                <a:cs typeface="+mn-cs"/>
              </a:rPr>
              <a:t>Bursada</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Ulucami,Yeşilcami,Yeşil</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Türbe,İstanbulda</a:t>
            </a:r>
            <a:r>
              <a:rPr lang="tr-TR" sz="1200" kern="1200" dirty="0">
                <a:solidFill>
                  <a:schemeClr val="tx1"/>
                </a:solidFill>
                <a:effectLst/>
                <a:latin typeface="+mn-lt"/>
                <a:ea typeface="+mn-ea"/>
                <a:cs typeface="+mn-cs"/>
              </a:rPr>
              <a:t> Sultan Ahmet </a:t>
            </a:r>
            <a:r>
              <a:rPr lang="tr-TR" sz="1200" kern="1200" dirty="0" err="1">
                <a:solidFill>
                  <a:schemeClr val="tx1"/>
                </a:solidFill>
                <a:effectLst/>
                <a:latin typeface="+mn-lt"/>
                <a:ea typeface="+mn-ea"/>
                <a:cs typeface="+mn-cs"/>
              </a:rPr>
              <a:t>Camisi,Rumeli</a:t>
            </a:r>
            <a:r>
              <a:rPr lang="tr-TR" sz="1200" kern="1200" dirty="0">
                <a:solidFill>
                  <a:schemeClr val="tx1"/>
                </a:solidFill>
                <a:effectLst/>
                <a:latin typeface="+mn-lt"/>
                <a:ea typeface="+mn-ea"/>
                <a:cs typeface="+mn-cs"/>
              </a:rPr>
              <a:t> Sarayı ve II Ahmet çeşmesi, Ağrıda ki İshak Paşa Sarayı ve daha yüzlercesi Osmanlı eserlerine örnek </a:t>
            </a:r>
            <a:r>
              <a:rPr lang="tr-TR" sz="1200" kern="1200" dirty="0" err="1">
                <a:solidFill>
                  <a:schemeClr val="tx1"/>
                </a:solidFill>
                <a:effectLst/>
                <a:latin typeface="+mn-lt"/>
                <a:ea typeface="+mn-ea"/>
                <a:cs typeface="+mn-cs"/>
              </a:rPr>
              <a:t>gösterilebilir.Budin</a:t>
            </a:r>
            <a:r>
              <a:rPr lang="tr-TR" sz="1200" kern="1200" dirty="0">
                <a:solidFill>
                  <a:schemeClr val="tx1"/>
                </a:solidFill>
                <a:effectLst/>
                <a:latin typeface="+mn-lt"/>
                <a:ea typeface="+mn-ea"/>
                <a:cs typeface="+mn-cs"/>
              </a:rPr>
              <a:t> , </a:t>
            </a:r>
            <a:r>
              <a:rPr lang="tr-TR" sz="1200" kern="1200" dirty="0" err="1">
                <a:solidFill>
                  <a:schemeClr val="tx1"/>
                </a:solidFill>
                <a:effectLst/>
                <a:latin typeface="+mn-lt"/>
                <a:ea typeface="+mn-ea"/>
                <a:cs typeface="+mn-cs"/>
              </a:rPr>
              <a:t>Estergon,Zigatvar</a:t>
            </a:r>
            <a:r>
              <a:rPr lang="tr-TR" sz="1200" kern="1200" dirty="0">
                <a:solidFill>
                  <a:schemeClr val="tx1"/>
                </a:solidFill>
                <a:effectLst/>
                <a:latin typeface="+mn-lt"/>
                <a:ea typeface="+mn-ea"/>
                <a:cs typeface="+mn-cs"/>
              </a:rPr>
              <a:t> gibi kaleler dünyanın en meşhur kaleleri olarak günümüze kadar </a:t>
            </a:r>
            <a:r>
              <a:rPr lang="tr-TR" sz="1200" kern="1200" dirty="0" err="1">
                <a:solidFill>
                  <a:schemeClr val="tx1"/>
                </a:solidFill>
                <a:effectLst/>
                <a:latin typeface="+mn-lt"/>
                <a:ea typeface="+mn-ea"/>
                <a:cs typeface="+mn-cs"/>
              </a:rPr>
              <a:t>gelmiştir.Osmanlılar</a:t>
            </a:r>
            <a:r>
              <a:rPr lang="tr-TR" sz="1200" kern="1200" dirty="0">
                <a:solidFill>
                  <a:schemeClr val="tx1"/>
                </a:solidFill>
                <a:effectLst/>
                <a:latin typeface="+mn-lt"/>
                <a:ea typeface="+mn-ea"/>
                <a:cs typeface="+mn-cs"/>
              </a:rPr>
              <a:t> dünyanın en büyük ve en fazla köprü yapıcısı devlet </a:t>
            </a:r>
            <a:r>
              <a:rPr lang="tr-TR" sz="1200" kern="1200" dirty="0" err="1">
                <a:solidFill>
                  <a:schemeClr val="tx1"/>
                </a:solidFill>
                <a:effectLst/>
                <a:latin typeface="+mn-lt"/>
                <a:ea typeface="+mn-ea"/>
                <a:cs typeface="+mn-cs"/>
              </a:rPr>
              <a:t>ünvanına</a:t>
            </a:r>
            <a:r>
              <a:rPr lang="tr-TR" sz="1200" kern="1200" dirty="0">
                <a:solidFill>
                  <a:schemeClr val="tx1"/>
                </a:solidFill>
                <a:effectLst/>
                <a:latin typeface="+mn-lt"/>
                <a:ea typeface="+mn-ea"/>
                <a:cs typeface="+mn-cs"/>
              </a:rPr>
              <a:t> da </a:t>
            </a:r>
            <a:r>
              <a:rPr lang="tr-TR" sz="1200" kern="1200" dirty="0" err="1">
                <a:solidFill>
                  <a:schemeClr val="tx1"/>
                </a:solidFill>
                <a:effectLst/>
                <a:latin typeface="+mn-lt"/>
                <a:ea typeface="+mn-ea"/>
                <a:cs typeface="+mn-cs"/>
              </a:rPr>
              <a:t>sahiptir.Balkanlarda</a:t>
            </a:r>
            <a:r>
              <a:rPr lang="tr-TR" sz="1200" kern="1200" dirty="0">
                <a:solidFill>
                  <a:schemeClr val="tx1"/>
                </a:solidFill>
                <a:effectLst/>
                <a:latin typeface="+mn-lt"/>
                <a:ea typeface="+mn-ea"/>
                <a:cs typeface="+mn-cs"/>
              </a:rPr>
              <a:t> ki </a:t>
            </a:r>
            <a:r>
              <a:rPr lang="tr-TR" sz="1200" kern="1200" dirty="0" err="1">
                <a:solidFill>
                  <a:schemeClr val="tx1"/>
                </a:solidFill>
                <a:effectLst/>
                <a:latin typeface="+mn-lt"/>
                <a:ea typeface="+mn-ea"/>
                <a:cs typeface="+mn-cs"/>
              </a:rPr>
              <a:t>Tuna,Drava,Ergene,Mostar,Drina</a:t>
            </a:r>
            <a:r>
              <a:rPr lang="tr-TR" sz="1200" kern="1200" dirty="0">
                <a:solidFill>
                  <a:schemeClr val="tx1"/>
                </a:solidFill>
                <a:effectLst/>
                <a:latin typeface="+mn-lt"/>
                <a:ea typeface="+mn-ea"/>
                <a:cs typeface="+mn-cs"/>
              </a:rPr>
              <a:t> ve Vardar köprüleri birer sanat abidesi olarak varlıklarını devam ettirmektedirler.</a:t>
            </a:r>
          </a:p>
          <a:p>
            <a:r>
              <a:rPr lang="tr-TR" sz="1200" kern="1200" dirty="0">
                <a:solidFill>
                  <a:schemeClr val="tx1"/>
                </a:solidFill>
                <a:effectLst/>
                <a:latin typeface="+mn-lt"/>
                <a:ea typeface="+mn-ea"/>
                <a:cs typeface="+mn-cs"/>
              </a:rPr>
              <a:t> </a:t>
            </a:r>
          </a:p>
          <a:p>
            <a:pPr lvl="0"/>
            <a:r>
              <a:rPr lang="tr-TR" sz="1200" kern="1200" dirty="0">
                <a:solidFill>
                  <a:schemeClr val="tx1"/>
                </a:solidFill>
                <a:effectLst/>
                <a:latin typeface="+mn-lt"/>
                <a:ea typeface="+mn-ea"/>
                <a:cs typeface="+mn-cs"/>
              </a:rPr>
              <a:t>Dünyanın kesin şekilde yuvarlak olduğunu bir harita da ile gösteren PİRİ REİSİN 1313 yılında Yavuz Sultan Selime sunduğu ceylan derisine yapılmış renkli haritasına Amerika Avrupa paftası TOPKAPI </a:t>
            </a:r>
            <a:r>
              <a:rPr lang="tr-TR" sz="1200" kern="1200" dirty="0" err="1">
                <a:solidFill>
                  <a:schemeClr val="tx1"/>
                </a:solidFill>
                <a:effectLst/>
                <a:latin typeface="+mn-lt"/>
                <a:ea typeface="+mn-ea"/>
                <a:cs typeface="+mn-cs"/>
              </a:rPr>
              <a:t>SARAYINDADIR.Piri</a:t>
            </a:r>
            <a:r>
              <a:rPr lang="tr-TR" sz="1200" kern="1200" dirty="0">
                <a:solidFill>
                  <a:schemeClr val="tx1"/>
                </a:solidFill>
                <a:effectLst/>
                <a:latin typeface="+mn-lt"/>
                <a:ea typeface="+mn-ea"/>
                <a:cs typeface="+mn-cs"/>
              </a:rPr>
              <a:t> Reisin haritası Amerika kıtasını gösteren ve günümüze kalan  en eski haritalarından biridir.</a:t>
            </a:r>
          </a:p>
          <a:p>
            <a:r>
              <a:rPr lang="tr-TR" sz="1200" kern="1200" dirty="0">
                <a:solidFill>
                  <a:schemeClr val="tx1"/>
                </a:solidFill>
                <a:effectLst/>
                <a:latin typeface="+mn-lt"/>
                <a:ea typeface="+mn-ea"/>
                <a:cs typeface="+mn-cs"/>
              </a:rPr>
              <a:t> </a:t>
            </a:r>
          </a:p>
          <a:p>
            <a:pPr lvl="0"/>
            <a:r>
              <a:rPr lang="tr-TR" sz="1200" kern="1200" dirty="0">
                <a:solidFill>
                  <a:schemeClr val="tx1"/>
                </a:solidFill>
                <a:effectLst/>
                <a:latin typeface="+mn-lt"/>
                <a:ea typeface="+mn-ea"/>
                <a:cs typeface="+mn-cs"/>
              </a:rPr>
              <a:t>Evliya Çelebinin 40 yıl boyunca Osmanlı topraklarını dolaşmış ve meşhur eseri </a:t>
            </a:r>
            <a:r>
              <a:rPr lang="tr-TR" sz="1200" kern="1200" dirty="0" err="1">
                <a:solidFill>
                  <a:schemeClr val="tx1"/>
                </a:solidFill>
                <a:effectLst/>
                <a:latin typeface="+mn-lt"/>
                <a:ea typeface="+mn-ea"/>
                <a:cs typeface="+mn-cs"/>
              </a:rPr>
              <a:t>Seyehatnameyi</a:t>
            </a:r>
            <a:r>
              <a:rPr lang="tr-TR" sz="1200" kern="1200" dirty="0">
                <a:solidFill>
                  <a:schemeClr val="tx1"/>
                </a:solidFill>
                <a:effectLst/>
                <a:latin typeface="+mn-lt"/>
                <a:ea typeface="+mn-ea"/>
                <a:cs typeface="+mn-cs"/>
              </a:rPr>
              <a:t> yazmıştır.</a:t>
            </a:r>
          </a:p>
          <a:p>
            <a:r>
              <a:rPr lang="tr-TR" sz="1200" kern="1200" dirty="0">
                <a:solidFill>
                  <a:schemeClr val="tx1"/>
                </a:solidFill>
                <a:effectLst/>
                <a:latin typeface="+mn-lt"/>
                <a:ea typeface="+mn-ea"/>
                <a:cs typeface="+mn-cs"/>
              </a:rPr>
              <a:t> </a:t>
            </a:r>
          </a:p>
          <a:p>
            <a:pPr lvl="0"/>
            <a:r>
              <a:rPr lang="tr-TR" sz="1200" kern="1200" dirty="0" err="1">
                <a:solidFill>
                  <a:schemeClr val="tx1"/>
                </a:solidFill>
                <a:effectLst/>
                <a:latin typeface="+mn-lt"/>
                <a:ea typeface="+mn-ea"/>
                <a:cs typeface="+mn-cs"/>
              </a:rPr>
              <a:t>İbni</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sinanın</a:t>
            </a:r>
            <a:r>
              <a:rPr lang="tr-TR" sz="1200" kern="1200" dirty="0">
                <a:solidFill>
                  <a:schemeClr val="tx1"/>
                </a:solidFill>
                <a:effectLst/>
                <a:latin typeface="+mn-lt"/>
                <a:ea typeface="+mn-ea"/>
                <a:cs typeface="+mn-cs"/>
              </a:rPr>
              <a:t> tıp ilmine ilaveler yapılmış Kayseri başta olmak üzere Anadolu’da pek çok tıp merkezi açılmıştır.</a:t>
            </a:r>
          </a:p>
          <a:p>
            <a:endParaRPr lang="tr-TR" dirty="0"/>
          </a:p>
        </p:txBody>
      </p:sp>
      <p:sp>
        <p:nvSpPr>
          <p:cNvPr id="4" name="Slayt Numarası Yer Tutucusu 3"/>
          <p:cNvSpPr>
            <a:spLocks noGrp="1"/>
          </p:cNvSpPr>
          <p:nvPr>
            <p:ph type="sldNum" sz="quarter" idx="10"/>
          </p:nvPr>
        </p:nvSpPr>
        <p:spPr/>
        <p:txBody>
          <a:bodyPr/>
          <a:lstStyle/>
          <a:p>
            <a:fld id="{9041BAB7-E97D-43CA-8AB8-A4354C8634FC}" type="slidenum">
              <a:rPr lang="tr-TR" smtClean="0"/>
              <a:pPr/>
              <a:t>2</a:t>
            </a:fld>
            <a:endParaRPr lang="tr-TR" dirty="0"/>
          </a:p>
        </p:txBody>
      </p:sp>
    </p:spTree>
    <p:extLst>
      <p:ext uri="{BB962C8B-B14F-4D97-AF65-F5344CB8AC3E}">
        <p14:creationId xmlns:p14="http://schemas.microsoft.com/office/powerpoint/2010/main" val="2922328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9041BAB7-E97D-43CA-8AB8-A4354C8634FC}" type="slidenum">
              <a:rPr lang="tr-TR" smtClean="0"/>
              <a:pPr/>
              <a:t>11</a:t>
            </a:fld>
            <a:endParaRPr lang="tr-TR" dirty="0"/>
          </a:p>
        </p:txBody>
      </p:sp>
    </p:spTree>
    <p:extLst>
      <p:ext uri="{BB962C8B-B14F-4D97-AF65-F5344CB8AC3E}">
        <p14:creationId xmlns:p14="http://schemas.microsoft.com/office/powerpoint/2010/main" val="1099972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9041BAB7-E97D-43CA-8AB8-A4354C8634FC}" type="slidenum">
              <a:rPr lang="tr-TR" smtClean="0"/>
              <a:pPr/>
              <a:t>3</a:t>
            </a:fld>
            <a:endParaRPr lang="tr-TR" dirty="0"/>
          </a:p>
        </p:txBody>
      </p:sp>
    </p:spTree>
    <p:extLst>
      <p:ext uri="{BB962C8B-B14F-4D97-AF65-F5344CB8AC3E}">
        <p14:creationId xmlns:p14="http://schemas.microsoft.com/office/powerpoint/2010/main" val="1804176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85000" lnSpcReduction="20000"/>
          </a:bodyPr>
          <a:lstStyle/>
          <a:p>
            <a:pPr lvl="0"/>
            <a:r>
              <a:rPr lang="tr-TR" sz="1200" kern="1200" dirty="0">
                <a:solidFill>
                  <a:schemeClr val="tx1"/>
                </a:solidFill>
                <a:effectLst/>
                <a:latin typeface="+mn-lt"/>
                <a:ea typeface="+mn-ea"/>
                <a:cs typeface="+mn-cs"/>
              </a:rPr>
              <a:t>TÜRKLER</a:t>
            </a:r>
          </a:p>
          <a:p>
            <a:pPr lvl="0"/>
            <a:r>
              <a:rPr lang="tr-TR" sz="1200" kern="1200" dirty="0">
                <a:solidFill>
                  <a:schemeClr val="tx1"/>
                </a:solidFill>
                <a:effectLst/>
                <a:latin typeface="+mn-lt"/>
                <a:ea typeface="+mn-ea"/>
                <a:cs typeface="+mn-cs"/>
              </a:rPr>
              <a:t>Selçuklular en görkemli zamanlarını ALAADDİN KEYKUBAT zamanında </a:t>
            </a:r>
            <a:r>
              <a:rPr lang="tr-TR" sz="1200" kern="1200" dirty="0" err="1">
                <a:solidFill>
                  <a:schemeClr val="tx1"/>
                </a:solidFill>
                <a:effectLst/>
                <a:latin typeface="+mn-lt"/>
                <a:ea typeface="+mn-ea"/>
                <a:cs typeface="+mn-cs"/>
              </a:rPr>
              <a:t>yaşamışlardır.Bu</a:t>
            </a:r>
            <a:r>
              <a:rPr lang="tr-TR" sz="1200" kern="1200" dirty="0">
                <a:solidFill>
                  <a:schemeClr val="tx1"/>
                </a:solidFill>
                <a:effectLst/>
                <a:latin typeface="+mn-lt"/>
                <a:ea typeface="+mn-ea"/>
                <a:cs typeface="+mn-cs"/>
              </a:rPr>
              <a:t> dönemde tüm Anadolu baştan sona imar edilirken öte yandan devletin bekası için gerekli olan birlik ve beraberliğin manevi mimarları YUNUS EMRE,MEVLANA,HACI BEKTAŞ-I VELİ,NASRETTİN HOCA gibi gönül dostları Anadolu insanının kalbini fethetmiştir.</a:t>
            </a:r>
          </a:p>
          <a:p>
            <a:r>
              <a:rPr lang="tr-TR" sz="1200" kern="1200" dirty="0">
                <a:solidFill>
                  <a:schemeClr val="tx1"/>
                </a:solidFill>
                <a:effectLst/>
                <a:latin typeface="+mn-lt"/>
                <a:ea typeface="+mn-ea"/>
                <a:cs typeface="+mn-cs"/>
              </a:rPr>
              <a:t> </a:t>
            </a:r>
          </a:p>
          <a:p>
            <a:pPr lvl="0"/>
            <a:r>
              <a:rPr lang="tr-TR" sz="1200" kern="1200" dirty="0">
                <a:solidFill>
                  <a:schemeClr val="tx1"/>
                </a:solidFill>
                <a:effectLst/>
                <a:latin typeface="+mn-lt"/>
                <a:ea typeface="+mn-ea"/>
                <a:cs typeface="+mn-cs"/>
              </a:rPr>
              <a:t>Selçuklularda günümüze kalan önemli eserler </a:t>
            </a:r>
            <a:r>
              <a:rPr lang="tr-TR" sz="1200" kern="1200" dirty="0" err="1">
                <a:solidFill>
                  <a:schemeClr val="tx1"/>
                </a:solidFill>
                <a:effectLst/>
                <a:latin typeface="+mn-lt"/>
                <a:ea typeface="+mn-ea"/>
                <a:cs typeface="+mn-cs"/>
              </a:rPr>
              <a:t>arasında;Kayseride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Sultanhan,Sivasta</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Çifteminare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Antalyada</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Yivliminare,Ürgüpte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Sarıhan,Konyada</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Sultanhan,Türk</a:t>
            </a:r>
            <a:r>
              <a:rPr lang="tr-TR" sz="1200" kern="1200" dirty="0">
                <a:solidFill>
                  <a:schemeClr val="tx1"/>
                </a:solidFill>
                <a:effectLst/>
                <a:latin typeface="+mn-lt"/>
                <a:ea typeface="+mn-ea"/>
                <a:cs typeface="+mn-cs"/>
              </a:rPr>
              <a:t> çatı sanatını taşa yansıtan örneklerinden Niğde de </a:t>
            </a:r>
            <a:r>
              <a:rPr lang="tr-TR" sz="1200" kern="1200" dirty="0" err="1">
                <a:solidFill>
                  <a:schemeClr val="tx1"/>
                </a:solidFill>
                <a:effectLst/>
                <a:latin typeface="+mn-lt"/>
                <a:ea typeface="+mn-ea"/>
                <a:cs typeface="+mn-cs"/>
              </a:rPr>
              <a:t>Hüdavent</a:t>
            </a:r>
            <a:r>
              <a:rPr lang="tr-TR" sz="1200" kern="1200" dirty="0">
                <a:solidFill>
                  <a:schemeClr val="tx1"/>
                </a:solidFill>
                <a:effectLst/>
                <a:latin typeface="+mn-lt"/>
                <a:ea typeface="+mn-ea"/>
                <a:cs typeface="+mn-cs"/>
              </a:rPr>
              <a:t>  Hatun Türbesi ,Van-</a:t>
            </a:r>
            <a:r>
              <a:rPr lang="tr-TR" sz="1200" kern="1200" dirty="0" err="1">
                <a:solidFill>
                  <a:schemeClr val="tx1"/>
                </a:solidFill>
                <a:effectLst/>
                <a:latin typeface="+mn-lt"/>
                <a:ea typeface="+mn-ea"/>
                <a:cs typeface="+mn-cs"/>
              </a:rPr>
              <a:t>Gevaşta</a:t>
            </a:r>
            <a:r>
              <a:rPr lang="tr-TR" sz="1200" kern="1200" dirty="0">
                <a:solidFill>
                  <a:schemeClr val="tx1"/>
                </a:solidFill>
                <a:effectLst/>
                <a:latin typeface="+mn-lt"/>
                <a:ea typeface="+mn-ea"/>
                <a:cs typeface="+mn-cs"/>
              </a:rPr>
              <a:t> Gevaş </a:t>
            </a:r>
            <a:r>
              <a:rPr lang="tr-TR" sz="1200" kern="1200" dirty="0" err="1">
                <a:solidFill>
                  <a:schemeClr val="tx1"/>
                </a:solidFill>
                <a:effectLst/>
                <a:latin typeface="+mn-lt"/>
                <a:ea typeface="+mn-ea"/>
                <a:cs typeface="+mn-cs"/>
              </a:rPr>
              <a:t>Kümbeti,Tokatta</a:t>
            </a:r>
            <a:r>
              <a:rPr lang="tr-TR" sz="1200" kern="1200" dirty="0">
                <a:solidFill>
                  <a:schemeClr val="tx1"/>
                </a:solidFill>
                <a:effectLst/>
                <a:latin typeface="+mn-lt"/>
                <a:ea typeface="+mn-ea"/>
                <a:cs typeface="+mn-cs"/>
              </a:rPr>
              <a:t> Ali </a:t>
            </a:r>
            <a:r>
              <a:rPr lang="tr-TR" sz="1200" kern="1200" dirty="0" err="1">
                <a:solidFill>
                  <a:schemeClr val="tx1"/>
                </a:solidFill>
                <a:effectLst/>
                <a:latin typeface="+mn-lt"/>
                <a:ea typeface="+mn-ea"/>
                <a:cs typeface="+mn-cs"/>
              </a:rPr>
              <a:t>Tusi,Kayseride</a:t>
            </a:r>
            <a:r>
              <a:rPr lang="tr-TR" sz="1200" kern="1200" dirty="0">
                <a:solidFill>
                  <a:schemeClr val="tx1"/>
                </a:solidFill>
                <a:effectLst/>
                <a:latin typeface="+mn-lt"/>
                <a:ea typeface="+mn-ea"/>
                <a:cs typeface="+mn-cs"/>
              </a:rPr>
              <a:t> Dönerli ve Sırçalı </a:t>
            </a:r>
            <a:r>
              <a:rPr lang="tr-TR" sz="1200" kern="1200" dirty="0" err="1">
                <a:solidFill>
                  <a:schemeClr val="tx1"/>
                </a:solidFill>
                <a:effectLst/>
                <a:latin typeface="+mn-lt"/>
                <a:ea typeface="+mn-ea"/>
                <a:cs typeface="+mn-cs"/>
              </a:rPr>
              <a:t>Kümbetler,Ahlattaki</a:t>
            </a:r>
            <a:r>
              <a:rPr lang="tr-TR" sz="1200" kern="1200" dirty="0">
                <a:solidFill>
                  <a:schemeClr val="tx1"/>
                </a:solidFill>
                <a:effectLst/>
                <a:latin typeface="+mn-lt"/>
                <a:ea typeface="+mn-ea"/>
                <a:cs typeface="+mn-cs"/>
              </a:rPr>
              <a:t> Şeyh Eğirt Kümbetleri ve daha onlarcasını saymak mümkündür.</a:t>
            </a:r>
          </a:p>
          <a:p>
            <a:r>
              <a:rPr lang="tr-TR" sz="1200" kern="1200" dirty="0">
                <a:solidFill>
                  <a:schemeClr val="tx1"/>
                </a:solidFill>
                <a:effectLst/>
                <a:latin typeface="+mn-lt"/>
                <a:ea typeface="+mn-ea"/>
                <a:cs typeface="+mn-cs"/>
              </a:rPr>
              <a:t> </a:t>
            </a:r>
          </a:p>
          <a:p>
            <a:pPr lvl="0"/>
            <a:r>
              <a:rPr lang="tr-TR" sz="1200" kern="1200" dirty="0">
                <a:solidFill>
                  <a:schemeClr val="tx1"/>
                </a:solidFill>
                <a:effectLst/>
                <a:latin typeface="+mn-lt"/>
                <a:ea typeface="+mn-ea"/>
                <a:cs typeface="+mn-cs"/>
              </a:rPr>
              <a:t>Osmanlılar geliştirdiği mimari sitili bugün Anadolu’nun her şehrinde görmek </a:t>
            </a:r>
            <a:r>
              <a:rPr lang="tr-TR" sz="1200" kern="1200" dirty="0" err="1">
                <a:solidFill>
                  <a:schemeClr val="tx1"/>
                </a:solidFill>
                <a:effectLst/>
                <a:latin typeface="+mn-lt"/>
                <a:ea typeface="+mn-ea"/>
                <a:cs typeface="+mn-cs"/>
              </a:rPr>
              <a:t>mümkündür.Yüzlerce</a:t>
            </a:r>
            <a:r>
              <a:rPr lang="tr-TR" sz="1200" kern="1200" dirty="0">
                <a:solidFill>
                  <a:schemeClr val="tx1"/>
                </a:solidFill>
                <a:effectLst/>
                <a:latin typeface="+mn-lt"/>
                <a:ea typeface="+mn-ea"/>
                <a:cs typeface="+mn-cs"/>
              </a:rPr>
              <a:t> şahesere imza atan MİMAR SİNAN’IN iki ölmez eseri olan </a:t>
            </a:r>
            <a:r>
              <a:rPr lang="tr-TR" sz="1200" kern="1200" dirty="0" err="1">
                <a:solidFill>
                  <a:schemeClr val="tx1"/>
                </a:solidFill>
                <a:effectLst/>
                <a:latin typeface="+mn-lt"/>
                <a:ea typeface="+mn-ea"/>
                <a:cs typeface="+mn-cs"/>
              </a:rPr>
              <a:t>Edirnedeki</a:t>
            </a:r>
            <a:r>
              <a:rPr lang="tr-TR" sz="1200" kern="1200" dirty="0">
                <a:solidFill>
                  <a:schemeClr val="tx1"/>
                </a:solidFill>
                <a:effectLst/>
                <a:latin typeface="+mn-lt"/>
                <a:ea typeface="+mn-ea"/>
                <a:cs typeface="+mn-cs"/>
              </a:rPr>
              <a:t> Selimiye ve </a:t>
            </a:r>
            <a:r>
              <a:rPr lang="tr-TR" sz="1200" kern="1200" dirty="0" err="1">
                <a:solidFill>
                  <a:schemeClr val="tx1"/>
                </a:solidFill>
                <a:effectLst/>
                <a:latin typeface="+mn-lt"/>
                <a:ea typeface="+mn-ea"/>
                <a:cs typeface="+mn-cs"/>
              </a:rPr>
              <a:t>İstanbuldaki</a:t>
            </a:r>
            <a:r>
              <a:rPr lang="tr-TR" sz="1200" kern="1200" dirty="0">
                <a:solidFill>
                  <a:schemeClr val="tx1"/>
                </a:solidFill>
                <a:effectLst/>
                <a:latin typeface="+mn-lt"/>
                <a:ea typeface="+mn-ea"/>
                <a:cs typeface="+mn-cs"/>
              </a:rPr>
              <a:t> Süleymaniye Camileri tüm </a:t>
            </a:r>
            <a:r>
              <a:rPr lang="tr-TR" sz="1200" kern="1200" dirty="0" err="1">
                <a:solidFill>
                  <a:schemeClr val="tx1"/>
                </a:solidFill>
                <a:effectLst/>
                <a:latin typeface="+mn-lt"/>
                <a:ea typeface="+mn-ea"/>
                <a:cs typeface="+mn-cs"/>
              </a:rPr>
              <a:t>ihtişamıile</a:t>
            </a:r>
            <a:r>
              <a:rPr lang="tr-TR" sz="1200" kern="1200" dirty="0">
                <a:solidFill>
                  <a:schemeClr val="tx1"/>
                </a:solidFill>
                <a:effectLst/>
                <a:latin typeface="+mn-lt"/>
                <a:ea typeface="+mn-ea"/>
                <a:cs typeface="+mn-cs"/>
              </a:rPr>
              <a:t> ayaktadır.</a:t>
            </a:r>
          </a:p>
          <a:p>
            <a:r>
              <a:rPr lang="tr-TR" sz="1200" kern="1200" dirty="0">
                <a:solidFill>
                  <a:schemeClr val="tx1"/>
                </a:solidFill>
                <a:effectLst/>
                <a:latin typeface="+mn-lt"/>
                <a:ea typeface="+mn-ea"/>
                <a:cs typeface="+mn-cs"/>
              </a:rPr>
              <a:t> </a:t>
            </a:r>
          </a:p>
          <a:p>
            <a:pPr lvl="0"/>
            <a:r>
              <a:rPr lang="tr-TR" sz="1200" kern="1200" dirty="0" err="1">
                <a:solidFill>
                  <a:schemeClr val="tx1"/>
                </a:solidFill>
                <a:effectLst/>
                <a:latin typeface="+mn-lt"/>
                <a:ea typeface="+mn-ea"/>
                <a:cs typeface="+mn-cs"/>
              </a:rPr>
              <a:t>Bursada</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Ulucami,Yeşilcami,Yeşil</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Türbe,İstanbulda</a:t>
            </a:r>
            <a:r>
              <a:rPr lang="tr-TR" sz="1200" kern="1200" dirty="0">
                <a:solidFill>
                  <a:schemeClr val="tx1"/>
                </a:solidFill>
                <a:effectLst/>
                <a:latin typeface="+mn-lt"/>
                <a:ea typeface="+mn-ea"/>
                <a:cs typeface="+mn-cs"/>
              </a:rPr>
              <a:t> Sultan Ahmet </a:t>
            </a:r>
            <a:r>
              <a:rPr lang="tr-TR" sz="1200" kern="1200" dirty="0" err="1">
                <a:solidFill>
                  <a:schemeClr val="tx1"/>
                </a:solidFill>
                <a:effectLst/>
                <a:latin typeface="+mn-lt"/>
                <a:ea typeface="+mn-ea"/>
                <a:cs typeface="+mn-cs"/>
              </a:rPr>
              <a:t>Camisi,Rumeli</a:t>
            </a:r>
            <a:r>
              <a:rPr lang="tr-TR" sz="1200" kern="1200" dirty="0">
                <a:solidFill>
                  <a:schemeClr val="tx1"/>
                </a:solidFill>
                <a:effectLst/>
                <a:latin typeface="+mn-lt"/>
                <a:ea typeface="+mn-ea"/>
                <a:cs typeface="+mn-cs"/>
              </a:rPr>
              <a:t> Sarayı ve II Ahmet çeşmesi, Ağrıda ki İshak Paşa Sarayı ve daha yüzlercesi Osmanlı eserlerine örnek </a:t>
            </a:r>
            <a:r>
              <a:rPr lang="tr-TR" sz="1200" kern="1200" dirty="0" err="1">
                <a:solidFill>
                  <a:schemeClr val="tx1"/>
                </a:solidFill>
                <a:effectLst/>
                <a:latin typeface="+mn-lt"/>
                <a:ea typeface="+mn-ea"/>
                <a:cs typeface="+mn-cs"/>
              </a:rPr>
              <a:t>gösterilebilir.Budin</a:t>
            </a:r>
            <a:r>
              <a:rPr lang="tr-TR" sz="1200" kern="1200" dirty="0">
                <a:solidFill>
                  <a:schemeClr val="tx1"/>
                </a:solidFill>
                <a:effectLst/>
                <a:latin typeface="+mn-lt"/>
                <a:ea typeface="+mn-ea"/>
                <a:cs typeface="+mn-cs"/>
              </a:rPr>
              <a:t> , </a:t>
            </a:r>
            <a:r>
              <a:rPr lang="tr-TR" sz="1200" kern="1200" dirty="0" err="1">
                <a:solidFill>
                  <a:schemeClr val="tx1"/>
                </a:solidFill>
                <a:effectLst/>
                <a:latin typeface="+mn-lt"/>
                <a:ea typeface="+mn-ea"/>
                <a:cs typeface="+mn-cs"/>
              </a:rPr>
              <a:t>Estergon,Zigatvar</a:t>
            </a:r>
            <a:r>
              <a:rPr lang="tr-TR" sz="1200" kern="1200" dirty="0">
                <a:solidFill>
                  <a:schemeClr val="tx1"/>
                </a:solidFill>
                <a:effectLst/>
                <a:latin typeface="+mn-lt"/>
                <a:ea typeface="+mn-ea"/>
                <a:cs typeface="+mn-cs"/>
              </a:rPr>
              <a:t> gibi kaleler dünyanın en meşhur kaleleri olarak günümüze kadar </a:t>
            </a:r>
            <a:r>
              <a:rPr lang="tr-TR" sz="1200" kern="1200" dirty="0" err="1">
                <a:solidFill>
                  <a:schemeClr val="tx1"/>
                </a:solidFill>
                <a:effectLst/>
                <a:latin typeface="+mn-lt"/>
                <a:ea typeface="+mn-ea"/>
                <a:cs typeface="+mn-cs"/>
              </a:rPr>
              <a:t>gelmiştir.Osmanlılar</a:t>
            </a:r>
            <a:r>
              <a:rPr lang="tr-TR" sz="1200" kern="1200" dirty="0">
                <a:solidFill>
                  <a:schemeClr val="tx1"/>
                </a:solidFill>
                <a:effectLst/>
                <a:latin typeface="+mn-lt"/>
                <a:ea typeface="+mn-ea"/>
                <a:cs typeface="+mn-cs"/>
              </a:rPr>
              <a:t> dünyanın en büyük ve en fazla köprü yapıcısı devlet </a:t>
            </a:r>
            <a:r>
              <a:rPr lang="tr-TR" sz="1200" kern="1200" dirty="0" err="1">
                <a:solidFill>
                  <a:schemeClr val="tx1"/>
                </a:solidFill>
                <a:effectLst/>
                <a:latin typeface="+mn-lt"/>
                <a:ea typeface="+mn-ea"/>
                <a:cs typeface="+mn-cs"/>
              </a:rPr>
              <a:t>ünvanına</a:t>
            </a:r>
            <a:r>
              <a:rPr lang="tr-TR" sz="1200" kern="1200" dirty="0">
                <a:solidFill>
                  <a:schemeClr val="tx1"/>
                </a:solidFill>
                <a:effectLst/>
                <a:latin typeface="+mn-lt"/>
                <a:ea typeface="+mn-ea"/>
                <a:cs typeface="+mn-cs"/>
              </a:rPr>
              <a:t> da </a:t>
            </a:r>
            <a:r>
              <a:rPr lang="tr-TR" sz="1200" kern="1200" dirty="0" err="1">
                <a:solidFill>
                  <a:schemeClr val="tx1"/>
                </a:solidFill>
                <a:effectLst/>
                <a:latin typeface="+mn-lt"/>
                <a:ea typeface="+mn-ea"/>
                <a:cs typeface="+mn-cs"/>
              </a:rPr>
              <a:t>sahiptir.Balkanlarda</a:t>
            </a:r>
            <a:r>
              <a:rPr lang="tr-TR" sz="1200" kern="1200" dirty="0">
                <a:solidFill>
                  <a:schemeClr val="tx1"/>
                </a:solidFill>
                <a:effectLst/>
                <a:latin typeface="+mn-lt"/>
                <a:ea typeface="+mn-ea"/>
                <a:cs typeface="+mn-cs"/>
              </a:rPr>
              <a:t> ki </a:t>
            </a:r>
            <a:r>
              <a:rPr lang="tr-TR" sz="1200" kern="1200" dirty="0" err="1">
                <a:solidFill>
                  <a:schemeClr val="tx1"/>
                </a:solidFill>
                <a:effectLst/>
                <a:latin typeface="+mn-lt"/>
                <a:ea typeface="+mn-ea"/>
                <a:cs typeface="+mn-cs"/>
              </a:rPr>
              <a:t>Tuna,Drava,Ergene,Mostar,Drina</a:t>
            </a:r>
            <a:r>
              <a:rPr lang="tr-TR" sz="1200" kern="1200" dirty="0">
                <a:solidFill>
                  <a:schemeClr val="tx1"/>
                </a:solidFill>
                <a:effectLst/>
                <a:latin typeface="+mn-lt"/>
                <a:ea typeface="+mn-ea"/>
                <a:cs typeface="+mn-cs"/>
              </a:rPr>
              <a:t> ve Vardar köprüleri birer sanat abidesi olarak varlıklarını devam ettirmektedirler.</a:t>
            </a:r>
          </a:p>
          <a:p>
            <a:r>
              <a:rPr lang="tr-TR" sz="1200" kern="1200" dirty="0">
                <a:solidFill>
                  <a:schemeClr val="tx1"/>
                </a:solidFill>
                <a:effectLst/>
                <a:latin typeface="+mn-lt"/>
                <a:ea typeface="+mn-ea"/>
                <a:cs typeface="+mn-cs"/>
              </a:rPr>
              <a:t> </a:t>
            </a:r>
          </a:p>
          <a:p>
            <a:pPr lvl="0"/>
            <a:r>
              <a:rPr lang="tr-TR" sz="1200" kern="1200" dirty="0">
                <a:solidFill>
                  <a:schemeClr val="tx1"/>
                </a:solidFill>
                <a:effectLst/>
                <a:latin typeface="+mn-lt"/>
                <a:ea typeface="+mn-ea"/>
                <a:cs typeface="+mn-cs"/>
              </a:rPr>
              <a:t>Dünyanın kesin şekilde yuvarlak olduğunu bir harita da ile gösteren PİRİ REİSİN 1313 yılında Yavuz Sultan Selime sunduğu ceylan derisine yapılmış renkli haritasına Amerika Avrupa paftası TOPKAPI </a:t>
            </a:r>
            <a:r>
              <a:rPr lang="tr-TR" sz="1200" kern="1200" dirty="0" err="1">
                <a:solidFill>
                  <a:schemeClr val="tx1"/>
                </a:solidFill>
                <a:effectLst/>
                <a:latin typeface="+mn-lt"/>
                <a:ea typeface="+mn-ea"/>
                <a:cs typeface="+mn-cs"/>
              </a:rPr>
              <a:t>SARAYINDADIR.Piri</a:t>
            </a:r>
            <a:r>
              <a:rPr lang="tr-TR" sz="1200" kern="1200" dirty="0">
                <a:solidFill>
                  <a:schemeClr val="tx1"/>
                </a:solidFill>
                <a:effectLst/>
                <a:latin typeface="+mn-lt"/>
                <a:ea typeface="+mn-ea"/>
                <a:cs typeface="+mn-cs"/>
              </a:rPr>
              <a:t> Reisin haritası Amerika kıtasını gösteren ve günümüze kalan  en eski haritalarından biridir.</a:t>
            </a:r>
          </a:p>
          <a:p>
            <a:r>
              <a:rPr lang="tr-TR" sz="1200" kern="1200" dirty="0">
                <a:solidFill>
                  <a:schemeClr val="tx1"/>
                </a:solidFill>
                <a:effectLst/>
                <a:latin typeface="+mn-lt"/>
                <a:ea typeface="+mn-ea"/>
                <a:cs typeface="+mn-cs"/>
              </a:rPr>
              <a:t> </a:t>
            </a:r>
          </a:p>
          <a:p>
            <a:pPr lvl="0"/>
            <a:r>
              <a:rPr lang="tr-TR" sz="1200" kern="1200" dirty="0">
                <a:solidFill>
                  <a:schemeClr val="tx1"/>
                </a:solidFill>
                <a:effectLst/>
                <a:latin typeface="+mn-lt"/>
                <a:ea typeface="+mn-ea"/>
                <a:cs typeface="+mn-cs"/>
              </a:rPr>
              <a:t>Evliya Çelebinin 40 yıl boyunca Osmanlı topraklarını dolaşmış ve meşhur eseri </a:t>
            </a:r>
            <a:r>
              <a:rPr lang="tr-TR" sz="1200" kern="1200" dirty="0" err="1">
                <a:solidFill>
                  <a:schemeClr val="tx1"/>
                </a:solidFill>
                <a:effectLst/>
                <a:latin typeface="+mn-lt"/>
                <a:ea typeface="+mn-ea"/>
                <a:cs typeface="+mn-cs"/>
              </a:rPr>
              <a:t>Seyehatnameyi</a:t>
            </a:r>
            <a:r>
              <a:rPr lang="tr-TR" sz="1200" kern="1200" dirty="0">
                <a:solidFill>
                  <a:schemeClr val="tx1"/>
                </a:solidFill>
                <a:effectLst/>
                <a:latin typeface="+mn-lt"/>
                <a:ea typeface="+mn-ea"/>
                <a:cs typeface="+mn-cs"/>
              </a:rPr>
              <a:t> yazmıştır.</a:t>
            </a:r>
          </a:p>
          <a:p>
            <a:r>
              <a:rPr lang="tr-TR" sz="1200" kern="1200" dirty="0">
                <a:solidFill>
                  <a:schemeClr val="tx1"/>
                </a:solidFill>
                <a:effectLst/>
                <a:latin typeface="+mn-lt"/>
                <a:ea typeface="+mn-ea"/>
                <a:cs typeface="+mn-cs"/>
              </a:rPr>
              <a:t> </a:t>
            </a:r>
          </a:p>
          <a:p>
            <a:pPr lvl="0"/>
            <a:r>
              <a:rPr lang="tr-TR" sz="1200" kern="1200" dirty="0" err="1">
                <a:solidFill>
                  <a:schemeClr val="tx1"/>
                </a:solidFill>
                <a:effectLst/>
                <a:latin typeface="+mn-lt"/>
                <a:ea typeface="+mn-ea"/>
                <a:cs typeface="+mn-cs"/>
              </a:rPr>
              <a:t>İbni</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sinanın</a:t>
            </a:r>
            <a:r>
              <a:rPr lang="tr-TR" sz="1200" kern="1200" dirty="0">
                <a:solidFill>
                  <a:schemeClr val="tx1"/>
                </a:solidFill>
                <a:effectLst/>
                <a:latin typeface="+mn-lt"/>
                <a:ea typeface="+mn-ea"/>
                <a:cs typeface="+mn-cs"/>
              </a:rPr>
              <a:t> tıp ilmine ilaveler yapılmış Kayseri başta olmak üzere Anadolu’da pek çok tıp merkezi açılmıştır.</a:t>
            </a:r>
          </a:p>
          <a:p>
            <a:endParaRPr lang="tr-TR" dirty="0"/>
          </a:p>
        </p:txBody>
      </p:sp>
      <p:sp>
        <p:nvSpPr>
          <p:cNvPr id="4" name="Slayt Numarası Yer Tutucusu 3"/>
          <p:cNvSpPr>
            <a:spLocks noGrp="1"/>
          </p:cNvSpPr>
          <p:nvPr>
            <p:ph type="sldNum" sz="quarter" idx="10"/>
          </p:nvPr>
        </p:nvSpPr>
        <p:spPr/>
        <p:txBody>
          <a:bodyPr/>
          <a:lstStyle/>
          <a:p>
            <a:fld id="{9041BAB7-E97D-43CA-8AB8-A4354C8634FC}" type="slidenum">
              <a:rPr lang="tr-TR" smtClean="0"/>
              <a:pPr/>
              <a:t>4</a:t>
            </a:fld>
            <a:endParaRPr lang="tr-TR" dirty="0"/>
          </a:p>
        </p:txBody>
      </p:sp>
    </p:spTree>
    <p:extLst>
      <p:ext uri="{BB962C8B-B14F-4D97-AF65-F5344CB8AC3E}">
        <p14:creationId xmlns:p14="http://schemas.microsoft.com/office/powerpoint/2010/main" val="2673648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85000" lnSpcReduction="20000"/>
          </a:bodyPr>
          <a:lstStyle/>
          <a:p>
            <a:pPr lvl="0"/>
            <a:r>
              <a:rPr lang="tr-TR" sz="1200" kern="1200" dirty="0">
                <a:solidFill>
                  <a:schemeClr val="tx1"/>
                </a:solidFill>
                <a:effectLst/>
                <a:latin typeface="+mn-lt"/>
                <a:ea typeface="+mn-ea"/>
                <a:cs typeface="+mn-cs"/>
              </a:rPr>
              <a:t>TÜRKLER</a:t>
            </a:r>
          </a:p>
          <a:p>
            <a:pPr lvl="0"/>
            <a:r>
              <a:rPr lang="tr-TR" sz="1200" kern="1200" dirty="0">
                <a:solidFill>
                  <a:schemeClr val="tx1"/>
                </a:solidFill>
                <a:effectLst/>
                <a:latin typeface="+mn-lt"/>
                <a:ea typeface="+mn-ea"/>
                <a:cs typeface="+mn-cs"/>
              </a:rPr>
              <a:t>Selçuklular en görkemli zamanlarını ALAADDİN KEYKUBAT zamanında </a:t>
            </a:r>
            <a:r>
              <a:rPr lang="tr-TR" sz="1200" kern="1200" dirty="0" err="1">
                <a:solidFill>
                  <a:schemeClr val="tx1"/>
                </a:solidFill>
                <a:effectLst/>
                <a:latin typeface="+mn-lt"/>
                <a:ea typeface="+mn-ea"/>
                <a:cs typeface="+mn-cs"/>
              </a:rPr>
              <a:t>yaşamışlardır.Bu</a:t>
            </a:r>
            <a:r>
              <a:rPr lang="tr-TR" sz="1200" kern="1200" dirty="0">
                <a:solidFill>
                  <a:schemeClr val="tx1"/>
                </a:solidFill>
                <a:effectLst/>
                <a:latin typeface="+mn-lt"/>
                <a:ea typeface="+mn-ea"/>
                <a:cs typeface="+mn-cs"/>
              </a:rPr>
              <a:t> dönemde tüm Anadolu baştan sona imar edilirken öte yandan devletin bekası için gerekli olan birlik ve beraberliğin manevi mimarları YUNUS EMRE,MEVLANA,HACI BEKTAŞ-I VELİ,NASRETTİN HOCA gibi gönül dostları Anadolu insanının kalbini fethetmiştir.</a:t>
            </a:r>
          </a:p>
          <a:p>
            <a:r>
              <a:rPr lang="tr-TR" sz="1200" kern="1200" dirty="0">
                <a:solidFill>
                  <a:schemeClr val="tx1"/>
                </a:solidFill>
                <a:effectLst/>
                <a:latin typeface="+mn-lt"/>
                <a:ea typeface="+mn-ea"/>
                <a:cs typeface="+mn-cs"/>
              </a:rPr>
              <a:t> </a:t>
            </a:r>
          </a:p>
          <a:p>
            <a:pPr lvl="0"/>
            <a:r>
              <a:rPr lang="tr-TR" sz="1200" kern="1200" dirty="0">
                <a:solidFill>
                  <a:schemeClr val="tx1"/>
                </a:solidFill>
                <a:effectLst/>
                <a:latin typeface="+mn-lt"/>
                <a:ea typeface="+mn-ea"/>
                <a:cs typeface="+mn-cs"/>
              </a:rPr>
              <a:t>Selçuklularda günümüze kalan önemli eserler </a:t>
            </a:r>
            <a:r>
              <a:rPr lang="tr-TR" sz="1200" kern="1200" dirty="0" err="1">
                <a:solidFill>
                  <a:schemeClr val="tx1"/>
                </a:solidFill>
                <a:effectLst/>
                <a:latin typeface="+mn-lt"/>
                <a:ea typeface="+mn-ea"/>
                <a:cs typeface="+mn-cs"/>
              </a:rPr>
              <a:t>arasında;Kayseride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Sultanhan,Sivasta</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Çifteminare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Antalyada</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Yivliminare,Ürgüpte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Sarıhan,Konyada</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Sultanhan,Türk</a:t>
            </a:r>
            <a:r>
              <a:rPr lang="tr-TR" sz="1200" kern="1200" dirty="0">
                <a:solidFill>
                  <a:schemeClr val="tx1"/>
                </a:solidFill>
                <a:effectLst/>
                <a:latin typeface="+mn-lt"/>
                <a:ea typeface="+mn-ea"/>
                <a:cs typeface="+mn-cs"/>
              </a:rPr>
              <a:t> çatı sanatını taşa yansıtan örneklerinden Niğde de </a:t>
            </a:r>
            <a:r>
              <a:rPr lang="tr-TR" sz="1200" kern="1200" dirty="0" err="1">
                <a:solidFill>
                  <a:schemeClr val="tx1"/>
                </a:solidFill>
                <a:effectLst/>
                <a:latin typeface="+mn-lt"/>
                <a:ea typeface="+mn-ea"/>
                <a:cs typeface="+mn-cs"/>
              </a:rPr>
              <a:t>Hüdavent</a:t>
            </a:r>
            <a:r>
              <a:rPr lang="tr-TR" sz="1200" kern="1200" dirty="0">
                <a:solidFill>
                  <a:schemeClr val="tx1"/>
                </a:solidFill>
                <a:effectLst/>
                <a:latin typeface="+mn-lt"/>
                <a:ea typeface="+mn-ea"/>
                <a:cs typeface="+mn-cs"/>
              </a:rPr>
              <a:t>  Hatun Türbesi ,Van-</a:t>
            </a:r>
            <a:r>
              <a:rPr lang="tr-TR" sz="1200" kern="1200" dirty="0" err="1">
                <a:solidFill>
                  <a:schemeClr val="tx1"/>
                </a:solidFill>
                <a:effectLst/>
                <a:latin typeface="+mn-lt"/>
                <a:ea typeface="+mn-ea"/>
                <a:cs typeface="+mn-cs"/>
              </a:rPr>
              <a:t>Gevaşta</a:t>
            </a:r>
            <a:r>
              <a:rPr lang="tr-TR" sz="1200" kern="1200" dirty="0">
                <a:solidFill>
                  <a:schemeClr val="tx1"/>
                </a:solidFill>
                <a:effectLst/>
                <a:latin typeface="+mn-lt"/>
                <a:ea typeface="+mn-ea"/>
                <a:cs typeface="+mn-cs"/>
              </a:rPr>
              <a:t> Gevaş </a:t>
            </a:r>
            <a:r>
              <a:rPr lang="tr-TR" sz="1200" kern="1200" dirty="0" err="1">
                <a:solidFill>
                  <a:schemeClr val="tx1"/>
                </a:solidFill>
                <a:effectLst/>
                <a:latin typeface="+mn-lt"/>
                <a:ea typeface="+mn-ea"/>
                <a:cs typeface="+mn-cs"/>
              </a:rPr>
              <a:t>Kümbeti,Tokatta</a:t>
            </a:r>
            <a:r>
              <a:rPr lang="tr-TR" sz="1200" kern="1200" dirty="0">
                <a:solidFill>
                  <a:schemeClr val="tx1"/>
                </a:solidFill>
                <a:effectLst/>
                <a:latin typeface="+mn-lt"/>
                <a:ea typeface="+mn-ea"/>
                <a:cs typeface="+mn-cs"/>
              </a:rPr>
              <a:t> Ali </a:t>
            </a:r>
            <a:r>
              <a:rPr lang="tr-TR" sz="1200" kern="1200" dirty="0" err="1">
                <a:solidFill>
                  <a:schemeClr val="tx1"/>
                </a:solidFill>
                <a:effectLst/>
                <a:latin typeface="+mn-lt"/>
                <a:ea typeface="+mn-ea"/>
                <a:cs typeface="+mn-cs"/>
              </a:rPr>
              <a:t>Tusi,Kayseride</a:t>
            </a:r>
            <a:r>
              <a:rPr lang="tr-TR" sz="1200" kern="1200" dirty="0">
                <a:solidFill>
                  <a:schemeClr val="tx1"/>
                </a:solidFill>
                <a:effectLst/>
                <a:latin typeface="+mn-lt"/>
                <a:ea typeface="+mn-ea"/>
                <a:cs typeface="+mn-cs"/>
              </a:rPr>
              <a:t> Dönerli ve Sırçalı </a:t>
            </a:r>
            <a:r>
              <a:rPr lang="tr-TR" sz="1200" kern="1200" dirty="0" err="1">
                <a:solidFill>
                  <a:schemeClr val="tx1"/>
                </a:solidFill>
                <a:effectLst/>
                <a:latin typeface="+mn-lt"/>
                <a:ea typeface="+mn-ea"/>
                <a:cs typeface="+mn-cs"/>
              </a:rPr>
              <a:t>Kümbetler,Ahlattaki</a:t>
            </a:r>
            <a:r>
              <a:rPr lang="tr-TR" sz="1200" kern="1200" dirty="0">
                <a:solidFill>
                  <a:schemeClr val="tx1"/>
                </a:solidFill>
                <a:effectLst/>
                <a:latin typeface="+mn-lt"/>
                <a:ea typeface="+mn-ea"/>
                <a:cs typeface="+mn-cs"/>
              </a:rPr>
              <a:t> Şeyh Eğirt Kümbetleri ve daha onlarcasını saymak mümkündür.</a:t>
            </a:r>
          </a:p>
          <a:p>
            <a:r>
              <a:rPr lang="tr-TR" sz="1200" kern="1200" dirty="0">
                <a:solidFill>
                  <a:schemeClr val="tx1"/>
                </a:solidFill>
                <a:effectLst/>
                <a:latin typeface="+mn-lt"/>
                <a:ea typeface="+mn-ea"/>
                <a:cs typeface="+mn-cs"/>
              </a:rPr>
              <a:t> </a:t>
            </a:r>
          </a:p>
          <a:p>
            <a:pPr lvl="0"/>
            <a:r>
              <a:rPr lang="tr-TR" sz="1200" kern="1200" dirty="0">
                <a:solidFill>
                  <a:schemeClr val="tx1"/>
                </a:solidFill>
                <a:effectLst/>
                <a:latin typeface="+mn-lt"/>
                <a:ea typeface="+mn-ea"/>
                <a:cs typeface="+mn-cs"/>
              </a:rPr>
              <a:t>Osmanlılar geliştirdiği mimari sitili bugün Anadolu’nun her şehrinde görmek </a:t>
            </a:r>
            <a:r>
              <a:rPr lang="tr-TR" sz="1200" kern="1200" dirty="0" err="1">
                <a:solidFill>
                  <a:schemeClr val="tx1"/>
                </a:solidFill>
                <a:effectLst/>
                <a:latin typeface="+mn-lt"/>
                <a:ea typeface="+mn-ea"/>
                <a:cs typeface="+mn-cs"/>
              </a:rPr>
              <a:t>mümkündür.Yüzlerce</a:t>
            </a:r>
            <a:r>
              <a:rPr lang="tr-TR" sz="1200" kern="1200" dirty="0">
                <a:solidFill>
                  <a:schemeClr val="tx1"/>
                </a:solidFill>
                <a:effectLst/>
                <a:latin typeface="+mn-lt"/>
                <a:ea typeface="+mn-ea"/>
                <a:cs typeface="+mn-cs"/>
              </a:rPr>
              <a:t> şahesere imza atan MİMAR SİNAN’IN iki ölmez eseri olan </a:t>
            </a:r>
            <a:r>
              <a:rPr lang="tr-TR" sz="1200" kern="1200" dirty="0" err="1">
                <a:solidFill>
                  <a:schemeClr val="tx1"/>
                </a:solidFill>
                <a:effectLst/>
                <a:latin typeface="+mn-lt"/>
                <a:ea typeface="+mn-ea"/>
                <a:cs typeface="+mn-cs"/>
              </a:rPr>
              <a:t>Edirnedeki</a:t>
            </a:r>
            <a:r>
              <a:rPr lang="tr-TR" sz="1200" kern="1200" dirty="0">
                <a:solidFill>
                  <a:schemeClr val="tx1"/>
                </a:solidFill>
                <a:effectLst/>
                <a:latin typeface="+mn-lt"/>
                <a:ea typeface="+mn-ea"/>
                <a:cs typeface="+mn-cs"/>
              </a:rPr>
              <a:t> Selimiye ve </a:t>
            </a:r>
            <a:r>
              <a:rPr lang="tr-TR" sz="1200" kern="1200" dirty="0" err="1">
                <a:solidFill>
                  <a:schemeClr val="tx1"/>
                </a:solidFill>
                <a:effectLst/>
                <a:latin typeface="+mn-lt"/>
                <a:ea typeface="+mn-ea"/>
                <a:cs typeface="+mn-cs"/>
              </a:rPr>
              <a:t>İstanbuldaki</a:t>
            </a:r>
            <a:r>
              <a:rPr lang="tr-TR" sz="1200" kern="1200" dirty="0">
                <a:solidFill>
                  <a:schemeClr val="tx1"/>
                </a:solidFill>
                <a:effectLst/>
                <a:latin typeface="+mn-lt"/>
                <a:ea typeface="+mn-ea"/>
                <a:cs typeface="+mn-cs"/>
              </a:rPr>
              <a:t> Süleymaniye Camileri tüm </a:t>
            </a:r>
            <a:r>
              <a:rPr lang="tr-TR" sz="1200" kern="1200" dirty="0" err="1">
                <a:solidFill>
                  <a:schemeClr val="tx1"/>
                </a:solidFill>
                <a:effectLst/>
                <a:latin typeface="+mn-lt"/>
                <a:ea typeface="+mn-ea"/>
                <a:cs typeface="+mn-cs"/>
              </a:rPr>
              <a:t>ihtişamıile</a:t>
            </a:r>
            <a:r>
              <a:rPr lang="tr-TR" sz="1200" kern="1200" dirty="0">
                <a:solidFill>
                  <a:schemeClr val="tx1"/>
                </a:solidFill>
                <a:effectLst/>
                <a:latin typeface="+mn-lt"/>
                <a:ea typeface="+mn-ea"/>
                <a:cs typeface="+mn-cs"/>
              </a:rPr>
              <a:t> ayaktadır.</a:t>
            </a:r>
          </a:p>
          <a:p>
            <a:r>
              <a:rPr lang="tr-TR" sz="1200" kern="1200" dirty="0">
                <a:solidFill>
                  <a:schemeClr val="tx1"/>
                </a:solidFill>
                <a:effectLst/>
                <a:latin typeface="+mn-lt"/>
                <a:ea typeface="+mn-ea"/>
                <a:cs typeface="+mn-cs"/>
              </a:rPr>
              <a:t> </a:t>
            </a:r>
          </a:p>
          <a:p>
            <a:pPr lvl="0"/>
            <a:r>
              <a:rPr lang="tr-TR" sz="1200" kern="1200" dirty="0" err="1">
                <a:solidFill>
                  <a:schemeClr val="tx1"/>
                </a:solidFill>
                <a:effectLst/>
                <a:latin typeface="+mn-lt"/>
                <a:ea typeface="+mn-ea"/>
                <a:cs typeface="+mn-cs"/>
              </a:rPr>
              <a:t>Bursada</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Ulucami,Yeşilcami,Yeşil</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Türbe,İstanbulda</a:t>
            </a:r>
            <a:r>
              <a:rPr lang="tr-TR" sz="1200" kern="1200" dirty="0">
                <a:solidFill>
                  <a:schemeClr val="tx1"/>
                </a:solidFill>
                <a:effectLst/>
                <a:latin typeface="+mn-lt"/>
                <a:ea typeface="+mn-ea"/>
                <a:cs typeface="+mn-cs"/>
              </a:rPr>
              <a:t> Sultan Ahmet </a:t>
            </a:r>
            <a:r>
              <a:rPr lang="tr-TR" sz="1200" kern="1200" dirty="0" err="1">
                <a:solidFill>
                  <a:schemeClr val="tx1"/>
                </a:solidFill>
                <a:effectLst/>
                <a:latin typeface="+mn-lt"/>
                <a:ea typeface="+mn-ea"/>
                <a:cs typeface="+mn-cs"/>
              </a:rPr>
              <a:t>Camisi,Rumeli</a:t>
            </a:r>
            <a:r>
              <a:rPr lang="tr-TR" sz="1200" kern="1200" dirty="0">
                <a:solidFill>
                  <a:schemeClr val="tx1"/>
                </a:solidFill>
                <a:effectLst/>
                <a:latin typeface="+mn-lt"/>
                <a:ea typeface="+mn-ea"/>
                <a:cs typeface="+mn-cs"/>
              </a:rPr>
              <a:t> Sarayı ve II Ahmet çeşmesi, Ağrıda ki İshak Paşa Sarayı ve daha yüzlercesi Osmanlı eserlerine örnek </a:t>
            </a:r>
            <a:r>
              <a:rPr lang="tr-TR" sz="1200" kern="1200" dirty="0" err="1">
                <a:solidFill>
                  <a:schemeClr val="tx1"/>
                </a:solidFill>
                <a:effectLst/>
                <a:latin typeface="+mn-lt"/>
                <a:ea typeface="+mn-ea"/>
                <a:cs typeface="+mn-cs"/>
              </a:rPr>
              <a:t>gösterilebilir.Budin</a:t>
            </a:r>
            <a:r>
              <a:rPr lang="tr-TR" sz="1200" kern="1200" dirty="0">
                <a:solidFill>
                  <a:schemeClr val="tx1"/>
                </a:solidFill>
                <a:effectLst/>
                <a:latin typeface="+mn-lt"/>
                <a:ea typeface="+mn-ea"/>
                <a:cs typeface="+mn-cs"/>
              </a:rPr>
              <a:t> , </a:t>
            </a:r>
            <a:r>
              <a:rPr lang="tr-TR" sz="1200" kern="1200" dirty="0" err="1">
                <a:solidFill>
                  <a:schemeClr val="tx1"/>
                </a:solidFill>
                <a:effectLst/>
                <a:latin typeface="+mn-lt"/>
                <a:ea typeface="+mn-ea"/>
                <a:cs typeface="+mn-cs"/>
              </a:rPr>
              <a:t>Estergon,Zigatvar</a:t>
            </a:r>
            <a:r>
              <a:rPr lang="tr-TR" sz="1200" kern="1200" dirty="0">
                <a:solidFill>
                  <a:schemeClr val="tx1"/>
                </a:solidFill>
                <a:effectLst/>
                <a:latin typeface="+mn-lt"/>
                <a:ea typeface="+mn-ea"/>
                <a:cs typeface="+mn-cs"/>
              </a:rPr>
              <a:t> gibi kaleler dünyanın en meşhur kaleleri olarak günümüze kadar </a:t>
            </a:r>
            <a:r>
              <a:rPr lang="tr-TR" sz="1200" kern="1200" dirty="0" err="1">
                <a:solidFill>
                  <a:schemeClr val="tx1"/>
                </a:solidFill>
                <a:effectLst/>
                <a:latin typeface="+mn-lt"/>
                <a:ea typeface="+mn-ea"/>
                <a:cs typeface="+mn-cs"/>
              </a:rPr>
              <a:t>gelmiştir.Osmanlılar</a:t>
            </a:r>
            <a:r>
              <a:rPr lang="tr-TR" sz="1200" kern="1200" dirty="0">
                <a:solidFill>
                  <a:schemeClr val="tx1"/>
                </a:solidFill>
                <a:effectLst/>
                <a:latin typeface="+mn-lt"/>
                <a:ea typeface="+mn-ea"/>
                <a:cs typeface="+mn-cs"/>
              </a:rPr>
              <a:t> dünyanın en büyük ve en fazla köprü yapıcısı devlet </a:t>
            </a:r>
            <a:r>
              <a:rPr lang="tr-TR" sz="1200" kern="1200" dirty="0" err="1">
                <a:solidFill>
                  <a:schemeClr val="tx1"/>
                </a:solidFill>
                <a:effectLst/>
                <a:latin typeface="+mn-lt"/>
                <a:ea typeface="+mn-ea"/>
                <a:cs typeface="+mn-cs"/>
              </a:rPr>
              <a:t>ünvanına</a:t>
            </a:r>
            <a:r>
              <a:rPr lang="tr-TR" sz="1200" kern="1200" dirty="0">
                <a:solidFill>
                  <a:schemeClr val="tx1"/>
                </a:solidFill>
                <a:effectLst/>
                <a:latin typeface="+mn-lt"/>
                <a:ea typeface="+mn-ea"/>
                <a:cs typeface="+mn-cs"/>
              </a:rPr>
              <a:t> da </a:t>
            </a:r>
            <a:r>
              <a:rPr lang="tr-TR" sz="1200" kern="1200" dirty="0" err="1">
                <a:solidFill>
                  <a:schemeClr val="tx1"/>
                </a:solidFill>
                <a:effectLst/>
                <a:latin typeface="+mn-lt"/>
                <a:ea typeface="+mn-ea"/>
                <a:cs typeface="+mn-cs"/>
              </a:rPr>
              <a:t>sahiptir.Balkanlarda</a:t>
            </a:r>
            <a:r>
              <a:rPr lang="tr-TR" sz="1200" kern="1200" dirty="0">
                <a:solidFill>
                  <a:schemeClr val="tx1"/>
                </a:solidFill>
                <a:effectLst/>
                <a:latin typeface="+mn-lt"/>
                <a:ea typeface="+mn-ea"/>
                <a:cs typeface="+mn-cs"/>
              </a:rPr>
              <a:t> ki </a:t>
            </a:r>
            <a:r>
              <a:rPr lang="tr-TR" sz="1200" kern="1200" dirty="0" err="1">
                <a:solidFill>
                  <a:schemeClr val="tx1"/>
                </a:solidFill>
                <a:effectLst/>
                <a:latin typeface="+mn-lt"/>
                <a:ea typeface="+mn-ea"/>
                <a:cs typeface="+mn-cs"/>
              </a:rPr>
              <a:t>Tuna,Drava,Ergene,Mostar,Drina</a:t>
            </a:r>
            <a:r>
              <a:rPr lang="tr-TR" sz="1200" kern="1200" dirty="0">
                <a:solidFill>
                  <a:schemeClr val="tx1"/>
                </a:solidFill>
                <a:effectLst/>
                <a:latin typeface="+mn-lt"/>
                <a:ea typeface="+mn-ea"/>
                <a:cs typeface="+mn-cs"/>
              </a:rPr>
              <a:t> ve Vardar köprüleri birer sanat abidesi olarak varlıklarını devam ettirmektedirler.</a:t>
            </a:r>
          </a:p>
          <a:p>
            <a:r>
              <a:rPr lang="tr-TR" sz="1200" kern="1200" dirty="0">
                <a:solidFill>
                  <a:schemeClr val="tx1"/>
                </a:solidFill>
                <a:effectLst/>
                <a:latin typeface="+mn-lt"/>
                <a:ea typeface="+mn-ea"/>
                <a:cs typeface="+mn-cs"/>
              </a:rPr>
              <a:t> </a:t>
            </a:r>
          </a:p>
          <a:p>
            <a:pPr lvl="0"/>
            <a:r>
              <a:rPr lang="tr-TR" sz="1200" kern="1200" dirty="0">
                <a:solidFill>
                  <a:schemeClr val="tx1"/>
                </a:solidFill>
                <a:effectLst/>
                <a:latin typeface="+mn-lt"/>
                <a:ea typeface="+mn-ea"/>
                <a:cs typeface="+mn-cs"/>
              </a:rPr>
              <a:t>Dünyanın kesin şekilde yuvarlak olduğunu bir harita da ile gösteren PİRİ REİSİN 1313 yılında Yavuz Sultan Selime sunduğu ceylan derisine yapılmış renkli haritasına Amerika Avrupa paftası TOPKAPI </a:t>
            </a:r>
            <a:r>
              <a:rPr lang="tr-TR" sz="1200" kern="1200" dirty="0" err="1">
                <a:solidFill>
                  <a:schemeClr val="tx1"/>
                </a:solidFill>
                <a:effectLst/>
                <a:latin typeface="+mn-lt"/>
                <a:ea typeface="+mn-ea"/>
                <a:cs typeface="+mn-cs"/>
              </a:rPr>
              <a:t>SARAYINDADIR.Piri</a:t>
            </a:r>
            <a:r>
              <a:rPr lang="tr-TR" sz="1200" kern="1200" dirty="0">
                <a:solidFill>
                  <a:schemeClr val="tx1"/>
                </a:solidFill>
                <a:effectLst/>
                <a:latin typeface="+mn-lt"/>
                <a:ea typeface="+mn-ea"/>
                <a:cs typeface="+mn-cs"/>
              </a:rPr>
              <a:t> Reisin haritası Amerika kıtasını gösteren ve günümüze kalan  en eski haritalarından biridir.</a:t>
            </a:r>
          </a:p>
          <a:p>
            <a:r>
              <a:rPr lang="tr-TR" sz="1200" kern="1200" dirty="0">
                <a:solidFill>
                  <a:schemeClr val="tx1"/>
                </a:solidFill>
                <a:effectLst/>
                <a:latin typeface="+mn-lt"/>
                <a:ea typeface="+mn-ea"/>
                <a:cs typeface="+mn-cs"/>
              </a:rPr>
              <a:t> </a:t>
            </a:r>
          </a:p>
          <a:p>
            <a:pPr lvl="0"/>
            <a:r>
              <a:rPr lang="tr-TR" sz="1200" kern="1200" dirty="0">
                <a:solidFill>
                  <a:schemeClr val="tx1"/>
                </a:solidFill>
                <a:effectLst/>
                <a:latin typeface="+mn-lt"/>
                <a:ea typeface="+mn-ea"/>
                <a:cs typeface="+mn-cs"/>
              </a:rPr>
              <a:t>Evliya Çelebinin 40 yıl boyunca Osmanlı topraklarını dolaşmış ve meşhur eseri </a:t>
            </a:r>
            <a:r>
              <a:rPr lang="tr-TR" sz="1200" kern="1200" dirty="0" err="1">
                <a:solidFill>
                  <a:schemeClr val="tx1"/>
                </a:solidFill>
                <a:effectLst/>
                <a:latin typeface="+mn-lt"/>
                <a:ea typeface="+mn-ea"/>
                <a:cs typeface="+mn-cs"/>
              </a:rPr>
              <a:t>Seyehatnameyi</a:t>
            </a:r>
            <a:r>
              <a:rPr lang="tr-TR" sz="1200" kern="1200" dirty="0">
                <a:solidFill>
                  <a:schemeClr val="tx1"/>
                </a:solidFill>
                <a:effectLst/>
                <a:latin typeface="+mn-lt"/>
                <a:ea typeface="+mn-ea"/>
                <a:cs typeface="+mn-cs"/>
              </a:rPr>
              <a:t> yazmıştır.</a:t>
            </a:r>
          </a:p>
          <a:p>
            <a:r>
              <a:rPr lang="tr-TR" sz="1200" kern="1200" dirty="0">
                <a:solidFill>
                  <a:schemeClr val="tx1"/>
                </a:solidFill>
                <a:effectLst/>
                <a:latin typeface="+mn-lt"/>
                <a:ea typeface="+mn-ea"/>
                <a:cs typeface="+mn-cs"/>
              </a:rPr>
              <a:t> </a:t>
            </a:r>
          </a:p>
          <a:p>
            <a:pPr lvl="0"/>
            <a:r>
              <a:rPr lang="tr-TR" sz="1200" kern="1200" dirty="0" err="1">
                <a:solidFill>
                  <a:schemeClr val="tx1"/>
                </a:solidFill>
                <a:effectLst/>
                <a:latin typeface="+mn-lt"/>
                <a:ea typeface="+mn-ea"/>
                <a:cs typeface="+mn-cs"/>
              </a:rPr>
              <a:t>İbni</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sinanın</a:t>
            </a:r>
            <a:r>
              <a:rPr lang="tr-TR" sz="1200" kern="1200" dirty="0">
                <a:solidFill>
                  <a:schemeClr val="tx1"/>
                </a:solidFill>
                <a:effectLst/>
                <a:latin typeface="+mn-lt"/>
                <a:ea typeface="+mn-ea"/>
                <a:cs typeface="+mn-cs"/>
              </a:rPr>
              <a:t> tıp ilmine ilaveler yapılmış Kayseri başta olmak üzere Anadolu’da pek çok tıp merkezi açılmıştır.</a:t>
            </a:r>
          </a:p>
          <a:p>
            <a:endParaRPr lang="tr-TR" dirty="0"/>
          </a:p>
        </p:txBody>
      </p:sp>
      <p:sp>
        <p:nvSpPr>
          <p:cNvPr id="4" name="Slayt Numarası Yer Tutucusu 3"/>
          <p:cNvSpPr>
            <a:spLocks noGrp="1"/>
          </p:cNvSpPr>
          <p:nvPr>
            <p:ph type="sldNum" sz="quarter" idx="10"/>
          </p:nvPr>
        </p:nvSpPr>
        <p:spPr/>
        <p:txBody>
          <a:bodyPr/>
          <a:lstStyle/>
          <a:p>
            <a:fld id="{9041BAB7-E97D-43CA-8AB8-A4354C8634FC}" type="slidenum">
              <a:rPr lang="tr-TR" smtClean="0"/>
              <a:pPr/>
              <a:t>5</a:t>
            </a:fld>
            <a:endParaRPr lang="tr-TR" dirty="0"/>
          </a:p>
        </p:txBody>
      </p:sp>
    </p:spTree>
    <p:extLst>
      <p:ext uri="{BB962C8B-B14F-4D97-AF65-F5344CB8AC3E}">
        <p14:creationId xmlns:p14="http://schemas.microsoft.com/office/powerpoint/2010/main" val="1853146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85000" lnSpcReduction="20000"/>
          </a:bodyPr>
          <a:lstStyle/>
          <a:p>
            <a:pPr lvl="0"/>
            <a:r>
              <a:rPr lang="tr-TR" sz="1200" kern="1200" dirty="0">
                <a:solidFill>
                  <a:schemeClr val="tx1"/>
                </a:solidFill>
                <a:effectLst/>
                <a:latin typeface="+mn-lt"/>
                <a:ea typeface="+mn-ea"/>
                <a:cs typeface="+mn-cs"/>
              </a:rPr>
              <a:t>TÜRKLER</a:t>
            </a:r>
          </a:p>
          <a:p>
            <a:pPr lvl="0"/>
            <a:r>
              <a:rPr lang="tr-TR" sz="1200" kern="1200" dirty="0">
                <a:solidFill>
                  <a:schemeClr val="tx1"/>
                </a:solidFill>
                <a:effectLst/>
                <a:latin typeface="+mn-lt"/>
                <a:ea typeface="+mn-ea"/>
                <a:cs typeface="+mn-cs"/>
              </a:rPr>
              <a:t>Selçuklular en görkemli zamanlarını ALAADDİN KEYKUBAT zamanında </a:t>
            </a:r>
            <a:r>
              <a:rPr lang="tr-TR" sz="1200" kern="1200" dirty="0" err="1">
                <a:solidFill>
                  <a:schemeClr val="tx1"/>
                </a:solidFill>
                <a:effectLst/>
                <a:latin typeface="+mn-lt"/>
                <a:ea typeface="+mn-ea"/>
                <a:cs typeface="+mn-cs"/>
              </a:rPr>
              <a:t>yaşamışlardır.Bu</a:t>
            </a:r>
            <a:r>
              <a:rPr lang="tr-TR" sz="1200" kern="1200" dirty="0">
                <a:solidFill>
                  <a:schemeClr val="tx1"/>
                </a:solidFill>
                <a:effectLst/>
                <a:latin typeface="+mn-lt"/>
                <a:ea typeface="+mn-ea"/>
                <a:cs typeface="+mn-cs"/>
              </a:rPr>
              <a:t> dönemde tüm Anadolu baştan sona imar edilirken öte yandan devletin bekası için gerekli olan birlik ve beraberliğin manevi mimarları YUNUS EMRE,MEVLANA,HACI BEKTAŞ-I VELİ,NASRETTİN HOCA gibi gönül dostları Anadolu insanının kalbini fethetmiştir.</a:t>
            </a:r>
          </a:p>
          <a:p>
            <a:r>
              <a:rPr lang="tr-TR" sz="1200" kern="1200" dirty="0">
                <a:solidFill>
                  <a:schemeClr val="tx1"/>
                </a:solidFill>
                <a:effectLst/>
                <a:latin typeface="+mn-lt"/>
                <a:ea typeface="+mn-ea"/>
                <a:cs typeface="+mn-cs"/>
              </a:rPr>
              <a:t> </a:t>
            </a:r>
          </a:p>
          <a:p>
            <a:pPr lvl="0"/>
            <a:r>
              <a:rPr lang="tr-TR" sz="1200" kern="1200" dirty="0">
                <a:solidFill>
                  <a:schemeClr val="tx1"/>
                </a:solidFill>
                <a:effectLst/>
                <a:latin typeface="+mn-lt"/>
                <a:ea typeface="+mn-ea"/>
                <a:cs typeface="+mn-cs"/>
              </a:rPr>
              <a:t>Selçuklularda günümüze kalan önemli eserler </a:t>
            </a:r>
            <a:r>
              <a:rPr lang="tr-TR" sz="1200" kern="1200" dirty="0" err="1">
                <a:solidFill>
                  <a:schemeClr val="tx1"/>
                </a:solidFill>
                <a:effectLst/>
                <a:latin typeface="+mn-lt"/>
                <a:ea typeface="+mn-ea"/>
                <a:cs typeface="+mn-cs"/>
              </a:rPr>
              <a:t>arasında;Kayseride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Sultanhan,Sivasta</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Çifteminare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Antalyada</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Yivliminare,Ürgüpte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Sarıhan,Konyada</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Sultanhan,Türk</a:t>
            </a:r>
            <a:r>
              <a:rPr lang="tr-TR" sz="1200" kern="1200" dirty="0">
                <a:solidFill>
                  <a:schemeClr val="tx1"/>
                </a:solidFill>
                <a:effectLst/>
                <a:latin typeface="+mn-lt"/>
                <a:ea typeface="+mn-ea"/>
                <a:cs typeface="+mn-cs"/>
              </a:rPr>
              <a:t> çatı sanatını taşa yansıtan örneklerinden Niğde de </a:t>
            </a:r>
            <a:r>
              <a:rPr lang="tr-TR" sz="1200" kern="1200" dirty="0" err="1">
                <a:solidFill>
                  <a:schemeClr val="tx1"/>
                </a:solidFill>
                <a:effectLst/>
                <a:latin typeface="+mn-lt"/>
                <a:ea typeface="+mn-ea"/>
                <a:cs typeface="+mn-cs"/>
              </a:rPr>
              <a:t>Hüdavent</a:t>
            </a:r>
            <a:r>
              <a:rPr lang="tr-TR" sz="1200" kern="1200" dirty="0">
                <a:solidFill>
                  <a:schemeClr val="tx1"/>
                </a:solidFill>
                <a:effectLst/>
                <a:latin typeface="+mn-lt"/>
                <a:ea typeface="+mn-ea"/>
                <a:cs typeface="+mn-cs"/>
              </a:rPr>
              <a:t>  Hatun Türbesi ,Van-</a:t>
            </a:r>
            <a:r>
              <a:rPr lang="tr-TR" sz="1200" kern="1200" dirty="0" err="1">
                <a:solidFill>
                  <a:schemeClr val="tx1"/>
                </a:solidFill>
                <a:effectLst/>
                <a:latin typeface="+mn-lt"/>
                <a:ea typeface="+mn-ea"/>
                <a:cs typeface="+mn-cs"/>
              </a:rPr>
              <a:t>Gevaşta</a:t>
            </a:r>
            <a:r>
              <a:rPr lang="tr-TR" sz="1200" kern="1200" dirty="0">
                <a:solidFill>
                  <a:schemeClr val="tx1"/>
                </a:solidFill>
                <a:effectLst/>
                <a:latin typeface="+mn-lt"/>
                <a:ea typeface="+mn-ea"/>
                <a:cs typeface="+mn-cs"/>
              </a:rPr>
              <a:t> Gevaş </a:t>
            </a:r>
            <a:r>
              <a:rPr lang="tr-TR" sz="1200" kern="1200" dirty="0" err="1">
                <a:solidFill>
                  <a:schemeClr val="tx1"/>
                </a:solidFill>
                <a:effectLst/>
                <a:latin typeface="+mn-lt"/>
                <a:ea typeface="+mn-ea"/>
                <a:cs typeface="+mn-cs"/>
              </a:rPr>
              <a:t>Kümbeti,Tokatta</a:t>
            </a:r>
            <a:r>
              <a:rPr lang="tr-TR" sz="1200" kern="1200" dirty="0">
                <a:solidFill>
                  <a:schemeClr val="tx1"/>
                </a:solidFill>
                <a:effectLst/>
                <a:latin typeface="+mn-lt"/>
                <a:ea typeface="+mn-ea"/>
                <a:cs typeface="+mn-cs"/>
              </a:rPr>
              <a:t> Ali </a:t>
            </a:r>
            <a:r>
              <a:rPr lang="tr-TR" sz="1200" kern="1200" dirty="0" err="1">
                <a:solidFill>
                  <a:schemeClr val="tx1"/>
                </a:solidFill>
                <a:effectLst/>
                <a:latin typeface="+mn-lt"/>
                <a:ea typeface="+mn-ea"/>
                <a:cs typeface="+mn-cs"/>
              </a:rPr>
              <a:t>Tusi,Kayseride</a:t>
            </a:r>
            <a:r>
              <a:rPr lang="tr-TR" sz="1200" kern="1200" dirty="0">
                <a:solidFill>
                  <a:schemeClr val="tx1"/>
                </a:solidFill>
                <a:effectLst/>
                <a:latin typeface="+mn-lt"/>
                <a:ea typeface="+mn-ea"/>
                <a:cs typeface="+mn-cs"/>
              </a:rPr>
              <a:t> Dönerli ve Sırçalı </a:t>
            </a:r>
            <a:r>
              <a:rPr lang="tr-TR" sz="1200" kern="1200" dirty="0" err="1">
                <a:solidFill>
                  <a:schemeClr val="tx1"/>
                </a:solidFill>
                <a:effectLst/>
                <a:latin typeface="+mn-lt"/>
                <a:ea typeface="+mn-ea"/>
                <a:cs typeface="+mn-cs"/>
              </a:rPr>
              <a:t>Kümbetler,Ahlattaki</a:t>
            </a:r>
            <a:r>
              <a:rPr lang="tr-TR" sz="1200" kern="1200" dirty="0">
                <a:solidFill>
                  <a:schemeClr val="tx1"/>
                </a:solidFill>
                <a:effectLst/>
                <a:latin typeface="+mn-lt"/>
                <a:ea typeface="+mn-ea"/>
                <a:cs typeface="+mn-cs"/>
              </a:rPr>
              <a:t> Şeyh Eğirt Kümbetleri ve daha onlarcasını saymak mümkündür.</a:t>
            </a:r>
          </a:p>
          <a:p>
            <a:r>
              <a:rPr lang="tr-TR" sz="1200" kern="1200" dirty="0">
                <a:solidFill>
                  <a:schemeClr val="tx1"/>
                </a:solidFill>
                <a:effectLst/>
                <a:latin typeface="+mn-lt"/>
                <a:ea typeface="+mn-ea"/>
                <a:cs typeface="+mn-cs"/>
              </a:rPr>
              <a:t> </a:t>
            </a:r>
          </a:p>
          <a:p>
            <a:pPr lvl="0"/>
            <a:r>
              <a:rPr lang="tr-TR" sz="1200" kern="1200" dirty="0">
                <a:solidFill>
                  <a:schemeClr val="tx1"/>
                </a:solidFill>
                <a:effectLst/>
                <a:latin typeface="+mn-lt"/>
                <a:ea typeface="+mn-ea"/>
                <a:cs typeface="+mn-cs"/>
              </a:rPr>
              <a:t>Osmanlılar geliştirdiği mimari sitili bugün Anadolu’nun her şehrinde görmek </a:t>
            </a:r>
            <a:r>
              <a:rPr lang="tr-TR" sz="1200" kern="1200" dirty="0" err="1">
                <a:solidFill>
                  <a:schemeClr val="tx1"/>
                </a:solidFill>
                <a:effectLst/>
                <a:latin typeface="+mn-lt"/>
                <a:ea typeface="+mn-ea"/>
                <a:cs typeface="+mn-cs"/>
              </a:rPr>
              <a:t>mümkündür.Yüzlerce</a:t>
            </a:r>
            <a:r>
              <a:rPr lang="tr-TR" sz="1200" kern="1200" dirty="0">
                <a:solidFill>
                  <a:schemeClr val="tx1"/>
                </a:solidFill>
                <a:effectLst/>
                <a:latin typeface="+mn-lt"/>
                <a:ea typeface="+mn-ea"/>
                <a:cs typeface="+mn-cs"/>
              </a:rPr>
              <a:t> şahesere imza atan MİMAR SİNAN’IN iki ölmez eseri olan </a:t>
            </a:r>
            <a:r>
              <a:rPr lang="tr-TR" sz="1200" kern="1200" dirty="0" err="1">
                <a:solidFill>
                  <a:schemeClr val="tx1"/>
                </a:solidFill>
                <a:effectLst/>
                <a:latin typeface="+mn-lt"/>
                <a:ea typeface="+mn-ea"/>
                <a:cs typeface="+mn-cs"/>
              </a:rPr>
              <a:t>Edirnedeki</a:t>
            </a:r>
            <a:r>
              <a:rPr lang="tr-TR" sz="1200" kern="1200" dirty="0">
                <a:solidFill>
                  <a:schemeClr val="tx1"/>
                </a:solidFill>
                <a:effectLst/>
                <a:latin typeface="+mn-lt"/>
                <a:ea typeface="+mn-ea"/>
                <a:cs typeface="+mn-cs"/>
              </a:rPr>
              <a:t> Selimiye ve </a:t>
            </a:r>
            <a:r>
              <a:rPr lang="tr-TR" sz="1200" kern="1200" dirty="0" err="1">
                <a:solidFill>
                  <a:schemeClr val="tx1"/>
                </a:solidFill>
                <a:effectLst/>
                <a:latin typeface="+mn-lt"/>
                <a:ea typeface="+mn-ea"/>
                <a:cs typeface="+mn-cs"/>
              </a:rPr>
              <a:t>İstanbuldaki</a:t>
            </a:r>
            <a:r>
              <a:rPr lang="tr-TR" sz="1200" kern="1200" dirty="0">
                <a:solidFill>
                  <a:schemeClr val="tx1"/>
                </a:solidFill>
                <a:effectLst/>
                <a:latin typeface="+mn-lt"/>
                <a:ea typeface="+mn-ea"/>
                <a:cs typeface="+mn-cs"/>
              </a:rPr>
              <a:t> Süleymaniye Camileri tüm </a:t>
            </a:r>
            <a:r>
              <a:rPr lang="tr-TR" sz="1200" kern="1200" dirty="0" err="1">
                <a:solidFill>
                  <a:schemeClr val="tx1"/>
                </a:solidFill>
                <a:effectLst/>
                <a:latin typeface="+mn-lt"/>
                <a:ea typeface="+mn-ea"/>
                <a:cs typeface="+mn-cs"/>
              </a:rPr>
              <a:t>ihtişamıile</a:t>
            </a:r>
            <a:r>
              <a:rPr lang="tr-TR" sz="1200" kern="1200" dirty="0">
                <a:solidFill>
                  <a:schemeClr val="tx1"/>
                </a:solidFill>
                <a:effectLst/>
                <a:latin typeface="+mn-lt"/>
                <a:ea typeface="+mn-ea"/>
                <a:cs typeface="+mn-cs"/>
              </a:rPr>
              <a:t> ayaktadır.</a:t>
            </a:r>
          </a:p>
          <a:p>
            <a:r>
              <a:rPr lang="tr-TR" sz="1200" kern="1200" dirty="0">
                <a:solidFill>
                  <a:schemeClr val="tx1"/>
                </a:solidFill>
                <a:effectLst/>
                <a:latin typeface="+mn-lt"/>
                <a:ea typeface="+mn-ea"/>
                <a:cs typeface="+mn-cs"/>
              </a:rPr>
              <a:t> </a:t>
            </a:r>
          </a:p>
          <a:p>
            <a:pPr lvl="0"/>
            <a:r>
              <a:rPr lang="tr-TR" sz="1200" kern="1200" dirty="0" err="1">
                <a:solidFill>
                  <a:schemeClr val="tx1"/>
                </a:solidFill>
                <a:effectLst/>
                <a:latin typeface="+mn-lt"/>
                <a:ea typeface="+mn-ea"/>
                <a:cs typeface="+mn-cs"/>
              </a:rPr>
              <a:t>Bursada</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Ulucami,Yeşilcami,Yeşil</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Türbe,İstanbulda</a:t>
            </a:r>
            <a:r>
              <a:rPr lang="tr-TR" sz="1200" kern="1200" dirty="0">
                <a:solidFill>
                  <a:schemeClr val="tx1"/>
                </a:solidFill>
                <a:effectLst/>
                <a:latin typeface="+mn-lt"/>
                <a:ea typeface="+mn-ea"/>
                <a:cs typeface="+mn-cs"/>
              </a:rPr>
              <a:t> Sultan Ahmet </a:t>
            </a:r>
            <a:r>
              <a:rPr lang="tr-TR" sz="1200" kern="1200" dirty="0" err="1">
                <a:solidFill>
                  <a:schemeClr val="tx1"/>
                </a:solidFill>
                <a:effectLst/>
                <a:latin typeface="+mn-lt"/>
                <a:ea typeface="+mn-ea"/>
                <a:cs typeface="+mn-cs"/>
              </a:rPr>
              <a:t>Camisi,Rumeli</a:t>
            </a:r>
            <a:r>
              <a:rPr lang="tr-TR" sz="1200" kern="1200" dirty="0">
                <a:solidFill>
                  <a:schemeClr val="tx1"/>
                </a:solidFill>
                <a:effectLst/>
                <a:latin typeface="+mn-lt"/>
                <a:ea typeface="+mn-ea"/>
                <a:cs typeface="+mn-cs"/>
              </a:rPr>
              <a:t> Sarayı ve II Ahmet çeşmesi, Ağrıda ki İshak Paşa Sarayı ve daha yüzlercesi Osmanlı eserlerine örnek </a:t>
            </a:r>
            <a:r>
              <a:rPr lang="tr-TR" sz="1200" kern="1200" dirty="0" err="1">
                <a:solidFill>
                  <a:schemeClr val="tx1"/>
                </a:solidFill>
                <a:effectLst/>
                <a:latin typeface="+mn-lt"/>
                <a:ea typeface="+mn-ea"/>
                <a:cs typeface="+mn-cs"/>
              </a:rPr>
              <a:t>gösterilebilir.Budin</a:t>
            </a:r>
            <a:r>
              <a:rPr lang="tr-TR" sz="1200" kern="1200" dirty="0">
                <a:solidFill>
                  <a:schemeClr val="tx1"/>
                </a:solidFill>
                <a:effectLst/>
                <a:latin typeface="+mn-lt"/>
                <a:ea typeface="+mn-ea"/>
                <a:cs typeface="+mn-cs"/>
              </a:rPr>
              <a:t> , </a:t>
            </a:r>
            <a:r>
              <a:rPr lang="tr-TR" sz="1200" kern="1200" dirty="0" err="1">
                <a:solidFill>
                  <a:schemeClr val="tx1"/>
                </a:solidFill>
                <a:effectLst/>
                <a:latin typeface="+mn-lt"/>
                <a:ea typeface="+mn-ea"/>
                <a:cs typeface="+mn-cs"/>
              </a:rPr>
              <a:t>Estergon,Zigatvar</a:t>
            </a:r>
            <a:r>
              <a:rPr lang="tr-TR" sz="1200" kern="1200" dirty="0">
                <a:solidFill>
                  <a:schemeClr val="tx1"/>
                </a:solidFill>
                <a:effectLst/>
                <a:latin typeface="+mn-lt"/>
                <a:ea typeface="+mn-ea"/>
                <a:cs typeface="+mn-cs"/>
              </a:rPr>
              <a:t> gibi kaleler dünyanın en meşhur kaleleri olarak günümüze kadar </a:t>
            </a:r>
            <a:r>
              <a:rPr lang="tr-TR" sz="1200" kern="1200" dirty="0" err="1">
                <a:solidFill>
                  <a:schemeClr val="tx1"/>
                </a:solidFill>
                <a:effectLst/>
                <a:latin typeface="+mn-lt"/>
                <a:ea typeface="+mn-ea"/>
                <a:cs typeface="+mn-cs"/>
              </a:rPr>
              <a:t>gelmiştir.Osmanlılar</a:t>
            </a:r>
            <a:r>
              <a:rPr lang="tr-TR" sz="1200" kern="1200" dirty="0">
                <a:solidFill>
                  <a:schemeClr val="tx1"/>
                </a:solidFill>
                <a:effectLst/>
                <a:latin typeface="+mn-lt"/>
                <a:ea typeface="+mn-ea"/>
                <a:cs typeface="+mn-cs"/>
              </a:rPr>
              <a:t> dünyanın en büyük ve en fazla köprü yapıcısı devlet </a:t>
            </a:r>
            <a:r>
              <a:rPr lang="tr-TR" sz="1200" kern="1200" dirty="0" err="1">
                <a:solidFill>
                  <a:schemeClr val="tx1"/>
                </a:solidFill>
                <a:effectLst/>
                <a:latin typeface="+mn-lt"/>
                <a:ea typeface="+mn-ea"/>
                <a:cs typeface="+mn-cs"/>
              </a:rPr>
              <a:t>ünvanına</a:t>
            </a:r>
            <a:r>
              <a:rPr lang="tr-TR" sz="1200" kern="1200" dirty="0">
                <a:solidFill>
                  <a:schemeClr val="tx1"/>
                </a:solidFill>
                <a:effectLst/>
                <a:latin typeface="+mn-lt"/>
                <a:ea typeface="+mn-ea"/>
                <a:cs typeface="+mn-cs"/>
              </a:rPr>
              <a:t> da </a:t>
            </a:r>
            <a:r>
              <a:rPr lang="tr-TR" sz="1200" kern="1200" dirty="0" err="1">
                <a:solidFill>
                  <a:schemeClr val="tx1"/>
                </a:solidFill>
                <a:effectLst/>
                <a:latin typeface="+mn-lt"/>
                <a:ea typeface="+mn-ea"/>
                <a:cs typeface="+mn-cs"/>
              </a:rPr>
              <a:t>sahiptir.Balkanlarda</a:t>
            </a:r>
            <a:r>
              <a:rPr lang="tr-TR" sz="1200" kern="1200" dirty="0">
                <a:solidFill>
                  <a:schemeClr val="tx1"/>
                </a:solidFill>
                <a:effectLst/>
                <a:latin typeface="+mn-lt"/>
                <a:ea typeface="+mn-ea"/>
                <a:cs typeface="+mn-cs"/>
              </a:rPr>
              <a:t> ki </a:t>
            </a:r>
            <a:r>
              <a:rPr lang="tr-TR" sz="1200" kern="1200" dirty="0" err="1">
                <a:solidFill>
                  <a:schemeClr val="tx1"/>
                </a:solidFill>
                <a:effectLst/>
                <a:latin typeface="+mn-lt"/>
                <a:ea typeface="+mn-ea"/>
                <a:cs typeface="+mn-cs"/>
              </a:rPr>
              <a:t>Tuna,Drava,Ergene,Mostar,Drina</a:t>
            </a:r>
            <a:r>
              <a:rPr lang="tr-TR" sz="1200" kern="1200" dirty="0">
                <a:solidFill>
                  <a:schemeClr val="tx1"/>
                </a:solidFill>
                <a:effectLst/>
                <a:latin typeface="+mn-lt"/>
                <a:ea typeface="+mn-ea"/>
                <a:cs typeface="+mn-cs"/>
              </a:rPr>
              <a:t> ve Vardar köprüleri birer sanat abidesi olarak varlıklarını devam ettirmektedirler.</a:t>
            </a:r>
          </a:p>
          <a:p>
            <a:r>
              <a:rPr lang="tr-TR" sz="1200" kern="1200" dirty="0">
                <a:solidFill>
                  <a:schemeClr val="tx1"/>
                </a:solidFill>
                <a:effectLst/>
                <a:latin typeface="+mn-lt"/>
                <a:ea typeface="+mn-ea"/>
                <a:cs typeface="+mn-cs"/>
              </a:rPr>
              <a:t> </a:t>
            </a:r>
          </a:p>
          <a:p>
            <a:pPr lvl="0"/>
            <a:r>
              <a:rPr lang="tr-TR" sz="1200" kern="1200" dirty="0">
                <a:solidFill>
                  <a:schemeClr val="tx1"/>
                </a:solidFill>
                <a:effectLst/>
                <a:latin typeface="+mn-lt"/>
                <a:ea typeface="+mn-ea"/>
                <a:cs typeface="+mn-cs"/>
              </a:rPr>
              <a:t>Dünyanın kesin şekilde yuvarlak olduğunu bir harita da ile gösteren PİRİ REİSİN 1313 yılında Yavuz Sultan Selime sunduğu ceylan derisine yapılmış renkli haritasına Amerika Avrupa paftası TOPKAPI </a:t>
            </a:r>
            <a:r>
              <a:rPr lang="tr-TR" sz="1200" kern="1200" dirty="0" err="1">
                <a:solidFill>
                  <a:schemeClr val="tx1"/>
                </a:solidFill>
                <a:effectLst/>
                <a:latin typeface="+mn-lt"/>
                <a:ea typeface="+mn-ea"/>
                <a:cs typeface="+mn-cs"/>
              </a:rPr>
              <a:t>SARAYINDADIR.Piri</a:t>
            </a:r>
            <a:r>
              <a:rPr lang="tr-TR" sz="1200" kern="1200" dirty="0">
                <a:solidFill>
                  <a:schemeClr val="tx1"/>
                </a:solidFill>
                <a:effectLst/>
                <a:latin typeface="+mn-lt"/>
                <a:ea typeface="+mn-ea"/>
                <a:cs typeface="+mn-cs"/>
              </a:rPr>
              <a:t> Reisin haritası Amerika kıtasını gösteren ve günümüze kalan  en eski haritalarından biridir.</a:t>
            </a:r>
          </a:p>
          <a:p>
            <a:r>
              <a:rPr lang="tr-TR" sz="1200" kern="1200" dirty="0">
                <a:solidFill>
                  <a:schemeClr val="tx1"/>
                </a:solidFill>
                <a:effectLst/>
                <a:latin typeface="+mn-lt"/>
                <a:ea typeface="+mn-ea"/>
                <a:cs typeface="+mn-cs"/>
              </a:rPr>
              <a:t> </a:t>
            </a:r>
          </a:p>
          <a:p>
            <a:pPr lvl="0"/>
            <a:r>
              <a:rPr lang="tr-TR" sz="1200" kern="1200" dirty="0">
                <a:solidFill>
                  <a:schemeClr val="tx1"/>
                </a:solidFill>
                <a:effectLst/>
                <a:latin typeface="+mn-lt"/>
                <a:ea typeface="+mn-ea"/>
                <a:cs typeface="+mn-cs"/>
              </a:rPr>
              <a:t>Evliya Çelebinin 40 yıl boyunca Osmanlı topraklarını dolaşmış ve meşhur eseri </a:t>
            </a:r>
            <a:r>
              <a:rPr lang="tr-TR" sz="1200" kern="1200" dirty="0" err="1">
                <a:solidFill>
                  <a:schemeClr val="tx1"/>
                </a:solidFill>
                <a:effectLst/>
                <a:latin typeface="+mn-lt"/>
                <a:ea typeface="+mn-ea"/>
                <a:cs typeface="+mn-cs"/>
              </a:rPr>
              <a:t>Seyehatnameyi</a:t>
            </a:r>
            <a:r>
              <a:rPr lang="tr-TR" sz="1200" kern="1200" dirty="0">
                <a:solidFill>
                  <a:schemeClr val="tx1"/>
                </a:solidFill>
                <a:effectLst/>
                <a:latin typeface="+mn-lt"/>
                <a:ea typeface="+mn-ea"/>
                <a:cs typeface="+mn-cs"/>
              </a:rPr>
              <a:t> yazmıştır.</a:t>
            </a:r>
          </a:p>
          <a:p>
            <a:r>
              <a:rPr lang="tr-TR" sz="1200" kern="1200" dirty="0">
                <a:solidFill>
                  <a:schemeClr val="tx1"/>
                </a:solidFill>
                <a:effectLst/>
                <a:latin typeface="+mn-lt"/>
                <a:ea typeface="+mn-ea"/>
                <a:cs typeface="+mn-cs"/>
              </a:rPr>
              <a:t> </a:t>
            </a:r>
          </a:p>
          <a:p>
            <a:pPr lvl="0"/>
            <a:r>
              <a:rPr lang="tr-TR" sz="1200" kern="1200" dirty="0" err="1">
                <a:solidFill>
                  <a:schemeClr val="tx1"/>
                </a:solidFill>
                <a:effectLst/>
                <a:latin typeface="+mn-lt"/>
                <a:ea typeface="+mn-ea"/>
                <a:cs typeface="+mn-cs"/>
              </a:rPr>
              <a:t>İbni</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sinanın</a:t>
            </a:r>
            <a:r>
              <a:rPr lang="tr-TR" sz="1200" kern="1200" dirty="0">
                <a:solidFill>
                  <a:schemeClr val="tx1"/>
                </a:solidFill>
                <a:effectLst/>
                <a:latin typeface="+mn-lt"/>
                <a:ea typeface="+mn-ea"/>
                <a:cs typeface="+mn-cs"/>
              </a:rPr>
              <a:t> tıp ilmine ilaveler yapılmış Kayseri başta olmak üzere Anadolu’da pek çok tıp merkezi açılmıştır.</a:t>
            </a:r>
          </a:p>
          <a:p>
            <a:endParaRPr lang="tr-TR" dirty="0"/>
          </a:p>
        </p:txBody>
      </p:sp>
      <p:sp>
        <p:nvSpPr>
          <p:cNvPr id="4" name="Slayt Numarası Yer Tutucusu 3"/>
          <p:cNvSpPr>
            <a:spLocks noGrp="1"/>
          </p:cNvSpPr>
          <p:nvPr>
            <p:ph type="sldNum" sz="quarter" idx="10"/>
          </p:nvPr>
        </p:nvSpPr>
        <p:spPr/>
        <p:txBody>
          <a:bodyPr/>
          <a:lstStyle/>
          <a:p>
            <a:fld id="{9041BAB7-E97D-43CA-8AB8-A4354C8634FC}" type="slidenum">
              <a:rPr lang="tr-TR" smtClean="0"/>
              <a:pPr/>
              <a:t>6</a:t>
            </a:fld>
            <a:endParaRPr lang="tr-TR" dirty="0"/>
          </a:p>
        </p:txBody>
      </p:sp>
    </p:spTree>
    <p:extLst>
      <p:ext uri="{BB962C8B-B14F-4D97-AF65-F5344CB8AC3E}">
        <p14:creationId xmlns:p14="http://schemas.microsoft.com/office/powerpoint/2010/main" val="298474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85000" lnSpcReduction="20000"/>
          </a:bodyPr>
          <a:lstStyle/>
          <a:p>
            <a:pPr lvl="0"/>
            <a:r>
              <a:rPr lang="tr-TR" sz="1200" kern="1200" dirty="0">
                <a:solidFill>
                  <a:schemeClr val="tx1"/>
                </a:solidFill>
                <a:effectLst/>
                <a:latin typeface="+mn-lt"/>
                <a:ea typeface="+mn-ea"/>
                <a:cs typeface="+mn-cs"/>
              </a:rPr>
              <a:t>TÜRKLER</a:t>
            </a:r>
          </a:p>
          <a:p>
            <a:pPr lvl="0"/>
            <a:r>
              <a:rPr lang="tr-TR" sz="1200" kern="1200" dirty="0">
                <a:solidFill>
                  <a:schemeClr val="tx1"/>
                </a:solidFill>
                <a:effectLst/>
                <a:latin typeface="+mn-lt"/>
                <a:ea typeface="+mn-ea"/>
                <a:cs typeface="+mn-cs"/>
              </a:rPr>
              <a:t>Selçuklular en görkemli zamanlarını ALAADDİN KEYKUBAT zamanında </a:t>
            </a:r>
            <a:r>
              <a:rPr lang="tr-TR" sz="1200" kern="1200" dirty="0" err="1">
                <a:solidFill>
                  <a:schemeClr val="tx1"/>
                </a:solidFill>
                <a:effectLst/>
                <a:latin typeface="+mn-lt"/>
                <a:ea typeface="+mn-ea"/>
                <a:cs typeface="+mn-cs"/>
              </a:rPr>
              <a:t>yaşamışlardır.Bu</a:t>
            </a:r>
            <a:r>
              <a:rPr lang="tr-TR" sz="1200" kern="1200" dirty="0">
                <a:solidFill>
                  <a:schemeClr val="tx1"/>
                </a:solidFill>
                <a:effectLst/>
                <a:latin typeface="+mn-lt"/>
                <a:ea typeface="+mn-ea"/>
                <a:cs typeface="+mn-cs"/>
              </a:rPr>
              <a:t> dönemde tüm Anadolu baştan sona imar edilirken öte yandan devletin bekası için gerekli olan birlik ve beraberliğin manevi mimarları YUNUS EMRE,MEVLANA,HACI BEKTAŞ-I VELİ,NASRETTİN HOCA gibi gönül dostları Anadolu insanının kalbini fethetmiştir.</a:t>
            </a:r>
          </a:p>
          <a:p>
            <a:r>
              <a:rPr lang="tr-TR" sz="1200" kern="1200" dirty="0">
                <a:solidFill>
                  <a:schemeClr val="tx1"/>
                </a:solidFill>
                <a:effectLst/>
                <a:latin typeface="+mn-lt"/>
                <a:ea typeface="+mn-ea"/>
                <a:cs typeface="+mn-cs"/>
              </a:rPr>
              <a:t> </a:t>
            </a:r>
          </a:p>
          <a:p>
            <a:pPr lvl="0"/>
            <a:r>
              <a:rPr lang="tr-TR" sz="1200" kern="1200" dirty="0">
                <a:solidFill>
                  <a:schemeClr val="tx1"/>
                </a:solidFill>
                <a:effectLst/>
                <a:latin typeface="+mn-lt"/>
                <a:ea typeface="+mn-ea"/>
                <a:cs typeface="+mn-cs"/>
              </a:rPr>
              <a:t>Selçuklularda günümüze kalan önemli eserler </a:t>
            </a:r>
            <a:r>
              <a:rPr lang="tr-TR" sz="1200" kern="1200" dirty="0" err="1">
                <a:solidFill>
                  <a:schemeClr val="tx1"/>
                </a:solidFill>
                <a:effectLst/>
                <a:latin typeface="+mn-lt"/>
                <a:ea typeface="+mn-ea"/>
                <a:cs typeface="+mn-cs"/>
              </a:rPr>
              <a:t>arasında;Kayseride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Sultanhan,Sivasta</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Çifteminare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Antalyada</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Yivliminare,Ürgüpte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Sarıhan,Konyada</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Sultanhan,Türk</a:t>
            </a:r>
            <a:r>
              <a:rPr lang="tr-TR" sz="1200" kern="1200" dirty="0">
                <a:solidFill>
                  <a:schemeClr val="tx1"/>
                </a:solidFill>
                <a:effectLst/>
                <a:latin typeface="+mn-lt"/>
                <a:ea typeface="+mn-ea"/>
                <a:cs typeface="+mn-cs"/>
              </a:rPr>
              <a:t> çatı sanatını taşa yansıtan örneklerinden Niğde de </a:t>
            </a:r>
            <a:r>
              <a:rPr lang="tr-TR" sz="1200" kern="1200" dirty="0" err="1">
                <a:solidFill>
                  <a:schemeClr val="tx1"/>
                </a:solidFill>
                <a:effectLst/>
                <a:latin typeface="+mn-lt"/>
                <a:ea typeface="+mn-ea"/>
                <a:cs typeface="+mn-cs"/>
              </a:rPr>
              <a:t>Hüdavent</a:t>
            </a:r>
            <a:r>
              <a:rPr lang="tr-TR" sz="1200" kern="1200" dirty="0">
                <a:solidFill>
                  <a:schemeClr val="tx1"/>
                </a:solidFill>
                <a:effectLst/>
                <a:latin typeface="+mn-lt"/>
                <a:ea typeface="+mn-ea"/>
                <a:cs typeface="+mn-cs"/>
              </a:rPr>
              <a:t>  Hatun Türbesi ,Van-</a:t>
            </a:r>
            <a:r>
              <a:rPr lang="tr-TR" sz="1200" kern="1200" dirty="0" err="1">
                <a:solidFill>
                  <a:schemeClr val="tx1"/>
                </a:solidFill>
                <a:effectLst/>
                <a:latin typeface="+mn-lt"/>
                <a:ea typeface="+mn-ea"/>
                <a:cs typeface="+mn-cs"/>
              </a:rPr>
              <a:t>Gevaşta</a:t>
            </a:r>
            <a:r>
              <a:rPr lang="tr-TR" sz="1200" kern="1200" dirty="0">
                <a:solidFill>
                  <a:schemeClr val="tx1"/>
                </a:solidFill>
                <a:effectLst/>
                <a:latin typeface="+mn-lt"/>
                <a:ea typeface="+mn-ea"/>
                <a:cs typeface="+mn-cs"/>
              </a:rPr>
              <a:t> Gevaş </a:t>
            </a:r>
            <a:r>
              <a:rPr lang="tr-TR" sz="1200" kern="1200" dirty="0" err="1">
                <a:solidFill>
                  <a:schemeClr val="tx1"/>
                </a:solidFill>
                <a:effectLst/>
                <a:latin typeface="+mn-lt"/>
                <a:ea typeface="+mn-ea"/>
                <a:cs typeface="+mn-cs"/>
              </a:rPr>
              <a:t>Kümbeti,Tokatta</a:t>
            </a:r>
            <a:r>
              <a:rPr lang="tr-TR" sz="1200" kern="1200" dirty="0">
                <a:solidFill>
                  <a:schemeClr val="tx1"/>
                </a:solidFill>
                <a:effectLst/>
                <a:latin typeface="+mn-lt"/>
                <a:ea typeface="+mn-ea"/>
                <a:cs typeface="+mn-cs"/>
              </a:rPr>
              <a:t> Ali </a:t>
            </a:r>
            <a:r>
              <a:rPr lang="tr-TR" sz="1200" kern="1200" dirty="0" err="1">
                <a:solidFill>
                  <a:schemeClr val="tx1"/>
                </a:solidFill>
                <a:effectLst/>
                <a:latin typeface="+mn-lt"/>
                <a:ea typeface="+mn-ea"/>
                <a:cs typeface="+mn-cs"/>
              </a:rPr>
              <a:t>Tusi,Kayseride</a:t>
            </a:r>
            <a:r>
              <a:rPr lang="tr-TR" sz="1200" kern="1200" dirty="0">
                <a:solidFill>
                  <a:schemeClr val="tx1"/>
                </a:solidFill>
                <a:effectLst/>
                <a:latin typeface="+mn-lt"/>
                <a:ea typeface="+mn-ea"/>
                <a:cs typeface="+mn-cs"/>
              </a:rPr>
              <a:t> Dönerli ve Sırçalı </a:t>
            </a:r>
            <a:r>
              <a:rPr lang="tr-TR" sz="1200" kern="1200" dirty="0" err="1">
                <a:solidFill>
                  <a:schemeClr val="tx1"/>
                </a:solidFill>
                <a:effectLst/>
                <a:latin typeface="+mn-lt"/>
                <a:ea typeface="+mn-ea"/>
                <a:cs typeface="+mn-cs"/>
              </a:rPr>
              <a:t>Kümbetler,Ahlattaki</a:t>
            </a:r>
            <a:r>
              <a:rPr lang="tr-TR" sz="1200" kern="1200" dirty="0">
                <a:solidFill>
                  <a:schemeClr val="tx1"/>
                </a:solidFill>
                <a:effectLst/>
                <a:latin typeface="+mn-lt"/>
                <a:ea typeface="+mn-ea"/>
                <a:cs typeface="+mn-cs"/>
              </a:rPr>
              <a:t> Şeyh Eğirt Kümbetleri ve daha onlarcasını saymak mümkündür.</a:t>
            </a:r>
          </a:p>
          <a:p>
            <a:r>
              <a:rPr lang="tr-TR" sz="1200" kern="1200" dirty="0">
                <a:solidFill>
                  <a:schemeClr val="tx1"/>
                </a:solidFill>
                <a:effectLst/>
                <a:latin typeface="+mn-lt"/>
                <a:ea typeface="+mn-ea"/>
                <a:cs typeface="+mn-cs"/>
              </a:rPr>
              <a:t> </a:t>
            </a:r>
          </a:p>
          <a:p>
            <a:pPr lvl="0"/>
            <a:r>
              <a:rPr lang="tr-TR" sz="1200" kern="1200" dirty="0">
                <a:solidFill>
                  <a:schemeClr val="tx1"/>
                </a:solidFill>
                <a:effectLst/>
                <a:latin typeface="+mn-lt"/>
                <a:ea typeface="+mn-ea"/>
                <a:cs typeface="+mn-cs"/>
              </a:rPr>
              <a:t>Osmanlılar geliştirdiği mimari sitili bugün Anadolu’nun her şehrinde görmek </a:t>
            </a:r>
            <a:r>
              <a:rPr lang="tr-TR" sz="1200" kern="1200" dirty="0" err="1">
                <a:solidFill>
                  <a:schemeClr val="tx1"/>
                </a:solidFill>
                <a:effectLst/>
                <a:latin typeface="+mn-lt"/>
                <a:ea typeface="+mn-ea"/>
                <a:cs typeface="+mn-cs"/>
              </a:rPr>
              <a:t>mümkündür.Yüzlerce</a:t>
            </a:r>
            <a:r>
              <a:rPr lang="tr-TR" sz="1200" kern="1200" dirty="0">
                <a:solidFill>
                  <a:schemeClr val="tx1"/>
                </a:solidFill>
                <a:effectLst/>
                <a:latin typeface="+mn-lt"/>
                <a:ea typeface="+mn-ea"/>
                <a:cs typeface="+mn-cs"/>
              </a:rPr>
              <a:t> şahesere imza atan MİMAR SİNAN’IN iki ölmez eseri olan </a:t>
            </a:r>
            <a:r>
              <a:rPr lang="tr-TR" sz="1200" kern="1200" dirty="0" err="1">
                <a:solidFill>
                  <a:schemeClr val="tx1"/>
                </a:solidFill>
                <a:effectLst/>
                <a:latin typeface="+mn-lt"/>
                <a:ea typeface="+mn-ea"/>
                <a:cs typeface="+mn-cs"/>
              </a:rPr>
              <a:t>Edirnedeki</a:t>
            </a:r>
            <a:r>
              <a:rPr lang="tr-TR" sz="1200" kern="1200" dirty="0">
                <a:solidFill>
                  <a:schemeClr val="tx1"/>
                </a:solidFill>
                <a:effectLst/>
                <a:latin typeface="+mn-lt"/>
                <a:ea typeface="+mn-ea"/>
                <a:cs typeface="+mn-cs"/>
              </a:rPr>
              <a:t> Selimiye ve </a:t>
            </a:r>
            <a:r>
              <a:rPr lang="tr-TR" sz="1200" kern="1200" dirty="0" err="1">
                <a:solidFill>
                  <a:schemeClr val="tx1"/>
                </a:solidFill>
                <a:effectLst/>
                <a:latin typeface="+mn-lt"/>
                <a:ea typeface="+mn-ea"/>
                <a:cs typeface="+mn-cs"/>
              </a:rPr>
              <a:t>İstanbuldaki</a:t>
            </a:r>
            <a:r>
              <a:rPr lang="tr-TR" sz="1200" kern="1200" dirty="0">
                <a:solidFill>
                  <a:schemeClr val="tx1"/>
                </a:solidFill>
                <a:effectLst/>
                <a:latin typeface="+mn-lt"/>
                <a:ea typeface="+mn-ea"/>
                <a:cs typeface="+mn-cs"/>
              </a:rPr>
              <a:t> Süleymaniye Camileri tüm </a:t>
            </a:r>
            <a:r>
              <a:rPr lang="tr-TR" sz="1200" kern="1200" dirty="0" err="1">
                <a:solidFill>
                  <a:schemeClr val="tx1"/>
                </a:solidFill>
                <a:effectLst/>
                <a:latin typeface="+mn-lt"/>
                <a:ea typeface="+mn-ea"/>
                <a:cs typeface="+mn-cs"/>
              </a:rPr>
              <a:t>ihtişamıile</a:t>
            </a:r>
            <a:r>
              <a:rPr lang="tr-TR" sz="1200" kern="1200" dirty="0">
                <a:solidFill>
                  <a:schemeClr val="tx1"/>
                </a:solidFill>
                <a:effectLst/>
                <a:latin typeface="+mn-lt"/>
                <a:ea typeface="+mn-ea"/>
                <a:cs typeface="+mn-cs"/>
              </a:rPr>
              <a:t> ayaktadır.</a:t>
            </a:r>
          </a:p>
          <a:p>
            <a:r>
              <a:rPr lang="tr-TR" sz="1200" kern="1200" dirty="0">
                <a:solidFill>
                  <a:schemeClr val="tx1"/>
                </a:solidFill>
                <a:effectLst/>
                <a:latin typeface="+mn-lt"/>
                <a:ea typeface="+mn-ea"/>
                <a:cs typeface="+mn-cs"/>
              </a:rPr>
              <a:t> </a:t>
            </a:r>
          </a:p>
          <a:p>
            <a:pPr lvl="0"/>
            <a:r>
              <a:rPr lang="tr-TR" sz="1200" kern="1200" dirty="0" err="1">
                <a:solidFill>
                  <a:schemeClr val="tx1"/>
                </a:solidFill>
                <a:effectLst/>
                <a:latin typeface="+mn-lt"/>
                <a:ea typeface="+mn-ea"/>
                <a:cs typeface="+mn-cs"/>
              </a:rPr>
              <a:t>Bursada</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Ulucami,Yeşilcami,Yeşil</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Türbe,İstanbulda</a:t>
            </a:r>
            <a:r>
              <a:rPr lang="tr-TR" sz="1200" kern="1200" dirty="0">
                <a:solidFill>
                  <a:schemeClr val="tx1"/>
                </a:solidFill>
                <a:effectLst/>
                <a:latin typeface="+mn-lt"/>
                <a:ea typeface="+mn-ea"/>
                <a:cs typeface="+mn-cs"/>
              </a:rPr>
              <a:t> Sultan Ahmet </a:t>
            </a:r>
            <a:r>
              <a:rPr lang="tr-TR" sz="1200" kern="1200" dirty="0" err="1">
                <a:solidFill>
                  <a:schemeClr val="tx1"/>
                </a:solidFill>
                <a:effectLst/>
                <a:latin typeface="+mn-lt"/>
                <a:ea typeface="+mn-ea"/>
                <a:cs typeface="+mn-cs"/>
              </a:rPr>
              <a:t>Camisi,Rumeli</a:t>
            </a:r>
            <a:r>
              <a:rPr lang="tr-TR" sz="1200" kern="1200" dirty="0">
                <a:solidFill>
                  <a:schemeClr val="tx1"/>
                </a:solidFill>
                <a:effectLst/>
                <a:latin typeface="+mn-lt"/>
                <a:ea typeface="+mn-ea"/>
                <a:cs typeface="+mn-cs"/>
              </a:rPr>
              <a:t> Sarayı ve II Ahmet çeşmesi, Ağrıda ki İshak Paşa Sarayı ve daha yüzlercesi Osmanlı eserlerine örnek </a:t>
            </a:r>
            <a:r>
              <a:rPr lang="tr-TR" sz="1200" kern="1200" dirty="0" err="1">
                <a:solidFill>
                  <a:schemeClr val="tx1"/>
                </a:solidFill>
                <a:effectLst/>
                <a:latin typeface="+mn-lt"/>
                <a:ea typeface="+mn-ea"/>
                <a:cs typeface="+mn-cs"/>
              </a:rPr>
              <a:t>gösterilebilir.Budin</a:t>
            </a:r>
            <a:r>
              <a:rPr lang="tr-TR" sz="1200" kern="1200" dirty="0">
                <a:solidFill>
                  <a:schemeClr val="tx1"/>
                </a:solidFill>
                <a:effectLst/>
                <a:latin typeface="+mn-lt"/>
                <a:ea typeface="+mn-ea"/>
                <a:cs typeface="+mn-cs"/>
              </a:rPr>
              <a:t> , </a:t>
            </a:r>
            <a:r>
              <a:rPr lang="tr-TR" sz="1200" kern="1200" dirty="0" err="1">
                <a:solidFill>
                  <a:schemeClr val="tx1"/>
                </a:solidFill>
                <a:effectLst/>
                <a:latin typeface="+mn-lt"/>
                <a:ea typeface="+mn-ea"/>
                <a:cs typeface="+mn-cs"/>
              </a:rPr>
              <a:t>Estergon,Zigatvar</a:t>
            </a:r>
            <a:r>
              <a:rPr lang="tr-TR" sz="1200" kern="1200" dirty="0">
                <a:solidFill>
                  <a:schemeClr val="tx1"/>
                </a:solidFill>
                <a:effectLst/>
                <a:latin typeface="+mn-lt"/>
                <a:ea typeface="+mn-ea"/>
                <a:cs typeface="+mn-cs"/>
              </a:rPr>
              <a:t> gibi kaleler dünyanın en meşhur kaleleri olarak günümüze kadar </a:t>
            </a:r>
            <a:r>
              <a:rPr lang="tr-TR" sz="1200" kern="1200" dirty="0" err="1">
                <a:solidFill>
                  <a:schemeClr val="tx1"/>
                </a:solidFill>
                <a:effectLst/>
                <a:latin typeface="+mn-lt"/>
                <a:ea typeface="+mn-ea"/>
                <a:cs typeface="+mn-cs"/>
              </a:rPr>
              <a:t>gelmiştir.Osmanlılar</a:t>
            </a:r>
            <a:r>
              <a:rPr lang="tr-TR" sz="1200" kern="1200" dirty="0">
                <a:solidFill>
                  <a:schemeClr val="tx1"/>
                </a:solidFill>
                <a:effectLst/>
                <a:latin typeface="+mn-lt"/>
                <a:ea typeface="+mn-ea"/>
                <a:cs typeface="+mn-cs"/>
              </a:rPr>
              <a:t> dünyanın en büyük ve en fazla köprü yapıcısı devlet </a:t>
            </a:r>
            <a:r>
              <a:rPr lang="tr-TR" sz="1200" kern="1200" dirty="0" err="1">
                <a:solidFill>
                  <a:schemeClr val="tx1"/>
                </a:solidFill>
                <a:effectLst/>
                <a:latin typeface="+mn-lt"/>
                <a:ea typeface="+mn-ea"/>
                <a:cs typeface="+mn-cs"/>
              </a:rPr>
              <a:t>ünvanına</a:t>
            </a:r>
            <a:r>
              <a:rPr lang="tr-TR" sz="1200" kern="1200" dirty="0">
                <a:solidFill>
                  <a:schemeClr val="tx1"/>
                </a:solidFill>
                <a:effectLst/>
                <a:latin typeface="+mn-lt"/>
                <a:ea typeface="+mn-ea"/>
                <a:cs typeface="+mn-cs"/>
              </a:rPr>
              <a:t> da </a:t>
            </a:r>
            <a:r>
              <a:rPr lang="tr-TR" sz="1200" kern="1200" dirty="0" err="1">
                <a:solidFill>
                  <a:schemeClr val="tx1"/>
                </a:solidFill>
                <a:effectLst/>
                <a:latin typeface="+mn-lt"/>
                <a:ea typeface="+mn-ea"/>
                <a:cs typeface="+mn-cs"/>
              </a:rPr>
              <a:t>sahiptir.Balkanlarda</a:t>
            </a:r>
            <a:r>
              <a:rPr lang="tr-TR" sz="1200" kern="1200" dirty="0">
                <a:solidFill>
                  <a:schemeClr val="tx1"/>
                </a:solidFill>
                <a:effectLst/>
                <a:latin typeface="+mn-lt"/>
                <a:ea typeface="+mn-ea"/>
                <a:cs typeface="+mn-cs"/>
              </a:rPr>
              <a:t> ki </a:t>
            </a:r>
            <a:r>
              <a:rPr lang="tr-TR" sz="1200" kern="1200" dirty="0" err="1">
                <a:solidFill>
                  <a:schemeClr val="tx1"/>
                </a:solidFill>
                <a:effectLst/>
                <a:latin typeface="+mn-lt"/>
                <a:ea typeface="+mn-ea"/>
                <a:cs typeface="+mn-cs"/>
              </a:rPr>
              <a:t>Tuna,Drava,Ergene,Mostar,Drina</a:t>
            </a:r>
            <a:r>
              <a:rPr lang="tr-TR" sz="1200" kern="1200" dirty="0">
                <a:solidFill>
                  <a:schemeClr val="tx1"/>
                </a:solidFill>
                <a:effectLst/>
                <a:latin typeface="+mn-lt"/>
                <a:ea typeface="+mn-ea"/>
                <a:cs typeface="+mn-cs"/>
              </a:rPr>
              <a:t> ve Vardar köprüleri birer sanat abidesi olarak varlıklarını devam ettirmektedirler.</a:t>
            </a:r>
          </a:p>
          <a:p>
            <a:r>
              <a:rPr lang="tr-TR" sz="1200" kern="1200" dirty="0">
                <a:solidFill>
                  <a:schemeClr val="tx1"/>
                </a:solidFill>
                <a:effectLst/>
                <a:latin typeface="+mn-lt"/>
                <a:ea typeface="+mn-ea"/>
                <a:cs typeface="+mn-cs"/>
              </a:rPr>
              <a:t> </a:t>
            </a:r>
          </a:p>
          <a:p>
            <a:pPr lvl="0"/>
            <a:r>
              <a:rPr lang="tr-TR" sz="1200" kern="1200" dirty="0">
                <a:solidFill>
                  <a:schemeClr val="tx1"/>
                </a:solidFill>
                <a:effectLst/>
                <a:latin typeface="+mn-lt"/>
                <a:ea typeface="+mn-ea"/>
                <a:cs typeface="+mn-cs"/>
              </a:rPr>
              <a:t>Dünyanın kesin şekilde yuvarlak olduğunu bir harita da ile gösteren PİRİ REİSİN 1313 yılında Yavuz Sultan Selime sunduğu ceylan derisine yapılmış renkli haritasına Amerika Avrupa paftası TOPKAPI </a:t>
            </a:r>
            <a:r>
              <a:rPr lang="tr-TR" sz="1200" kern="1200" dirty="0" err="1">
                <a:solidFill>
                  <a:schemeClr val="tx1"/>
                </a:solidFill>
                <a:effectLst/>
                <a:latin typeface="+mn-lt"/>
                <a:ea typeface="+mn-ea"/>
                <a:cs typeface="+mn-cs"/>
              </a:rPr>
              <a:t>SARAYINDADIR.Piri</a:t>
            </a:r>
            <a:r>
              <a:rPr lang="tr-TR" sz="1200" kern="1200" dirty="0">
                <a:solidFill>
                  <a:schemeClr val="tx1"/>
                </a:solidFill>
                <a:effectLst/>
                <a:latin typeface="+mn-lt"/>
                <a:ea typeface="+mn-ea"/>
                <a:cs typeface="+mn-cs"/>
              </a:rPr>
              <a:t> Reisin haritası Amerika kıtasını gösteren ve günümüze kalan  en eski haritalarından biridir.</a:t>
            </a:r>
          </a:p>
          <a:p>
            <a:r>
              <a:rPr lang="tr-TR" sz="1200" kern="1200" dirty="0">
                <a:solidFill>
                  <a:schemeClr val="tx1"/>
                </a:solidFill>
                <a:effectLst/>
                <a:latin typeface="+mn-lt"/>
                <a:ea typeface="+mn-ea"/>
                <a:cs typeface="+mn-cs"/>
              </a:rPr>
              <a:t> </a:t>
            </a:r>
          </a:p>
          <a:p>
            <a:pPr lvl="0"/>
            <a:r>
              <a:rPr lang="tr-TR" sz="1200" kern="1200" dirty="0">
                <a:solidFill>
                  <a:schemeClr val="tx1"/>
                </a:solidFill>
                <a:effectLst/>
                <a:latin typeface="+mn-lt"/>
                <a:ea typeface="+mn-ea"/>
                <a:cs typeface="+mn-cs"/>
              </a:rPr>
              <a:t>Evliya Çelebinin 40 yıl boyunca Osmanlı topraklarını dolaşmış ve meşhur eseri </a:t>
            </a:r>
            <a:r>
              <a:rPr lang="tr-TR" sz="1200" kern="1200" dirty="0" err="1">
                <a:solidFill>
                  <a:schemeClr val="tx1"/>
                </a:solidFill>
                <a:effectLst/>
                <a:latin typeface="+mn-lt"/>
                <a:ea typeface="+mn-ea"/>
                <a:cs typeface="+mn-cs"/>
              </a:rPr>
              <a:t>Seyehatnameyi</a:t>
            </a:r>
            <a:r>
              <a:rPr lang="tr-TR" sz="1200" kern="1200" dirty="0">
                <a:solidFill>
                  <a:schemeClr val="tx1"/>
                </a:solidFill>
                <a:effectLst/>
                <a:latin typeface="+mn-lt"/>
                <a:ea typeface="+mn-ea"/>
                <a:cs typeface="+mn-cs"/>
              </a:rPr>
              <a:t> yazmıştır.</a:t>
            </a:r>
          </a:p>
          <a:p>
            <a:r>
              <a:rPr lang="tr-TR" sz="1200" kern="1200" dirty="0">
                <a:solidFill>
                  <a:schemeClr val="tx1"/>
                </a:solidFill>
                <a:effectLst/>
                <a:latin typeface="+mn-lt"/>
                <a:ea typeface="+mn-ea"/>
                <a:cs typeface="+mn-cs"/>
              </a:rPr>
              <a:t> </a:t>
            </a:r>
          </a:p>
          <a:p>
            <a:pPr lvl="0"/>
            <a:r>
              <a:rPr lang="tr-TR" sz="1200" kern="1200" dirty="0" err="1">
                <a:solidFill>
                  <a:schemeClr val="tx1"/>
                </a:solidFill>
                <a:effectLst/>
                <a:latin typeface="+mn-lt"/>
                <a:ea typeface="+mn-ea"/>
                <a:cs typeface="+mn-cs"/>
              </a:rPr>
              <a:t>İbni</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sinanın</a:t>
            </a:r>
            <a:r>
              <a:rPr lang="tr-TR" sz="1200" kern="1200" dirty="0">
                <a:solidFill>
                  <a:schemeClr val="tx1"/>
                </a:solidFill>
                <a:effectLst/>
                <a:latin typeface="+mn-lt"/>
                <a:ea typeface="+mn-ea"/>
                <a:cs typeface="+mn-cs"/>
              </a:rPr>
              <a:t> tıp ilmine ilaveler yapılmış Kayseri başta olmak üzere Anadolu’da pek çok tıp merkezi açılmıştır.</a:t>
            </a:r>
          </a:p>
          <a:p>
            <a:endParaRPr lang="tr-TR" dirty="0"/>
          </a:p>
        </p:txBody>
      </p:sp>
      <p:sp>
        <p:nvSpPr>
          <p:cNvPr id="4" name="Slayt Numarası Yer Tutucusu 3"/>
          <p:cNvSpPr>
            <a:spLocks noGrp="1"/>
          </p:cNvSpPr>
          <p:nvPr>
            <p:ph type="sldNum" sz="quarter" idx="10"/>
          </p:nvPr>
        </p:nvSpPr>
        <p:spPr/>
        <p:txBody>
          <a:bodyPr/>
          <a:lstStyle/>
          <a:p>
            <a:fld id="{9041BAB7-E97D-43CA-8AB8-A4354C8634FC}" type="slidenum">
              <a:rPr lang="tr-TR" smtClean="0"/>
              <a:pPr/>
              <a:t>7</a:t>
            </a:fld>
            <a:endParaRPr lang="tr-TR" dirty="0"/>
          </a:p>
        </p:txBody>
      </p:sp>
    </p:spTree>
    <p:extLst>
      <p:ext uri="{BB962C8B-B14F-4D97-AF65-F5344CB8AC3E}">
        <p14:creationId xmlns:p14="http://schemas.microsoft.com/office/powerpoint/2010/main" val="631515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85000" lnSpcReduction="20000"/>
          </a:bodyPr>
          <a:lstStyle/>
          <a:p>
            <a:pPr lvl="0"/>
            <a:r>
              <a:rPr lang="tr-TR" sz="1200" kern="1200" dirty="0">
                <a:solidFill>
                  <a:schemeClr val="tx1"/>
                </a:solidFill>
                <a:effectLst/>
                <a:latin typeface="+mn-lt"/>
                <a:ea typeface="+mn-ea"/>
                <a:cs typeface="+mn-cs"/>
              </a:rPr>
              <a:t>TÜRKLER</a:t>
            </a:r>
          </a:p>
          <a:p>
            <a:pPr lvl="0"/>
            <a:r>
              <a:rPr lang="tr-TR" sz="1200" kern="1200" dirty="0">
                <a:solidFill>
                  <a:schemeClr val="tx1"/>
                </a:solidFill>
                <a:effectLst/>
                <a:latin typeface="+mn-lt"/>
                <a:ea typeface="+mn-ea"/>
                <a:cs typeface="+mn-cs"/>
              </a:rPr>
              <a:t>Selçuklular en görkemli zamanlarını ALAADDİN KEYKUBAT zamanında </a:t>
            </a:r>
            <a:r>
              <a:rPr lang="tr-TR" sz="1200" kern="1200" dirty="0" err="1">
                <a:solidFill>
                  <a:schemeClr val="tx1"/>
                </a:solidFill>
                <a:effectLst/>
                <a:latin typeface="+mn-lt"/>
                <a:ea typeface="+mn-ea"/>
                <a:cs typeface="+mn-cs"/>
              </a:rPr>
              <a:t>yaşamışlardır.Bu</a:t>
            </a:r>
            <a:r>
              <a:rPr lang="tr-TR" sz="1200" kern="1200" dirty="0">
                <a:solidFill>
                  <a:schemeClr val="tx1"/>
                </a:solidFill>
                <a:effectLst/>
                <a:latin typeface="+mn-lt"/>
                <a:ea typeface="+mn-ea"/>
                <a:cs typeface="+mn-cs"/>
              </a:rPr>
              <a:t> dönemde tüm Anadolu baştan sona imar edilirken öte yandan devletin bekası için gerekli olan birlik ve beraberliğin manevi mimarları YUNUS EMRE,MEVLANA,HACI BEKTAŞ-I VELİ,NASRETTİN HOCA gibi gönül dostları Anadolu insanının kalbini fethetmiştir.</a:t>
            </a:r>
          </a:p>
          <a:p>
            <a:r>
              <a:rPr lang="tr-TR" sz="1200" kern="1200" dirty="0">
                <a:solidFill>
                  <a:schemeClr val="tx1"/>
                </a:solidFill>
                <a:effectLst/>
                <a:latin typeface="+mn-lt"/>
                <a:ea typeface="+mn-ea"/>
                <a:cs typeface="+mn-cs"/>
              </a:rPr>
              <a:t> </a:t>
            </a:r>
          </a:p>
          <a:p>
            <a:pPr lvl="0"/>
            <a:r>
              <a:rPr lang="tr-TR" sz="1200" kern="1200" dirty="0">
                <a:solidFill>
                  <a:schemeClr val="tx1"/>
                </a:solidFill>
                <a:effectLst/>
                <a:latin typeface="+mn-lt"/>
                <a:ea typeface="+mn-ea"/>
                <a:cs typeface="+mn-cs"/>
              </a:rPr>
              <a:t>Selçuklularda günümüze kalan önemli eserler </a:t>
            </a:r>
            <a:r>
              <a:rPr lang="tr-TR" sz="1200" kern="1200" dirty="0" err="1">
                <a:solidFill>
                  <a:schemeClr val="tx1"/>
                </a:solidFill>
                <a:effectLst/>
                <a:latin typeface="+mn-lt"/>
                <a:ea typeface="+mn-ea"/>
                <a:cs typeface="+mn-cs"/>
              </a:rPr>
              <a:t>arasında;Kayseride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Sultanhan,Sivasta</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Çifteminare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Antalyada</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Yivliminare,Ürgüpte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Sarıhan,Konyada</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Sultanhan,Türk</a:t>
            </a:r>
            <a:r>
              <a:rPr lang="tr-TR" sz="1200" kern="1200" dirty="0">
                <a:solidFill>
                  <a:schemeClr val="tx1"/>
                </a:solidFill>
                <a:effectLst/>
                <a:latin typeface="+mn-lt"/>
                <a:ea typeface="+mn-ea"/>
                <a:cs typeface="+mn-cs"/>
              </a:rPr>
              <a:t> çatı sanatını taşa yansıtan örneklerinden Niğde de </a:t>
            </a:r>
            <a:r>
              <a:rPr lang="tr-TR" sz="1200" kern="1200" dirty="0" err="1">
                <a:solidFill>
                  <a:schemeClr val="tx1"/>
                </a:solidFill>
                <a:effectLst/>
                <a:latin typeface="+mn-lt"/>
                <a:ea typeface="+mn-ea"/>
                <a:cs typeface="+mn-cs"/>
              </a:rPr>
              <a:t>Hüdavent</a:t>
            </a:r>
            <a:r>
              <a:rPr lang="tr-TR" sz="1200" kern="1200" dirty="0">
                <a:solidFill>
                  <a:schemeClr val="tx1"/>
                </a:solidFill>
                <a:effectLst/>
                <a:latin typeface="+mn-lt"/>
                <a:ea typeface="+mn-ea"/>
                <a:cs typeface="+mn-cs"/>
              </a:rPr>
              <a:t>  Hatun Türbesi ,Van-</a:t>
            </a:r>
            <a:r>
              <a:rPr lang="tr-TR" sz="1200" kern="1200" dirty="0" err="1">
                <a:solidFill>
                  <a:schemeClr val="tx1"/>
                </a:solidFill>
                <a:effectLst/>
                <a:latin typeface="+mn-lt"/>
                <a:ea typeface="+mn-ea"/>
                <a:cs typeface="+mn-cs"/>
              </a:rPr>
              <a:t>Gevaşta</a:t>
            </a:r>
            <a:r>
              <a:rPr lang="tr-TR" sz="1200" kern="1200" dirty="0">
                <a:solidFill>
                  <a:schemeClr val="tx1"/>
                </a:solidFill>
                <a:effectLst/>
                <a:latin typeface="+mn-lt"/>
                <a:ea typeface="+mn-ea"/>
                <a:cs typeface="+mn-cs"/>
              </a:rPr>
              <a:t> Gevaş </a:t>
            </a:r>
            <a:r>
              <a:rPr lang="tr-TR" sz="1200" kern="1200" dirty="0" err="1">
                <a:solidFill>
                  <a:schemeClr val="tx1"/>
                </a:solidFill>
                <a:effectLst/>
                <a:latin typeface="+mn-lt"/>
                <a:ea typeface="+mn-ea"/>
                <a:cs typeface="+mn-cs"/>
              </a:rPr>
              <a:t>Kümbeti,Tokatta</a:t>
            </a:r>
            <a:r>
              <a:rPr lang="tr-TR" sz="1200" kern="1200" dirty="0">
                <a:solidFill>
                  <a:schemeClr val="tx1"/>
                </a:solidFill>
                <a:effectLst/>
                <a:latin typeface="+mn-lt"/>
                <a:ea typeface="+mn-ea"/>
                <a:cs typeface="+mn-cs"/>
              </a:rPr>
              <a:t> Ali </a:t>
            </a:r>
            <a:r>
              <a:rPr lang="tr-TR" sz="1200" kern="1200" dirty="0" err="1">
                <a:solidFill>
                  <a:schemeClr val="tx1"/>
                </a:solidFill>
                <a:effectLst/>
                <a:latin typeface="+mn-lt"/>
                <a:ea typeface="+mn-ea"/>
                <a:cs typeface="+mn-cs"/>
              </a:rPr>
              <a:t>Tusi,Kayseride</a:t>
            </a:r>
            <a:r>
              <a:rPr lang="tr-TR" sz="1200" kern="1200" dirty="0">
                <a:solidFill>
                  <a:schemeClr val="tx1"/>
                </a:solidFill>
                <a:effectLst/>
                <a:latin typeface="+mn-lt"/>
                <a:ea typeface="+mn-ea"/>
                <a:cs typeface="+mn-cs"/>
              </a:rPr>
              <a:t> Dönerli ve Sırçalı </a:t>
            </a:r>
            <a:r>
              <a:rPr lang="tr-TR" sz="1200" kern="1200" dirty="0" err="1">
                <a:solidFill>
                  <a:schemeClr val="tx1"/>
                </a:solidFill>
                <a:effectLst/>
                <a:latin typeface="+mn-lt"/>
                <a:ea typeface="+mn-ea"/>
                <a:cs typeface="+mn-cs"/>
              </a:rPr>
              <a:t>Kümbetler,Ahlattaki</a:t>
            </a:r>
            <a:r>
              <a:rPr lang="tr-TR" sz="1200" kern="1200" dirty="0">
                <a:solidFill>
                  <a:schemeClr val="tx1"/>
                </a:solidFill>
                <a:effectLst/>
                <a:latin typeface="+mn-lt"/>
                <a:ea typeface="+mn-ea"/>
                <a:cs typeface="+mn-cs"/>
              </a:rPr>
              <a:t> Şeyh Eğirt Kümbetleri ve daha onlarcasını saymak mümkündür.</a:t>
            </a:r>
          </a:p>
          <a:p>
            <a:r>
              <a:rPr lang="tr-TR" sz="1200" kern="1200" dirty="0">
                <a:solidFill>
                  <a:schemeClr val="tx1"/>
                </a:solidFill>
                <a:effectLst/>
                <a:latin typeface="+mn-lt"/>
                <a:ea typeface="+mn-ea"/>
                <a:cs typeface="+mn-cs"/>
              </a:rPr>
              <a:t> </a:t>
            </a:r>
          </a:p>
          <a:p>
            <a:pPr lvl="0"/>
            <a:r>
              <a:rPr lang="tr-TR" sz="1200" kern="1200" dirty="0">
                <a:solidFill>
                  <a:schemeClr val="tx1"/>
                </a:solidFill>
                <a:effectLst/>
                <a:latin typeface="+mn-lt"/>
                <a:ea typeface="+mn-ea"/>
                <a:cs typeface="+mn-cs"/>
              </a:rPr>
              <a:t>Osmanlılar geliştirdiği mimari sitili bugün Anadolu’nun her şehrinde görmek </a:t>
            </a:r>
            <a:r>
              <a:rPr lang="tr-TR" sz="1200" kern="1200" dirty="0" err="1">
                <a:solidFill>
                  <a:schemeClr val="tx1"/>
                </a:solidFill>
                <a:effectLst/>
                <a:latin typeface="+mn-lt"/>
                <a:ea typeface="+mn-ea"/>
                <a:cs typeface="+mn-cs"/>
              </a:rPr>
              <a:t>mümkündür.Yüzlerce</a:t>
            </a:r>
            <a:r>
              <a:rPr lang="tr-TR" sz="1200" kern="1200" dirty="0">
                <a:solidFill>
                  <a:schemeClr val="tx1"/>
                </a:solidFill>
                <a:effectLst/>
                <a:latin typeface="+mn-lt"/>
                <a:ea typeface="+mn-ea"/>
                <a:cs typeface="+mn-cs"/>
              </a:rPr>
              <a:t> şahesere imza atan MİMAR SİNAN’IN iki ölmez eseri olan </a:t>
            </a:r>
            <a:r>
              <a:rPr lang="tr-TR" sz="1200" kern="1200" dirty="0" err="1">
                <a:solidFill>
                  <a:schemeClr val="tx1"/>
                </a:solidFill>
                <a:effectLst/>
                <a:latin typeface="+mn-lt"/>
                <a:ea typeface="+mn-ea"/>
                <a:cs typeface="+mn-cs"/>
              </a:rPr>
              <a:t>Edirnedeki</a:t>
            </a:r>
            <a:r>
              <a:rPr lang="tr-TR" sz="1200" kern="1200" dirty="0">
                <a:solidFill>
                  <a:schemeClr val="tx1"/>
                </a:solidFill>
                <a:effectLst/>
                <a:latin typeface="+mn-lt"/>
                <a:ea typeface="+mn-ea"/>
                <a:cs typeface="+mn-cs"/>
              </a:rPr>
              <a:t> Selimiye ve </a:t>
            </a:r>
            <a:r>
              <a:rPr lang="tr-TR" sz="1200" kern="1200" dirty="0" err="1">
                <a:solidFill>
                  <a:schemeClr val="tx1"/>
                </a:solidFill>
                <a:effectLst/>
                <a:latin typeface="+mn-lt"/>
                <a:ea typeface="+mn-ea"/>
                <a:cs typeface="+mn-cs"/>
              </a:rPr>
              <a:t>İstanbuldaki</a:t>
            </a:r>
            <a:r>
              <a:rPr lang="tr-TR" sz="1200" kern="1200" dirty="0">
                <a:solidFill>
                  <a:schemeClr val="tx1"/>
                </a:solidFill>
                <a:effectLst/>
                <a:latin typeface="+mn-lt"/>
                <a:ea typeface="+mn-ea"/>
                <a:cs typeface="+mn-cs"/>
              </a:rPr>
              <a:t> Süleymaniye Camileri tüm </a:t>
            </a:r>
            <a:r>
              <a:rPr lang="tr-TR" sz="1200" kern="1200" dirty="0" err="1">
                <a:solidFill>
                  <a:schemeClr val="tx1"/>
                </a:solidFill>
                <a:effectLst/>
                <a:latin typeface="+mn-lt"/>
                <a:ea typeface="+mn-ea"/>
                <a:cs typeface="+mn-cs"/>
              </a:rPr>
              <a:t>ihtişamıile</a:t>
            </a:r>
            <a:r>
              <a:rPr lang="tr-TR" sz="1200" kern="1200" dirty="0">
                <a:solidFill>
                  <a:schemeClr val="tx1"/>
                </a:solidFill>
                <a:effectLst/>
                <a:latin typeface="+mn-lt"/>
                <a:ea typeface="+mn-ea"/>
                <a:cs typeface="+mn-cs"/>
              </a:rPr>
              <a:t> ayaktadır.</a:t>
            </a:r>
          </a:p>
          <a:p>
            <a:r>
              <a:rPr lang="tr-TR" sz="1200" kern="1200" dirty="0">
                <a:solidFill>
                  <a:schemeClr val="tx1"/>
                </a:solidFill>
                <a:effectLst/>
                <a:latin typeface="+mn-lt"/>
                <a:ea typeface="+mn-ea"/>
                <a:cs typeface="+mn-cs"/>
              </a:rPr>
              <a:t> </a:t>
            </a:r>
          </a:p>
          <a:p>
            <a:pPr lvl="0"/>
            <a:r>
              <a:rPr lang="tr-TR" sz="1200" kern="1200" dirty="0" err="1">
                <a:solidFill>
                  <a:schemeClr val="tx1"/>
                </a:solidFill>
                <a:effectLst/>
                <a:latin typeface="+mn-lt"/>
                <a:ea typeface="+mn-ea"/>
                <a:cs typeface="+mn-cs"/>
              </a:rPr>
              <a:t>Bursada</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Ulucami,Yeşilcami,Yeşil</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Türbe,İstanbulda</a:t>
            </a:r>
            <a:r>
              <a:rPr lang="tr-TR" sz="1200" kern="1200" dirty="0">
                <a:solidFill>
                  <a:schemeClr val="tx1"/>
                </a:solidFill>
                <a:effectLst/>
                <a:latin typeface="+mn-lt"/>
                <a:ea typeface="+mn-ea"/>
                <a:cs typeface="+mn-cs"/>
              </a:rPr>
              <a:t> Sultan Ahmet </a:t>
            </a:r>
            <a:r>
              <a:rPr lang="tr-TR" sz="1200" kern="1200" dirty="0" err="1">
                <a:solidFill>
                  <a:schemeClr val="tx1"/>
                </a:solidFill>
                <a:effectLst/>
                <a:latin typeface="+mn-lt"/>
                <a:ea typeface="+mn-ea"/>
                <a:cs typeface="+mn-cs"/>
              </a:rPr>
              <a:t>Camisi,Rumeli</a:t>
            </a:r>
            <a:r>
              <a:rPr lang="tr-TR" sz="1200" kern="1200" dirty="0">
                <a:solidFill>
                  <a:schemeClr val="tx1"/>
                </a:solidFill>
                <a:effectLst/>
                <a:latin typeface="+mn-lt"/>
                <a:ea typeface="+mn-ea"/>
                <a:cs typeface="+mn-cs"/>
              </a:rPr>
              <a:t> Sarayı ve II Ahmet çeşmesi, Ağrıda ki İshak Paşa Sarayı ve daha yüzlercesi Osmanlı eserlerine örnek </a:t>
            </a:r>
            <a:r>
              <a:rPr lang="tr-TR" sz="1200" kern="1200" dirty="0" err="1">
                <a:solidFill>
                  <a:schemeClr val="tx1"/>
                </a:solidFill>
                <a:effectLst/>
                <a:latin typeface="+mn-lt"/>
                <a:ea typeface="+mn-ea"/>
                <a:cs typeface="+mn-cs"/>
              </a:rPr>
              <a:t>gösterilebilir.Budin</a:t>
            </a:r>
            <a:r>
              <a:rPr lang="tr-TR" sz="1200" kern="1200" dirty="0">
                <a:solidFill>
                  <a:schemeClr val="tx1"/>
                </a:solidFill>
                <a:effectLst/>
                <a:latin typeface="+mn-lt"/>
                <a:ea typeface="+mn-ea"/>
                <a:cs typeface="+mn-cs"/>
              </a:rPr>
              <a:t> , </a:t>
            </a:r>
            <a:r>
              <a:rPr lang="tr-TR" sz="1200" kern="1200" dirty="0" err="1">
                <a:solidFill>
                  <a:schemeClr val="tx1"/>
                </a:solidFill>
                <a:effectLst/>
                <a:latin typeface="+mn-lt"/>
                <a:ea typeface="+mn-ea"/>
                <a:cs typeface="+mn-cs"/>
              </a:rPr>
              <a:t>Estergon,Zigatvar</a:t>
            </a:r>
            <a:r>
              <a:rPr lang="tr-TR" sz="1200" kern="1200" dirty="0">
                <a:solidFill>
                  <a:schemeClr val="tx1"/>
                </a:solidFill>
                <a:effectLst/>
                <a:latin typeface="+mn-lt"/>
                <a:ea typeface="+mn-ea"/>
                <a:cs typeface="+mn-cs"/>
              </a:rPr>
              <a:t> gibi kaleler dünyanın en meşhur kaleleri olarak günümüze kadar </a:t>
            </a:r>
            <a:r>
              <a:rPr lang="tr-TR" sz="1200" kern="1200" dirty="0" err="1">
                <a:solidFill>
                  <a:schemeClr val="tx1"/>
                </a:solidFill>
                <a:effectLst/>
                <a:latin typeface="+mn-lt"/>
                <a:ea typeface="+mn-ea"/>
                <a:cs typeface="+mn-cs"/>
              </a:rPr>
              <a:t>gelmiştir.Osmanlılar</a:t>
            </a:r>
            <a:r>
              <a:rPr lang="tr-TR" sz="1200" kern="1200" dirty="0">
                <a:solidFill>
                  <a:schemeClr val="tx1"/>
                </a:solidFill>
                <a:effectLst/>
                <a:latin typeface="+mn-lt"/>
                <a:ea typeface="+mn-ea"/>
                <a:cs typeface="+mn-cs"/>
              </a:rPr>
              <a:t> dünyanın en büyük ve en fazla köprü yapıcısı devlet </a:t>
            </a:r>
            <a:r>
              <a:rPr lang="tr-TR" sz="1200" kern="1200" dirty="0" err="1">
                <a:solidFill>
                  <a:schemeClr val="tx1"/>
                </a:solidFill>
                <a:effectLst/>
                <a:latin typeface="+mn-lt"/>
                <a:ea typeface="+mn-ea"/>
                <a:cs typeface="+mn-cs"/>
              </a:rPr>
              <a:t>ünvanına</a:t>
            </a:r>
            <a:r>
              <a:rPr lang="tr-TR" sz="1200" kern="1200" dirty="0">
                <a:solidFill>
                  <a:schemeClr val="tx1"/>
                </a:solidFill>
                <a:effectLst/>
                <a:latin typeface="+mn-lt"/>
                <a:ea typeface="+mn-ea"/>
                <a:cs typeface="+mn-cs"/>
              </a:rPr>
              <a:t> da </a:t>
            </a:r>
            <a:r>
              <a:rPr lang="tr-TR" sz="1200" kern="1200" dirty="0" err="1">
                <a:solidFill>
                  <a:schemeClr val="tx1"/>
                </a:solidFill>
                <a:effectLst/>
                <a:latin typeface="+mn-lt"/>
                <a:ea typeface="+mn-ea"/>
                <a:cs typeface="+mn-cs"/>
              </a:rPr>
              <a:t>sahiptir.Balkanlarda</a:t>
            </a:r>
            <a:r>
              <a:rPr lang="tr-TR" sz="1200" kern="1200" dirty="0">
                <a:solidFill>
                  <a:schemeClr val="tx1"/>
                </a:solidFill>
                <a:effectLst/>
                <a:latin typeface="+mn-lt"/>
                <a:ea typeface="+mn-ea"/>
                <a:cs typeface="+mn-cs"/>
              </a:rPr>
              <a:t> ki </a:t>
            </a:r>
            <a:r>
              <a:rPr lang="tr-TR" sz="1200" kern="1200" dirty="0" err="1">
                <a:solidFill>
                  <a:schemeClr val="tx1"/>
                </a:solidFill>
                <a:effectLst/>
                <a:latin typeface="+mn-lt"/>
                <a:ea typeface="+mn-ea"/>
                <a:cs typeface="+mn-cs"/>
              </a:rPr>
              <a:t>Tuna,Drava,Ergene,Mostar,Drina</a:t>
            </a:r>
            <a:r>
              <a:rPr lang="tr-TR" sz="1200" kern="1200" dirty="0">
                <a:solidFill>
                  <a:schemeClr val="tx1"/>
                </a:solidFill>
                <a:effectLst/>
                <a:latin typeface="+mn-lt"/>
                <a:ea typeface="+mn-ea"/>
                <a:cs typeface="+mn-cs"/>
              </a:rPr>
              <a:t> ve Vardar köprüleri birer sanat abidesi olarak varlıklarını devam ettirmektedirler.</a:t>
            </a:r>
          </a:p>
          <a:p>
            <a:r>
              <a:rPr lang="tr-TR" sz="1200" kern="1200" dirty="0">
                <a:solidFill>
                  <a:schemeClr val="tx1"/>
                </a:solidFill>
                <a:effectLst/>
                <a:latin typeface="+mn-lt"/>
                <a:ea typeface="+mn-ea"/>
                <a:cs typeface="+mn-cs"/>
              </a:rPr>
              <a:t> </a:t>
            </a:r>
          </a:p>
          <a:p>
            <a:pPr lvl="0"/>
            <a:r>
              <a:rPr lang="tr-TR" sz="1200" kern="1200" dirty="0">
                <a:solidFill>
                  <a:schemeClr val="tx1"/>
                </a:solidFill>
                <a:effectLst/>
                <a:latin typeface="+mn-lt"/>
                <a:ea typeface="+mn-ea"/>
                <a:cs typeface="+mn-cs"/>
              </a:rPr>
              <a:t>Dünyanın kesin şekilde yuvarlak olduğunu bir harita da ile gösteren PİRİ REİSİN 1313 yılında Yavuz Sultan Selime sunduğu ceylan derisine yapılmış renkli haritasına Amerika Avrupa paftası TOPKAPI </a:t>
            </a:r>
            <a:r>
              <a:rPr lang="tr-TR" sz="1200" kern="1200" dirty="0" err="1">
                <a:solidFill>
                  <a:schemeClr val="tx1"/>
                </a:solidFill>
                <a:effectLst/>
                <a:latin typeface="+mn-lt"/>
                <a:ea typeface="+mn-ea"/>
                <a:cs typeface="+mn-cs"/>
              </a:rPr>
              <a:t>SARAYINDADIR.Piri</a:t>
            </a:r>
            <a:r>
              <a:rPr lang="tr-TR" sz="1200" kern="1200" dirty="0">
                <a:solidFill>
                  <a:schemeClr val="tx1"/>
                </a:solidFill>
                <a:effectLst/>
                <a:latin typeface="+mn-lt"/>
                <a:ea typeface="+mn-ea"/>
                <a:cs typeface="+mn-cs"/>
              </a:rPr>
              <a:t> Reisin haritası Amerika kıtasını gösteren ve günümüze kalan  en eski haritalarından biridir.</a:t>
            </a:r>
          </a:p>
          <a:p>
            <a:r>
              <a:rPr lang="tr-TR" sz="1200" kern="1200" dirty="0">
                <a:solidFill>
                  <a:schemeClr val="tx1"/>
                </a:solidFill>
                <a:effectLst/>
                <a:latin typeface="+mn-lt"/>
                <a:ea typeface="+mn-ea"/>
                <a:cs typeface="+mn-cs"/>
              </a:rPr>
              <a:t> </a:t>
            </a:r>
          </a:p>
          <a:p>
            <a:pPr lvl="0"/>
            <a:r>
              <a:rPr lang="tr-TR" sz="1200" kern="1200" dirty="0">
                <a:solidFill>
                  <a:schemeClr val="tx1"/>
                </a:solidFill>
                <a:effectLst/>
                <a:latin typeface="+mn-lt"/>
                <a:ea typeface="+mn-ea"/>
                <a:cs typeface="+mn-cs"/>
              </a:rPr>
              <a:t>Evliya Çelebinin 40 yıl boyunca Osmanlı topraklarını dolaşmış ve meşhur eseri </a:t>
            </a:r>
            <a:r>
              <a:rPr lang="tr-TR" sz="1200" kern="1200" dirty="0" err="1">
                <a:solidFill>
                  <a:schemeClr val="tx1"/>
                </a:solidFill>
                <a:effectLst/>
                <a:latin typeface="+mn-lt"/>
                <a:ea typeface="+mn-ea"/>
                <a:cs typeface="+mn-cs"/>
              </a:rPr>
              <a:t>Seyehatnameyi</a:t>
            </a:r>
            <a:r>
              <a:rPr lang="tr-TR" sz="1200" kern="1200" dirty="0">
                <a:solidFill>
                  <a:schemeClr val="tx1"/>
                </a:solidFill>
                <a:effectLst/>
                <a:latin typeface="+mn-lt"/>
                <a:ea typeface="+mn-ea"/>
                <a:cs typeface="+mn-cs"/>
              </a:rPr>
              <a:t> yazmıştır.</a:t>
            </a:r>
          </a:p>
          <a:p>
            <a:r>
              <a:rPr lang="tr-TR" sz="1200" kern="1200" dirty="0">
                <a:solidFill>
                  <a:schemeClr val="tx1"/>
                </a:solidFill>
                <a:effectLst/>
                <a:latin typeface="+mn-lt"/>
                <a:ea typeface="+mn-ea"/>
                <a:cs typeface="+mn-cs"/>
              </a:rPr>
              <a:t> </a:t>
            </a:r>
          </a:p>
          <a:p>
            <a:pPr lvl="0"/>
            <a:r>
              <a:rPr lang="tr-TR" sz="1200" kern="1200" dirty="0" err="1">
                <a:solidFill>
                  <a:schemeClr val="tx1"/>
                </a:solidFill>
                <a:effectLst/>
                <a:latin typeface="+mn-lt"/>
                <a:ea typeface="+mn-ea"/>
                <a:cs typeface="+mn-cs"/>
              </a:rPr>
              <a:t>İbni</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sinanın</a:t>
            </a:r>
            <a:r>
              <a:rPr lang="tr-TR" sz="1200" kern="1200" dirty="0">
                <a:solidFill>
                  <a:schemeClr val="tx1"/>
                </a:solidFill>
                <a:effectLst/>
                <a:latin typeface="+mn-lt"/>
                <a:ea typeface="+mn-ea"/>
                <a:cs typeface="+mn-cs"/>
              </a:rPr>
              <a:t> tıp ilmine ilaveler yapılmış Kayseri başta olmak üzere Anadolu’da pek çok tıp merkezi açılmıştır.</a:t>
            </a:r>
          </a:p>
          <a:p>
            <a:endParaRPr lang="tr-TR" dirty="0"/>
          </a:p>
        </p:txBody>
      </p:sp>
      <p:sp>
        <p:nvSpPr>
          <p:cNvPr id="4" name="Slayt Numarası Yer Tutucusu 3"/>
          <p:cNvSpPr>
            <a:spLocks noGrp="1"/>
          </p:cNvSpPr>
          <p:nvPr>
            <p:ph type="sldNum" sz="quarter" idx="10"/>
          </p:nvPr>
        </p:nvSpPr>
        <p:spPr/>
        <p:txBody>
          <a:bodyPr/>
          <a:lstStyle/>
          <a:p>
            <a:fld id="{9041BAB7-E97D-43CA-8AB8-A4354C8634FC}" type="slidenum">
              <a:rPr lang="tr-TR" smtClean="0"/>
              <a:pPr/>
              <a:t>8</a:t>
            </a:fld>
            <a:endParaRPr lang="tr-TR" dirty="0"/>
          </a:p>
        </p:txBody>
      </p:sp>
    </p:spTree>
    <p:extLst>
      <p:ext uri="{BB962C8B-B14F-4D97-AF65-F5344CB8AC3E}">
        <p14:creationId xmlns:p14="http://schemas.microsoft.com/office/powerpoint/2010/main" val="433000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85000" lnSpcReduction="20000"/>
          </a:bodyPr>
          <a:lstStyle/>
          <a:p>
            <a:pPr lvl="0"/>
            <a:r>
              <a:rPr lang="tr-TR" sz="1200" kern="1200" dirty="0">
                <a:solidFill>
                  <a:schemeClr val="tx1"/>
                </a:solidFill>
                <a:effectLst/>
                <a:latin typeface="+mn-lt"/>
                <a:ea typeface="+mn-ea"/>
                <a:cs typeface="+mn-cs"/>
              </a:rPr>
              <a:t>TÜRKLER</a:t>
            </a:r>
          </a:p>
          <a:p>
            <a:pPr lvl="0"/>
            <a:r>
              <a:rPr lang="tr-TR" sz="1200" kern="1200" dirty="0">
                <a:solidFill>
                  <a:schemeClr val="tx1"/>
                </a:solidFill>
                <a:effectLst/>
                <a:latin typeface="+mn-lt"/>
                <a:ea typeface="+mn-ea"/>
                <a:cs typeface="+mn-cs"/>
              </a:rPr>
              <a:t>Selçuklular en görkemli zamanlarını ALAADDİN KEYKUBAT zamanında </a:t>
            </a:r>
            <a:r>
              <a:rPr lang="tr-TR" sz="1200" kern="1200" dirty="0" err="1">
                <a:solidFill>
                  <a:schemeClr val="tx1"/>
                </a:solidFill>
                <a:effectLst/>
                <a:latin typeface="+mn-lt"/>
                <a:ea typeface="+mn-ea"/>
                <a:cs typeface="+mn-cs"/>
              </a:rPr>
              <a:t>yaşamışlardır.Bu</a:t>
            </a:r>
            <a:r>
              <a:rPr lang="tr-TR" sz="1200" kern="1200" dirty="0">
                <a:solidFill>
                  <a:schemeClr val="tx1"/>
                </a:solidFill>
                <a:effectLst/>
                <a:latin typeface="+mn-lt"/>
                <a:ea typeface="+mn-ea"/>
                <a:cs typeface="+mn-cs"/>
              </a:rPr>
              <a:t> dönemde tüm Anadolu baştan sona imar edilirken öte yandan devletin bekası için gerekli olan birlik ve beraberliğin manevi mimarları YUNUS EMRE,MEVLANA,HACI BEKTAŞ-I VELİ,NASRETTİN HOCA gibi gönül dostları Anadolu insanının kalbini fethetmiştir.</a:t>
            </a:r>
          </a:p>
          <a:p>
            <a:r>
              <a:rPr lang="tr-TR" sz="1200" kern="1200" dirty="0">
                <a:solidFill>
                  <a:schemeClr val="tx1"/>
                </a:solidFill>
                <a:effectLst/>
                <a:latin typeface="+mn-lt"/>
                <a:ea typeface="+mn-ea"/>
                <a:cs typeface="+mn-cs"/>
              </a:rPr>
              <a:t> </a:t>
            </a:r>
          </a:p>
          <a:p>
            <a:pPr lvl="0"/>
            <a:r>
              <a:rPr lang="tr-TR" sz="1200" kern="1200" dirty="0">
                <a:solidFill>
                  <a:schemeClr val="tx1"/>
                </a:solidFill>
                <a:effectLst/>
                <a:latin typeface="+mn-lt"/>
                <a:ea typeface="+mn-ea"/>
                <a:cs typeface="+mn-cs"/>
              </a:rPr>
              <a:t>Selçuklularda günümüze kalan önemli eserler </a:t>
            </a:r>
            <a:r>
              <a:rPr lang="tr-TR" sz="1200" kern="1200" dirty="0" err="1">
                <a:solidFill>
                  <a:schemeClr val="tx1"/>
                </a:solidFill>
                <a:effectLst/>
                <a:latin typeface="+mn-lt"/>
                <a:ea typeface="+mn-ea"/>
                <a:cs typeface="+mn-cs"/>
              </a:rPr>
              <a:t>arasında;Kayseride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Sultanhan,Sivasta</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Çifteminare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Antalyada</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Yivliminare,Ürgüpte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Sarıhan,Konyada</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Sultanhan,Türk</a:t>
            </a:r>
            <a:r>
              <a:rPr lang="tr-TR" sz="1200" kern="1200" dirty="0">
                <a:solidFill>
                  <a:schemeClr val="tx1"/>
                </a:solidFill>
                <a:effectLst/>
                <a:latin typeface="+mn-lt"/>
                <a:ea typeface="+mn-ea"/>
                <a:cs typeface="+mn-cs"/>
              </a:rPr>
              <a:t> çatı sanatını taşa yansıtan örneklerinden Niğde de </a:t>
            </a:r>
            <a:r>
              <a:rPr lang="tr-TR" sz="1200" kern="1200" dirty="0" err="1">
                <a:solidFill>
                  <a:schemeClr val="tx1"/>
                </a:solidFill>
                <a:effectLst/>
                <a:latin typeface="+mn-lt"/>
                <a:ea typeface="+mn-ea"/>
                <a:cs typeface="+mn-cs"/>
              </a:rPr>
              <a:t>Hüdavent</a:t>
            </a:r>
            <a:r>
              <a:rPr lang="tr-TR" sz="1200" kern="1200" dirty="0">
                <a:solidFill>
                  <a:schemeClr val="tx1"/>
                </a:solidFill>
                <a:effectLst/>
                <a:latin typeface="+mn-lt"/>
                <a:ea typeface="+mn-ea"/>
                <a:cs typeface="+mn-cs"/>
              </a:rPr>
              <a:t>  Hatun Türbesi ,Van-</a:t>
            </a:r>
            <a:r>
              <a:rPr lang="tr-TR" sz="1200" kern="1200" dirty="0" err="1">
                <a:solidFill>
                  <a:schemeClr val="tx1"/>
                </a:solidFill>
                <a:effectLst/>
                <a:latin typeface="+mn-lt"/>
                <a:ea typeface="+mn-ea"/>
                <a:cs typeface="+mn-cs"/>
              </a:rPr>
              <a:t>Gevaşta</a:t>
            </a:r>
            <a:r>
              <a:rPr lang="tr-TR" sz="1200" kern="1200" dirty="0">
                <a:solidFill>
                  <a:schemeClr val="tx1"/>
                </a:solidFill>
                <a:effectLst/>
                <a:latin typeface="+mn-lt"/>
                <a:ea typeface="+mn-ea"/>
                <a:cs typeface="+mn-cs"/>
              </a:rPr>
              <a:t> Gevaş </a:t>
            </a:r>
            <a:r>
              <a:rPr lang="tr-TR" sz="1200" kern="1200" dirty="0" err="1">
                <a:solidFill>
                  <a:schemeClr val="tx1"/>
                </a:solidFill>
                <a:effectLst/>
                <a:latin typeface="+mn-lt"/>
                <a:ea typeface="+mn-ea"/>
                <a:cs typeface="+mn-cs"/>
              </a:rPr>
              <a:t>Kümbeti,Tokatta</a:t>
            </a:r>
            <a:r>
              <a:rPr lang="tr-TR" sz="1200" kern="1200" dirty="0">
                <a:solidFill>
                  <a:schemeClr val="tx1"/>
                </a:solidFill>
                <a:effectLst/>
                <a:latin typeface="+mn-lt"/>
                <a:ea typeface="+mn-ea"/>
                <a:cs typeface="+mn-cs"/>
              </a:rPr>
              <a:t> Ali </a:t>
            </a:r>
            <a:r>
              <a:rPr lang="tr-TR" sz="1200" kern="1200" dirty="0" err="1">
                <a:solidFill>
                  <a:schemeClr val="tx1"/>
                </a:solidFill>
                <a:effectLst/>
                <a:latin typeface="+mn-lt"/>
                <a:ea typeface="+mn-ea"/>
                <a:cs typeface="+mn-cs"/>
              </a:rPr>
              <a:t>Tusi,Kayseride</a:t>
            </a:r>
            <a:r>
              <a:rPr lang="tr-TR" sz="1200" kern="1200" dirty="0">
                <a:solidFill>
                  <a:schemeClr val="tx1"/>
                </a:solidFill>
                <a:effectLst/>
                <a:latin typeface="+mn-lt"/>
                <a:ea typeface="+mn-ea"/>
                <a:cs typeface="+mn-cs"/>
              </a:rPr>
              <a:t> Dönerli ve Sırçalı </a:t>
            </a:r>
            <a:r>
              <a:rPr lang="tr-TR" sz="1200" kern="1200" dirty="0" err="1">
                <a:solidFill>
                  <a:schemeClr val="tx1"/>
                </a:solidFill>
                <a:effectLst/>
                <a:latin typeface="+mn-lt"/>
                <a:ea typeface="+mn-ea"/>
                <a:cs typeface="+mn-cs"/>
              </a:rPr>
              <a:t>Kümbetler,Ahlattaki</a:t>
            </a:r>
            <a:r>
              <a:rPr lang="tr-TR" sz="1200" kern="1200" dirty="0">
                <a:solidFill>
                  <a:schemeClr val="tx1"/>
                </a:solidFill>
                <a:effectLst/>
                <a:latin typeface="+mn-lt"/>
                <a:ea typeface="+mn-ea"/>
                <a:cs typeface="+mn-cs"/>
              </a:rPr>
              <a:t> Şeyh Eğirt Kümbetleri ve daha onlarcasını saymak mümkündür.</a:t>
            </a:r>
          </a:p>
          <a:p>
            <a:r>
              <a:rPr lang="tr-TR" sz="1200" kern="1200" dirty="0">
                <a:solidFill>
                  <a:schemeClr val="tx1"/>
                </a:solidFill>
                <a:effectLst/>
                <a:latin typeface="+mn-lt"/>
                <a:ea typeface="+mn-ea"/>
                <a:cs typeface="+mn-cs"/>
              </a:rPr>
              <a:t> </a:t>
            </a:r>
          </a:p>
          <a:p>
            <a:pPr lvl="0"/>
            <a:r>
              <a:rPr lang="tr-TR" sz="1200" kern="1200" dirty="0">
                <a:solidFill>
                  <a:schemeClr val="tx1"/>
                </a:solidFill>
                <a:effectLst/>
                <a:latin typeface="+mn-lt"/>
                <a:ea typeface="+mn-ea"/>
                <a:cs typeface="+mn-cs"/>
              </a:rPr>
              <a:t>Osmanlılar geliştirdiği mimari sitili bugün Anadolu’nun her şehrinde görmek </a:t>
            </a:r>
            <a:r>
              <a:rPr lang="tr-TR" sz="1200" kern="1200" dirty="0" err="1">
                <a:solidFill>
                  <a:schemeClr val="tx1"/>
                </a:solidFill>
                <a:effectLst/>
                <a:latin typeface="+mn-lt"/>
                <a:ea typeface="+mn-ea"/>
                <a:cs typeface="+mn-cs"/>
              </a:rPr>
              <a:t>mümkündür.Yüzlerce</a:t>
            </a:r>
            <a:r>
              <a:rPr lang="tr-TR" sz="1200" kern="1200" dirty="0">
                <a:solidFill>
                  <a:schemeClr val="tx1"/>
                </a:solidFill>
                <a:effectLst/>
                <a:latin typeface="+mn-lt"/>
                <a:ea typeface="+mn-ea"/>
                <a:cs typeface="+mn-cs"/>
              </a:rPr>
              <a:t> şahesere imza atan MİMAR SİNAN’IN iki ölmez eseri olan </a:t>
            </a:r>
            <a:r>
              <a:rPr lang="tr-TR" sz="1200" kern="1200" dirty="0" err="1">
                <a:solidFill>
                  <a:schemeClr val="tx1"/>
                </a:solidFill>
                <a:effectLst/>
                <a:latin typeface="+mn-lt"/>
                <a:ea typeface="+mn-ea"/>
                <a:cs typeface="+mn-cs"/>
              </a:rPr>
              <a:t>Edirnedeki</a:t>
            </a:r>
            <a:r>
              <a:rPr lang="tr-TR" sz="1200" kern="1200" dirty="0">
                <a:solidFill>
                  <a:schemeClr val="tx1"/>
                </a:solidFill>
                <a:effectLst/>
                <a:latin typeface="+mn-lt"/>
                <a:ea typeface="+mn-ea"/>
                <a:cs typeface="+mn-cs"/>
              </a:rPr>
              <a:t> Selimiye ve </a:t>
            </a:r>
            <a:r>
              <a:rPr lang="tr-TR" sz="1200" kern="1200" dirty="0" err="1">
                <a:solidFill>
                  <a:schemeClr val="tx1"/>
                </a:solidFill>
                <a:effectLst/>
                <a:latin typeface="+mn-lt"/>
                <a:ea typeface="+mn-ea"/>
                <a:cs typeface="+mn-cs"/>
              </a:rPr>
              <a:t>İstanbuldaki</a:t>
            </a:r>
            <a:r>
              <a:rPr lang="tr-TR" sz="1200" kern="1200" dirty="0">
                <a:solidFill>
                  <a:schemeClr val="tx1"/>
                </a:solidFill>
                <a:effectLst/>
                <a:latin typeface="+mn-lt"/>
                <a:ea typeface="+mn-ea"/>
                <a:cs typeface="+mn-cs"/>
              </a:rPr>
              <a:t> Süleymaniye Camileri tüm </a:t>
            </a:r>
            <a:r>
              <a:rPr lang="tr-TR" sz="1200" kern="1200" dirty="0" err="1">
                <a:solidFill>
                  <a:schemeClr val="tx1"/>
                </a:solidFill>
                <a:effectLst/>
                <a:latin typeface="+mn-lt"/>
                <a:ea typeface="+mn-ea"/>
                <a:cs typeface="+mn-cs"/>
              </a:rPr>
              <a:t>ihtişamıile</a:t>
            </a:r>
            <a:r>
              <a:rPr lang="tr-TR" sz="1200" kern="1200" dirty="0">
                <a:solidFill>
                  <a:schemeClr val="tx1"/>
                </a:solidFill>
                <a:effectLst/>
                <a:latin typeface="+mn-lt"/>
                <a:ea typeface="+mn-ea"/>
                <a:cs typeface="+mn-cs"/>
              </a:rPr>
              <a:t> ayaktadır.</a:t>
            </a:r>
          </a:p>
          <a:p>
            <a:r>
              <a:rPr lang="tr-TR" sz="1200" kern="1200" dirty="0">
                <a:solidFill>
                  <a:schemeClr val="tx1"/>
                </a:solidFill>
                <a:effectLst/>
                <a:latin typeface="+mn-lt"/>
                <a:ea typeface="+mn-ea"/>
                <a:cs typeface="+mn-cs"/>
              </a:rPr>
              <a:t> </a:t>
            </a:r>
          </a:p>
          <a:p>
            <a:pPr lvl="0"/>
            <a:r>
              <a:rPr lang="tr-TR" sz="1200" kern="1200" dirty="0" err="1">
                <a:solidFill>
                  <a:schemeClr val="tx1"/>
                </a:solidFill>
                <a:effectLst/>
                <a:latin typeface="+mn-lt"/>
                <a:ea typeface="+mn-ea"/>
                <a:cs typeface="+mn-cs"/>
              </a:rPr>
              <a:t>Bursada</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Ulucami,Yeşilcami,Yeşil</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Türbe,İstanbulda</a:t>
            </a:r>
            <a:r>
              <a:rPr lang="tr-TR" sz="1200" kern="1200" dirty="0">
                <a:solidFill>
                  <a:schemeClr val="tx1"/>
                </a:solidFill>
                <a:effectLst/>
                <a:latin typeface="+mn-lt"/>
                <a:ea typeface="+mn-ea"/>
                <a:cs typeface="+mn-cs"/>
              </a:rPr>
              <a:t> Sultan Ahmet </a:t>
            </a:r>
            <a:r>
              <a:rPr lang="tr-TR" sz="1200" kern="1200" dirty="0" err="1">
                <a:solidFill>
                  <a:schemeClr val="tx1"/>
                </a:solidFill>
                <a:effectLst/>
                <a:latin typeface="+mn-lt"/>
                <a:ea typeface="+mn-ea"/>
                <a:cs typeface="+mn-cs"/>
              </a:rPr>
              <a:t>Camisi,Rumeli</a:t>
            </a:r>
            <a:r>
              <a:rPr lang="tr-TR" sz="1200" kern="1200" dirty="0">
                <a:solidFill>
                  <a:schemeClr val="tx1"/>
                </a:solidFill>
                <a:effectLst/>
                <a:latin typeface="+mn-lt"/>
                <a:ea typeface="+mn-ea"/>
                <a:cs typeface="+mn-cs"/>
              </a:rPr>
              <a:t> Sarayı ve II Ahmet çeşmesi, Ağrıda ki İshak Paşa Sarayı ve daha yüzlercesi Osmanlı eserlerine örnek </a:t>
            </a:r>
            <a:r>
              <a:rPr lang="tr-TR" sz="1200" kern="1200" dirty="0" err="1">
                <a:solidFill>
                  <a:schemeClr val="tx1"/>
                </a:solidFill>
                <a:effectLst/>
                <a:latin typeface="+mn-lt"/>
                <a:ea typeface="+mn-ea"/>
                <a:cs typeface="+mn-cs"/>
              </a:rPr>
              <a:t>gösterilebilir.Budin</a:t>
            </a:r>
            <a:r>
              <a:rPr lang="tr-TR" sz="1200" kern="1200" dirty="0">
                <a:solidFill>
                  <a:schemeClr val="tx1"/>
                </a:solidFill>
                <a:effectLst/>
                <a:latin typeface="+mn-lt"/>
                <a:ea typeface="+mn-ea"/>
                <a:cs typeface="+mn-cs"/>
              </a:rPr>
              <a:t> , </a:t>
            </a:r>
            <a:r>
              <a:rPr lang="tr-TR" sz="1200" kern="1200" dirty="0" err="1">
                <a:solidFill>
                  <a:schemeClr val="tx1"/>
                </a:solidFill>
                <a:effectLst/>
                <a:latin typeface="+mn-lt"/>
                <a:ea typeface="+mn-ea"/>
                <a:cs typeface="+mn-cs"/>
              </a:rPr>
              <a:t>Estergon,Zigatvar</a:t>
            </a:r>
            <a:r>
              <a:rPr lang="tr-TR" sz="1200" kern="1200" dirty="0">
                <a:solidFill>
                  <a:schemeClr val="tx1"/>
                </a:solidFill>
                <a:effectLst/>
                <a:latin typeface="+mn-lt"/>
                <a:ea typeface="+mn-ea"/>
                <a:cs typeface="+mn-cs"/>
              </a:rPr>
              <a:t> gibi kaleler dünyanın en meşhur kaleleri olarak günümüze kadar </a:t>
            </a:r>
            <a:r>
              <a:rPr lang="tr-TR" sz="1200" kern="1200" dirty="0" err="1">
                <a:solidFill>
                  <a:schemeClr val="tx1"/>
                </a:solidFill>
                <a:effectLst/>
                <a:latin typeface="+mn-lt"/>
                <a:ea typeface="+mn-ea"/>
                <a:cs typeface="+mn-cs"/>
              </a:rPr>
              <a:t>gelmiştir.Osmanlılar</a:t>
            </a:r>
            <a:r>
              <a:rPr lang="tr-TR" sz="1200" kern="1200" dirty="0">
                <a:solidFill>
                  <a:schemeClr val="tx1"/>
                </a:solidFill>
                <a:effectLst/>
                <a:latin typeface="+mn-lt"/>
                <a:ea typeface="+mn-ea"/>
                <a:cs typeface="+mn-cs"/>
              </a:rPr>
              <a:t> dünyanın en büyük ve en fazla köprü yapıcısı devlet </a:t>
            </a:r>
            <a:r>
              <a:rPr lang="tr-TR" sz="1200" kern="1200" dirty="0" err="1">
                <a:solidFill>
                  <a:schemeClr val="tx1"/>
                </a:solidFill>
                <a:effectLst/>
                <a:latin typeface="+mn-lt"/>
                <a:ea typeface="+mn-ea"/>
                <a:cs typeface="+mn-cs"/>
              </a:rPr>
              <a:t>ünvanına</a:t>
            </a:r>
            <a:r>
              <a:rPr lang="tr-TR" sz="1200" kern="1200" dirty="0">
                <a:solidFill>
                  <a:schemeClr val="tx1"/>
                </a:solidFill>
                <a:effectLst/>
                <a:latin typeface="+mn-lt"/>
                <a:ea typeface="+mn-ea"/>
                <a:cs typeface="+mn-cs"/>
              </a:rPr>
              <a:t> da </a:t>
            </a:r>
            <a:r>
              <a:rPr lang="tr-TR" sz="1200" kern="1200" dirty="0" err="1">
                <a:solidFill>
                  <a:schemeClr val="tx1"/>
                </a:solidFill>
                <a:effectLst/>
                <a:latin typeface="+mn-lt"/>
                <a:ea typeface="+mn-ea"/>
                <a:cs typeface="+mn-cs"/>
              </a:rPr>
              <a:t>sahiptir.Balkanlarda</a:t>
            </a:r>
            <a:r>
              <a:rPr lang="tr-TR" sz="1200" kern="1200" dirty="0">
                <a:solidFill>
                  <a:schemeClr val="tx1"/>
                </a:solidFill>
                <a:effectLst/>
                <a:latin typeface="+mn-lt"/>
                <a:ea typeface="+mn-ea"/>
                <a:cs typeface="+mn-cs"/>
              </a:rPr>
              <a:t> ki </a:t>
            </a:r>
            <a:r>
              <a:rPr lang="tr-TR" sz="1200" kern="1200" dirty="0" err="1">
                <a:solidFill>
                  <a:schemeClr val="tx1"/>
                </a:solidFill>
                <a:effectLst/>
                <a:latin typeface="+mn-lt"/>
                <a:ea typeface="+mn-ea"/>
                <a:cs typeface="+mn-cs"/>
              </a:rPr>
              <a:t>Tuna,Drava,Ergene,Mostar,Drina</a:t>
            </a:r>
            <a:r>
              <a:rPr lang="tr-TR" sz="1200" kern="1200" dirty="0">
                <a:solidFill>
                  <a:schemeClr val="tx1"/>
                </a:solidFill>
                <a:effectLst/>
                <a:latin typeface="+mn-lt"/>
                <a:ea typeface="+mn-ea"/>
                <a:cs typeface="+mn-cs"/>
              </a:rPr>
              <a:t> ve Vardar köprüleri birer sanat abidesi olarak varlıklarını devam ettirmektedirler.</a:t>
            </a:r>
          </a:p>
          <a:p>
            <a:r>
              <a:rPr lang="tr-TR" sz="1200" kern="1200" dirty="0">
                <a:solidFill>
                  <a:schemeClr val="tx1"/>
                </a:solidFill>
                <a:effectLst/>
                <a:latin typeface="+mn-lt"/>
                <a:ea typeface="+mn-ea"/>
                <a:cs typeface="+mn-cs"/>
              </a:rPr>
              <a:t> </a:t>
            </a:r>
          </a:p>
          <a:p>
            <a:pPr lvl="0"/>
            <a:r>
              <a:rPr lang="tr-TR" sz="1200" kern="1200" dirty="0">
                <a:solidFill>
                  <a:schemeClr val="tx1"/>
                </a:solidFill>
                <a:effectLst/>
                <a:latin typeface="+mn-lt"/>
                <a:ea typeface="+mn-ea"/>
                <a:cs typeface="+mn-cs"/>
              </a:rPr>
              <a:t>Dünyanın kesin şekilde yuvarlak olduğunu bir harita da ile gösteren PİRİ REİSİN 1313 yılında Yavuz Sultan Selime sunduğu ceylan derisine yapılmış renkli haritasına Amerika Avrupa paftası TOPKAPI </a:t>
            </a:r>
            <a:r>
              <a:rPr lang="tr-TR" sz="1200" kern="1200" dirty="0" err="1">
                <a:solidFill>
                  <a:schemeClr val="tx1"/>
                </a:solidFill>
                <a:effectLst/>
                <a:latin typeface="+mn-lt"/>
                <a:ea typeface="+mn-ea"/>
                <a:cs typeface="+mn-cs"/>
              </a:rPr>
              <a:t>SARAYINDADIR.Piri</a:t>
            </a:r>
            <a:r>
              <a:rPr lang="tr-TR" sz="1200" kern="1200" dirty="0">
                <a:solidFill>
                  <a:schemeClr val="tx1"/>
                </a:solidFill>
                <a:effectLst/>
                <a:latin typeface="+mn-lt"/>
                <a:ea typeface="+mn-ea"/>
                <a:cs typeface="+mn-cs"/>
              </a:rPr>
              <a:t> Reisin haritası Amerika kıtasını gösteren ve günümüze kalan  en eski haritalarından biridir.</a:t>
            </a:r>
          </a:p>
          <a:p>
            <a:r>
              <a:rPr lang="tr-TR" sz="1200" kern="1200" dirty="0">
                <a:solidFill>
                  <a:schemeClr val="tx1"/>
                </a:solidFill>
                <a:effectLst/>
                <a:latin typeface="+mn-lt"/>
                <a:ea typeface="+mn-ea"/>
                <a:cs typeface="+mn-cs"/>
              </a:rPr>
              <a:t> </a:t>
            </a:r>
          </a:p>
          <a:p>
            <a:pPr lvl="0"/>
            <a:r>
              <a:rPr lang="tr-TR" sz="1200" kern="1200" dirty="0">
                <a:solidFill>
                  <a:schemeClr val="tx1"/>
                </a:solidFill>
                <a:effectLst/>
                <a:latin typeface="+mn-lt"/>
                <a:ea typeface="+mn-ea"/>
                <a:cs typeface="+mn-cs"/>
              </a:rPr>
              <a:t>Evliya Çelebinin 40 yıl boyunca Osmanlı topraklarını dolaşmış ve meşhur eseri </a:t>
            </a:r>
            <a:r>
              <a:rPr lang="tr-TR" sz="1200" kern="1200" dirty="0" err="1">
                <a:solidFill>
                  <a:schemeClr val="tx1"/>
                </a:solidFill>
                <a:effectLst/>
                <a:latin typeface="+mn-lt"/>
                <a:ea typeface="+mn-ea"/>
                <a:cs typeface="+mn-cs"/>
              </a:rPr>
              <a:t>Seyehatnameyi</a:t>
            </a:r>
            <a:r>
              <a:rPr lang="tr-TR" sz="1200" kern="1200" dirty="0">
                <a:solidFill>
                  <a:schemeClr val="tx1"/>
                </a:solidFill>
                <a:effectLst/>
                <a:latin typeface="+mn-lt"/>
                <a:ea typeface="+mn-ea"/>
                <a:cs typeface="+mn-cs"/>
              </a:rPr>
              <a:t> yazmıştır.</a:t>
            </a:r>
          </a:p>
          <a:p>
            <a:r>
              <a:rPr lang="tr-TR" sz="1200" kern="1200" dirty="0">
                <a:solidFill>
                  <a:schemeClr val="tx1"/>
                </a:solidFill>
                <a:effectLst/>
                <a:latin typeface="+mn-lt"/>
                <a:ea typeface="+mn-ea"/>
                <a:cs typeface="+mn-cs"/>
              </a:rPr>
              <a:t> </a:t>
            </a:r>
          </a:p>
          <a:p>
            <a:pPr lvl="0"/>
            <a:r>
              <a:rPr lang="tr-TR" sz="1200" kern="1200" dirty="0" err="1">
                <a:solidFill>
                  <a:schemeClr val="tx1"/>
                </a:solidFill>
                <a:effectLst/>
                <a:latin typeface="+mn-lt"/>
                <a:ea typeface="+mn-ea"/>
                <a:cs typeface="+mn-cs"/>
              </a:rPr>
              <a:t>İbni</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sinanın</a:t>
            </a:r>
            <a:r>
              <a:rPr lang="tr-TR" sz="1200" kern="1200" dirty="0">
                <a:solidFill>
                  <a:schemeClr val="tx1"/>
                </a:solidFill>
                <a:effectLst/>
                <a:latin typeface="+mn-lt"/>
                <a:ea typeface="+mn-ea"/>
                <a:cs typeface="+mn-cs"/>
              </a:rPr>
              <a:t> tıp ilmine ilaveler yapılmış Kayseri başta olmak üzere Anadolu’da pek çok tıp merkezi açılmıştır.</a:t>
            </a:r>
          </a:p>
          <a:p>
            <a:endParaRPr lang="tr-TR" dirty="0"/>
          </a:p>
        </p:txBody>
      </p:sp>
      <p:sp>
        <p:nvSpPr>
          <p:cNvPr id="4" name="Slayt Numarası Yer Tutucusu 3"/>
          <p:cNvSpPr>
            <a:spLocks noGrp="1"/>
          </p:cNvSpPr>
          <p:nvPr>
            <p:ph type="sldNum" sz="quarter" idx="10"/>
          </p:nvPr>
        </p:nvSpPr>
        <p:spPr/>
        <p:txBody>
          <a:bodyPr/>
          <a:lstStyle/>
          <a:p>
            <a:fld id="{9041BAB7-E97D-43CA-8AB8-A4354C8634FC}" type="slidenum">
              <a:rPr lang="tr-TR" smtClean="0"/>
              <a:pPr/>
              <a:t>9</a:t>
            </a:fld>
            <a:endParaRPr lang="tr-TR" dirty="0"/>
          </a:p>
        </p:txBody>
      </p:sp>
    </p:spTree>
    <p:extLst>
      <p:ext uri="{BB962C8B-B14F-4D97-AF65-F5344CB8AC3E}">
        <p14:creationId xmlns:p14="http://schemas.microsoft.com/office/powerpoint/2010/main" val="1662835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85000" lnSpcReduction="20000"/>
          </a:bodyPr>
          <a:lstStyle/>
          <a:p>
            <a:pPr lvl="0"/>
            <a:r>
              <a:rPr lang="tr-TR" sz="1200" kern="1200" dirty="0">
                <a:solidFill>
                  <a:schemeClr val="tx1"/>
                </a:solidFill>
                <a:effectLst/>
                <a:latin typeface="+mn-lt"/>
                <a:ea typeface="+mn-ea"/>
                <a:cs typeface="+mn-cs"/>
              </a:rPr>
              <a:t>TÜRKLER</a:t>
            </a:r>
          </a:p>
          <a:p>
            <a:pPr lvl="0"/>
            <a:r>
              <a:rPr lang="tr-TR" sz="1200" kern="1200" dirty="0">
                <a:solidFill>
                  <a:schemeClr val="tx1"/>
                </a:solidFill>
                <a:effectLst/>
                <a:latin typeface="+mn-lt"/>
                <a:ea typeface="+mn-ea"/>
                <a:cs typeface="+mn-cs"/>
              </a:rPr>
              <a:t>Selçuklular en görkemli zamanlarını ALAADDİN KEYKUBAT zamanında </a:t>
            </a:r>
            <a:r>
              <a:rPr lang="tr-TR" sz="1200" kern="1200" dirty="0" err="1">
                <a:solidFill>
                  <a:schemeClr val="tx1"/>
                </a:solidFill>
                <a:effectLst/>
                <a:latin typeface="+mn-lt"/>
                <a:ea typeface="+mn-ea"/>
                <a:cs typeface="+mn-cs"/>
              </a:rPr>
              <a:t>yaşamışlardır.Bu</a:t>
            </a:r>
            <a:r>
              <a:rPr lang="tr-TR" sz="1200" kern="1200" dirty="0">
                <a:solidFill>
                  <a:schemeClr val="tx1"/>
                </a:solidFill>
                <a:effectLst/>
                <a:latin typeface="+mn-lt"/>
                <a:ea typeface="+mn-ea"/>
                <a:cs typeface="+mn-cs"/>
              </a:rPr>
              <a:t> dönemde tüm Anadolu baştan sona imar edilirken öte yandan devletin bekası için gerekli olan birlik ve beraberliğin manevi mimarları YUNUS EMRE,MEVLANA,HACI BEKTAŞ-I VELİ,NASRETTİN HOCA gibi gönül dostları Anadolu insanının kalbini fethetmiştir.</a:t>
            </a:r>
          </a:p>
          <a:p>
            <a:r>
              <a:rPr lang="tr-TR" sz="1200" kern="1200" dirty="0">
                <a:solidFill>
                  <a:schemeClr val="tx1"/>
                </a:solidFill>
                <a:effectLst/>
                <a:latin typeface="+mn-lt"/>
                <a:ea typeface="+mn-ea"/>
                <a:cs typeface="+mn-cs"/>
              </a:rPr>
              <a:t> </a:t>
            </a:r>
          </a:p>
          <a:p>
            <a:pPr lvl="0"/>
            <a:r>
              <a:rPr lang="tr-TR" sz="1200" kern="1200" dirty="0">
                <a:solidFill>
                  <a:schemeClr val="tx1"/>
                </a:solidFill>
                <a:effectLst/>
                <a:latin typeface="+mn-lt"/>
                <a:ea typeface="+mn-ea"/>
                <a:cs typeface="+mn-cs"/>
              </a:rPr>
              <a:t>Selçuklularda günümüze kalan önemli eserler </a:t>
            </a:r>
            <a:r>
              <a:rPr lang="tr-TR" sz="1200" kern="1200" dirty="0" err="1">
                <a:solidFill>
                  <a:schemeClr val="tx1"/>
                </a:solidFill>
                <a:effectLst/>
                <a:latin typeface="+mn-lt"/>
                <a:ea typeface="+mn-ea"/>
                <a:cs typeface="+mn-cs"/>
              </a:rPr>
              <a:t>arasında;Kayseride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Sultanhan,Sivasta</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Çifteminare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Antalyada</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Yivliminare,Ürgüpte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Sarıhan,Konyada</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Sultanhan,Türk</a:t>
            </a:r>
            <a:r>
              <a:rPr lang="tr-TR" sz="1200" kern="1200" dirty="0">
                <a:solidFill>
                  <a:schemeClr val="tx1"/>
                </a:solidFill>
                <a:effectLst/>
                <a:latin typeface="+mn-lt"/>
                <a:ea typeface="+mn-ea"/>
                <a:cs typeface="+mn-cs"/>
              </a:rPr>
              <a:t> çatı sanatını taşa yansıtan örneklerinden Niğde de </a:t>
            </a:r>
            <a:r>
              <a:rPr lang="tr-TR" sz="1200" kern="1200" dirty="0" err="1">
                <a:solidFill>
                  <a:schemeClr val="tx1"/>
                </a:solidFill>
                <a:effectLst/>
                <a:latin typeface="+mn-lt"/>
                <a:ea typeface="+mn-ea"/>
                <a:cs typeface="+mn-cs"/>
              </a:rPr>
              <a:t>Hüdavent</a:t>
            </a:r>
            <a:r>
              <a:rPr lang="tr-TR" sz="1200" kern="1200" dirty="0">
                <a:solidFill>
                  <a:schemeClr val="tx1"/>
                </a:solidFill>
                <a:effectLst/>
                <a:latin typeface="+mn-lt"/>
                <a:ea typeface="+mn-ea"/>
                <a:cs typeface="+mn-cs"/>
              </a:rPr>
              <a:t>  Hatun Türbesi ,Van-</a:t>
            </a:r>
            <a:r>
              <a:rPr lang="tr-TR" sz="1200" kern="1200" dirty="0" err="1">
                <a:solidFill>
                  <a:schemeClr val="tx1"/>
                </a:solidFill>
                <a:effectLst/>
                <a:latin typeface="+mn-lt"/>
                <a:ea typeface="+mn-ea"/>
                <a:cs typeface="+mn-cs"/>
              </a:rPr>
              <a:t>Gevaşta</a:t>
            </a:r>
            <a:r>
              <a:rPr lang="tr-TR" sz="1200" kern="1200" dirty="0">
                <a:solidFill>
                  <a:schemeClr val="tx1"/>
                </a:solidFill>
                <a:effectLst/>
                <a:latin typeface="+mn-lt"/>
                <a:ea typeface="+mn-ea"/>
                <a:cs typeface="+mn-cs"/>
              </a:rPr>
              <a:t> Gevaş </a:t>
            </a:r>
            <a:r>
              <a:rPr lang="tr-TR" sz="1200" kern="1200" dirty="0" err="1">
                <a:solidFill>
                  <a:schemeClr val="tx1"/>
                </a:solidFill>
                <a:effectLst/>
                <a:latin typeface="+mn-lt"/>
                <a:ea typeface="+mn-ea"/>
                <a:cs typeface="+mn-cs"/>
              </a:rPr>
              <a:t>Kümbeti,Tokatta</a:t>
            </a:r>
            <a:r>
              <a:rPr lang="tr-TR" sz="1200" kern="1200" dirty="0">
                <a:solidFill>
                  <a:schemeClr val="tx1"/>
                </a:solidFill>
                <a:effectLst/>
                <a:latin typeface="+mn-lt"/>
                <a:ea typeface="+mn-ea"/>
                <a:cs typeface="+mn-cs"/>
              </a:rPr>
              <a:t> Ali </a:t>
            </a:r>
            <a:r>
              <a:rPr lang="tr-TR" sz="1200" kern="1200" dirty="0" err="1">
                <a:solidFill>
                  <a:schemeClr val="tx1"/>
                </a:solidFill>
                <a:effectLst/>
                <a:latin typeface="+mn-lt"/>
                <a:ea typeface="+mn-ea"/>
                <a:cs typeface="+mn-cs"/>
              </a:rPr>
              <a:t>Tusi,Kayseride</a:t>
            </a:r>
            <a:r>
              <a:rPr lang="tr-TR" sz="1200" kern="1200" dirty="0">
                <a:solidFill>
                  <a:schemeClr val="tx1"/>
                </a:solidFill>
                <a:effectLst/>
                <a:latin typeface="+mn-lt"/>
                <a:ea typeface="+mn-ea"/>
                <a:cs typeface="+mn-cs"/>
              </a:rPr>
              <a:t> Dönerli ve Sırçalı </a:t>
            </a:r>
            <a:r>
              <a:rPr lang="tr-TR" sz="1200" kern="1200" dirty="0" err="1">
                <a:solidFill>
                  <a:schemeClr val="tx1"/>
                </a:solidFill>
                <a:effectLst/>
                <a:latin typeface="+mn-lt"/>
                <a:ea typeface="+mn-ea"/>
                <a:cs typeface="+mn-cs"/>
              </a:rPr>
              <a:t>Kümbetler,Ahlattaki</a:t>
            </a:r>
            <a:r>
              <a:rPr lang="tr-TR" sz="1200" kern="1200" dirty="0">
                <a:solidFill>
                  <a:schemeClr val="tx1"/>
                </a:solidFill>
                <a:effectLst/>
                <a:latin typeface="+mn-lt"/>
                <a:ea typeface="+mn-ea"/>
                <a:cs typeface="+mn-cs"/>
              </a:rPr>
              <a:t> Şeyh Eğirt Kümbetleri ve daha onlarcasını saymak mümkündür.</a:t>
            </a:r>
          </a:p>
          <a:p>
            <a:r>
              <a:rPr lang="tr-TR" sz="1200" kern="1200" dirty="0">
                <a:solidFill>
                  <a:schemeClr val="tx1"/>
                </a:solidFill>
                <a:effectLst/>
                <a:latin typeface="+mn-lt"/>
                <a:ea typeface="+mn-ea"/>
                <a:cs typeface="+mn-cs"/>
              </a:rPr>
              <a:t> </a:t>
            </a:r>
          </a:p>
          <a:p>
            <a:pPr lvl="0"/>
            <a:r>
              <a:rPr lang="tr-TR" sz="1200" kern="1200" dirty="0">
                <a:solidFill>
                  <a:schemeClr val="tx1"/>
                </a:solidFill>
                <a:effectLst/>
                <a:latin typeface="+mn-lt"/>
                <a:ea typeface="+mn-ea"/>
                <a:cs typeface="+mn-cs"/>
              </a:rPr>
              <a:t>Osmanlılar geliştirdiği mimari sitili bugün Anadolu’nun her şehrinde görmek </a:t>
            </a:r>
            <a:r>
              <a:rPr lang="tr-TR" sz="1200" kern="1200" dirty="0" err="1">
                <a:solidFill>
                  <a:schemeClr val="tx1"/>
                </a:solidFill>
                <a:effectLst/>
                <a:latin typeface="+mn-lt"/>
                <a:ea typeface="+mn-ea"/>
                <a:cs typeface="+mn-cs"/>
              </a:rPr>
              <a:t>mümkündür.Yüzlerce</a:t>
            </a:r>
            <a:r>
              <a:rPr lang="tr-TR" sz="1200" kern="1200" dirty="0">
                <a:solidFill>
                  <a:schemeClr val="tx1"/>
                </a:solidFill>
                <a:effectLst/>
                <a:latin typeface="+mn-lt"/>
                <a:ea typeface="+mn-ea"/>
                <a:cs typeface="+mn-cs"/>
              </a:rPr>
              <a:t> şahesere imza atan MİMAR SİNAN’IN iki ölmez eseri olan </a:t>
            </a:r>
            <a:r>
              <a:rPr lang="tr-TR" sz="1200" kern="1200" dirty="0" err="1">
                <a:solidFill>
                  <a:schemeClr val="tx1"/>
                </a:solidFill>
                <a:effectLst/>
                <a:latin typeface="+mn-lt"/>
                <a:ea typeface="+mn-ea"/>
                <a:cs typeface="+mn-cs"/>
              </a:rPr>
              <a:t>Edirnedeki</a:t>
            </a:r>
            <a:r>
              <a:rPr lang="tr-TR" sz="1200" kern="1200" dirty="0">
                <a:solidFill>
                  <a:schemeClr val="tx1"/>
                </a:solidFill>
                <a:effectLst/>
                <a:latin typeface="+mn-lt"/>
                <a:ea typeface="+mn-ea"/>
                <a:cs typeface="+mn-cs"/>
              </a:rPr>
              <a:t> Selimiye ve </a:t>
            </a:r>
            <a:r>
              <a:rPr lang="tr-TR" sz="1200" kern="1200" dirty="0" err="1">
                <a:solidFill>
                  <a:schemeClr val="tx1"/>
                </a:solidFill>
                <a:effectLst/>
                <a:latin typeface="+mn-lt"/>
                <a:ea typeface="+mn-ea"/>
                <a:cs typeface="+mn-cs"/>
              </a:rPr>
              <a:t>İstanbuldaki</a:t>
            </a:r>
            <a:r>
              <a:rPr lang="tr-TR" sz="1200" kern="1200" dirty="0">
                <a:solidFill>
                  <a:schemeClr val="tx1"/>
                </a:solidFill>
                <a:effectLst/>
                <a:latin typeface="+mn-lt"/>
                <a:ea typeface="+mn-ea"/>
                <a:cs typeface="+mn-cs"/>
              </a:rPr>
              <a:t> Süleymaniye Camileri tüm </a:t>
            </a:r>
            <a:r>
              <a:rPr lang="tr-TR" sz="1200" kern="1200" dirty="0" err="1">
                <a:solidFill>
                  <a:schemeClr val="tx1"/>
                </a:solidFill>
                <a:effectLst/>
                <a:latin typeface="+mn-lt"/>
                <a:ea typeface="+mn-ea"/>
                <a:cs typeface="+mn-cs"/>
              </a:rPr>
              <a:t>ihtişamıile</a:t>
            </a:r>
            <a:r>
              <a:rPr lang="tr-TR" sz="1200" kern="1200" dirty="0">
                <a:solidFill>
                  <a:schemeClr val="tx1"/>
                </a:solidFill>
                <a:effectLst/>
                <a:latin typeface="+mn-lt"/>
                <a:ea typeface="+mn-ea"/>
                <a:cs typeface="+mn-cs"/>
              </a:rPr>
              <a:t> ayaktadır.</a:t>
            </a:r>
          </a:p>
          <a:p>
            <a:r>
              <a:rPr lang="tr-TR" sz="1200" kern="1200" dirty="0">
                <a:solidFill>
                  <a:schemeClr val="tx1"/>
                </a:solidFill>
                <a:effectLst/>
                <a:latin typeface="+mn-lt"/>
                <a:ea typeface="+mn-ea"/>
                <a:cs typeface="+mn-cs"/>
              </a:rPr>
              <a:t> </a:t>
            </a:r>
          </a:p>
          <a:p>
            <a:pPr lvl="0"/>
            <a:r>
              <a:rPr lang="tr-TR" sz="1200" kern="1200" dirty="0" err="1">
                <a:solidFill>
                  <a:schemeClr val="tx1"/>
                </a:solidFill>
                <a:effectLst/>
                <a:latin typeface="+mn-lt"/>
                <a:ea typeface="+mn-ea"/>
                <a:cs typeface="+mn-cs"/>
              </a:rPr>
              <a:t>Bursada</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Ulucami,Yeşilcami,Yeşil</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Türbe,İstanbulda</a:t>
            </a:r>
            <a:r>
              <a:rPr lang="tr-TR" sz="1200" kern="1200" dirty="0">
                <a:solidFill>
                  <a:schemeClr val="tx1"/>
                </a:solidFill>
                <a:effectLst/>
                <a:latin typeface="+mn-lt"/>
                <a:ea typeface="+mn-ea"/>
                <a:cs typeface="+mn-cs"/>
              </a:rPr>
              <a:t> Sultan Ahmet </a:t>
            </a:r>
            <a:r>
              <a:rPr lang="tr-TR" sz="1200" kern="1200" dirty="0" err="1">
                <a:solidFill>
                  <a:schemeClr val="tx1"/>
                </a:solidFill>
                <a:effectLst/>
                <a:latin typeface="+mn-lt"/>
                <a:ea typeface="+mn-ea"/>
                <a:cs typeface="+mn-cs"/>
              </a:rPr>
              <a:t>Camisi,Rumeli</a:t>
            </a:r>
            <a:r>
              <a:rPr lang="tr-TR" sz="1200" kern="1200" dirty="0">
                <a:solidFill>
                  <a:schemeClr val="tx1"/>
                </a:solidFill>
                <a:effectLst/>
                <a:latin typeface="+mn-lt"/>
                <a:ea typeface="+mn-ea"/>
                <a:cs typeface="+mn-cs"/>
              </a:rPr>
              <a:t> Sarayı ve II Ahmet çeşmesi, Ağrıda ki İshak Paşa Sarayı ve daha yüzlercesi Osmanlı eserlerine örnek </a:t>
            </a:r>
            <a:r>
              <a:rPr lang="tr-TR" sz="1200" kern="1200" dirty="0" err="1">
                <a:solidFill>
                  <a:schemeClr val="tx1"/>
                </a:solidFill>
                <a:effectLst/>
                <a:latin typeface="+mn-lt"/>
                <a:ea typeface="+mn-ea"/>
                <a:cs typeface="+mn-cs"/>
              </a:rPr>
              <a:t>gösterilebilir.Budin</a:t>
            </a:r>
            <a:r>
              <a:rPr lang="tr-TR" sz="1200" kern="1200" dirty="0">
                <a:solidFill>
                  <a:schemeClr val="tx1"/>
                </a:solidFill>
                <a:effectLst/>
                <a:latin typeface="+mn-lt"/>
                <a:ea typeface="+mn-ea"/>
                <a:cs typeface="+mn-cs"/>
              </a:rPr>
              <a:t> , </a:t>
            </a:r>
            <a:r>
              <a:rPr lang="tr-TR" sz="1200" kern="1200" dirty="0" err="1">
                <a:solidFill>
                  <a:schemeClr val="tx1"/>
                </a:solidFill>
                <a:effectLst/>
                <a:latin typeface="+mn-lt"/>
                <a:ea typeface="+mn-ea"/>
                <a:cs typeface="+mn-cs"/>
              </a:rPr>
              <a:t>Estergon,Zigatvar</a:t>
            </a:r>
            <a:r>
              <a:rPr lang="tr-TR" sz="1200" kern="1200" dirty="0">
                <a:solidFill>
                  <a:schemeClr val="tx1"/>
                </a:solidFill>
                <a:effectLst/>
                <a:latin typeface="+mn-lt"/>
                <a:ea typeface="+mn-ea"/>
                <a:cs typeface="+mn-cs"/>
              </a:rPr>
              <a:t> gibi kaleler dünyanın en meşhur kaleleri olarak günümüze kadar </a:t>
            </a:r>
            <a:r>
              <a:rPr lang="tr-TR" sz="1200" kern="1200" dirty="0" err="1">
                <a:solidFill>
                  <a:schemeClr val="tx1"/>
                </a:solidFill>
                <a:effectLst/>
                <a:latin typeface="+mn-lt"/>
                <a:ea typeface="+mn-ea"/>
                <a:cs typeface="+mn-cs"/>
              </a:rPr>
              <a:t>gelmiştir.Osmanlılar</a:t>
            </a:r>
            <a:r>
              <a:rPr lang="tr-TR" sz="1200" kern="1200" dirty="0">
                <a:solidFill>
                  <a:schemeClr val="tx1"/>
                </a:solidFill>
                <a:effectLst/>
                <a:latin typeface="+mn-lt"/>
                <a:ea typeface="+mn-ea"/>
                <a:cs typeface="+mn-cs"/>
              </a:rPr>
              <a:t> dünyanın en büyük ve en fazla köprü yapıcısı devlet </a:t>
            </a:r>
            <a:r>
              <a:rPr lang="tr-TR" sz="1200" kern="1200" dirty="0" err="1">
                <a:solidFill>
                  <a:schemeClr val="tx1"/>
                </a:solidFill>
                <a:effectLst/>
                <a:latin typeface="+mn-lt"/>
                <a:ea typeface="+mn-ea"/>
                <a:cs typeface="+mn-cs"/>
              </a:rPr>
              <a:t>ünvanına</a:t>
            </a:r>
            <a:r>
              <a:rPr lang="tr-TR" sz="1200" kern="1200" dirty="0">
                <a:solidFill>
                  <a:schemeClr val="tx1"/>
                </a:solidFill>
                <a:effectLst/>
                <a:latin typeface="+mn-lt"/>
                <a:ea typeface="+mn-ea"/>
                <a:cs typeface="+mn-cs"/>
              </a:rPr>
              <a:t> da </a:t>
            </a:r>
            <a:r>
              <a:rPr lang="tr-TR" sz="1200" kern="1200" dirty="0" err="1">
                <a:solidFill>
                  <a:schemeClr val="tx1"/>
                </a:solidFill>
                <a:effectLst/>
                <a:latin typeface="+mn-lt"/>
                <a:ea typeface="+mn-ea"/>
                <a:cs typeface="+mn-cs"/>
              </a:rPr>
              <a:t>sahiptir.Balkanlarda</a:t>
            </a:r>
            <a:r>
              <a:rPr lang="tr-TR" sz="1200" kern="1200" dirty="0">
                <a:solidFill>
                  <a:schemeClr val="tx1"/>
                </a:solidFill>
                <a:effectLst/>
                <a:latin typeface="+mn-lt"/>
                <a:ea typeface="+mn-ea"/>
                <a:cs typeface="+mn-cs"/>
              </a:rPr>
              <a:t> ki </a:t>
            </a:r>
            <a:r>
              <a:rPr lang="tr-TR" sz="1200" kern="1200" dirty="0" err="1">
                <a:solidFill>
                  <a:schemeClr val="tx1"/>
                </a:solidFill>
                <a:effectLst/>
                <a:latin typeface="+mn-lt"/>
                <a:ea typeface="+mn-ea"/>
                <a:cs typeface="+mn-cs"/>
              </a:rPr>
              <a:t>Tuna,Drava,Ergene,Mostar,Drina</a:t>
            </a:r>
            <a:r>
              <a:rPr lang="tr-TR" sz="1200" kern="1200" dirty="0">
                <a:solidFill>
                  <a:schemeClr val="tx1"/>
                </a:solidFill>
                <a:effectLst/>
                <a:latin typeface="+mn-lt"/>
                <a:ea typeface="+mn-ea"/>
                <a:cs typeface="+mn-cs"/>
              </a:rPr>
              <a:t> ve Vardar köprüleri birer sanat abidesi olarak varlıklarını devam ettirmektedirler.</a:t>
            </a:r>
          </a:p>
          <a:p>
            <a:r>
              <a:rPr lang="tr-TR" sz="1200" kern="1200" dirty="0">
                <a:solidFill>
                  <a:schemeClr val="tx1"/>
                </a:solidFill>
                <a:effectLst/>
                <a:latin typeface="+mn-lt"/>
                <a:ea typeface="+mn-ea"/>
                <a:cs typeface="+mn-cs"/>
              </a:rPr>
              <a:t> </a:t>
            </a:r>
          </a:p>
          <a:p>
            <a:pPr lvl="0"/>
            <a:r>
              <a:rPr lang="tr-TR" sz="1200" kern="1200" dirty="0">
                <a:solidFill>
                  <a:schemeClr val="tx1"/>
                </a:solidFill>
                <a:effectLst/>
                <a:latin typeface="+mn-lt"/>
                <a:ea typeface="+mn-ea"/>
                <a:cs typeface="+mn-cs"/>
              </a:rPr>
              <a:t>Dünyanın kesin şekilde yuvarlak olduğunu bir harita da ile gösteren PİRİ REİSİN 1313 yılında Yavuz Sultan Selime sunduğu ceylan derisine yapılmış renkli haritasına Amerika Avrupa paftası TOPKAPI </a:t>
            </a:r>
            <a:r>
              <a:rPr lang="tr-TR" sz="1200" kern="1200" dirty="0" err="1">
                <a:solidFill>
                  <a:schemeClr val="tx1"/>
                </a:solidFill>
                <a:effectLst/>
                <a:latin typeface="+mn-lt"/>
                <a:ea typeface="+mn-ea"/>
                <a:cs typeface="+mn-cs"/>
              </a:rPr>
              <a:t>SARAYINDADIR.Piri</a:t>
            </a:r>
            <a:r>
              <a:rPr lang="tr-TR" sz="1200" kern="1200" dirty="0">
                <a:solidFill>
                  <a:schemeClr val="tx1"/>
                </a:solidFill>
                <a:effectLst/>
                <a:latin typeface="+mn-lt"/>
                <a:ea typeface="+mn-ea"/>
                <a:cs typeface="+mn-cs"/>
              </a:rPr>
              <a:t> Reisin haritası Amerika kıtasını gösteren ve günümüze kalan  en eski haritalarından biridir.</a:t>
            </a:r>
          </a:p>
          <a:p>
            <a:r>
              <a:rPr lang="tr-TR" sz="1200" kern="1200" dirty="0">
                <a:solidFill>
                  <a:schemeClr val="tx1"/>
                </a:solidFill>
                <a:effectLst/>
                <a:latin typeface="+mn-lt"/>
                <a:ea typeface="+mn-ea"/>
                <a:cs typeface="+mn-cs"/>
              </a:rPr>
              <a:t> </a:t>
            </a:r>
          </a:p>
          <a:p>
            <a:pPr lvl="0"/>
            <a:r>
              <a:rPr lang="tr-TR" sz="1200" kern="1200" dirty="0">
                <a:solidFill>
                  <a:schemeClr val="tx1"/>
                </a:solidFill>
                <a:effectLst/>
                <a:latin typeface="+mn-lt"/>
                <a:ea typeface="+mn-ea"/>
                <a:cs typeface="+mn-cs"/>
              </a:rPr>
              <a:t>Evliya Çelebinin 40 yıl boyunca Osmanlı topraklarını dolaşmış ve meşhur eseri </a:t>
            </a:r>
            <a:r>
              <a:rPr lang="tr-TR" sz="1200" kern="1200" dirty="0" err="1">
                <a:solidFill>
                  <a:schemeClr val="tx1"/>
                </a:solidFill>
                <a:effectLst/>
                <a:latin typeface="+mn-lt"/>
                <a:ea typeface="+mn-ea"/>
                <a:cs typeface="+mn-cs"/>
              </a:rPr>
              <a:t>Seyehatnameyi</a:t>
            </a:r>
            <a:r>
              <a:rPr lang="tr-TR" sz="1200" kern="1200" dirty="0">
                <a:solidFill>
                  <a:schemeClr val="tx1"/>
                </a:solidFill>
                <a:effectLst/>
                <a:latin typeface="+mn-lt"/>
                <a:ea typeface="+mn-ea"/>
                <a:cs typeface="+mn-cs"/>
              </a:rPr>
              <a:t> yazmıştır.</a:t>
            </a:r>
          </a:p>
          <a:p>
            <a:r>
              <a:rPr lang="tr-TR" sz="1200" kern="1200" dirty="0">
                <a:solidFill>
                  <a:schemeClr val="tx1"/>
                </a:solidFill>
                <a:effectLst/>
                <a:latin typeface="+mn-lt"/>
                <a:ea typeface="+mn-ea"/>
                <a:cs typeface="+mn-cs"/>
              </a:rPr>
              <a:t> </a:t>
            </a:r>
          </a:p>
          <a:p>
            <a:pPr lvl="0"/>
            <a:r>
              <a:rPr lang="tr-TR" sz="1200" kern="1200" dirty="0" err="1">
                <a:solidFill>
                  <a:schemeClr val="tx1"/>
                </a:solidFill>
                <a:effectLst/>
                <a:latin typeface="+mn-lt"/>
                <a:ea typeface="+mn-ea"/>
                <a:cs typeface="+mn-cs"/>
              </a:rPr>
              <a:t>İbni</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sinanın</a:t>
            </a:r>
            <a:r>
              <a:rPr lang="tr-TR" sz="1200" kern="1200" dirty="0">
                <a:solidFill>
                  <a:schemeClr val="tx1"/>
                </a:solidFill>
                <a:effectLst/>
                <a:latin typeface="+mn-lt"/>
                <a:ea typeface="+mn-ea"/>
                <a:cs typeface="+mn-cs"/>
              </a:rPr>
              <a:t> tıp ilmine ilaveler yapılmış Kayseri başta olmak üzere Anadolu’da pek çok tıp merkezi açılmıştır.</a:t>
            </a:r>
          </a:p>
          <a:p>
            <a:endParaRPr lang="tr-TR" dirty="0"/>
          </a:p>
        </p:txBody>
      </p:sp>
      <p:sp>
        <p:nvSpPr>
          <p:cNvPr id="4" name="Slayt Numarası Yer Tutucusu 3"/>
          <p:cNvSpPr>
            <a:spLocks noGrp="1"/>
          </p:cNvSpPr>
          <p:nvPr>
            <p:ph type="sldNum" sz="quarter" idx="10"/>
          </p:nvPr>
        </p:nvSpPr>
        <p:spPr/>
        <p:txBody>
          <a:bodyPr/>
          <a:lstStyle/>
          <a:p>
            <a:fld id="{9041BAB7-E97D-43CA-8AB8-A4354C8634FC}" type="slidenum">
              <a:rPr lang="tr-TR" smtClean="0"/>
              <a:pPr/>
              <a:t>10</a:t>
            </a:fld>
            <a:endParaRPr lang="tr-TR" dirty="0"/>
          </a:p>
        </p:txBody>
      </p:sp>
    </p:spTree>
    <p:extLst>
      <p:ext uri="{BB962C8B-B14F-4D97-AF65-F5344CB8AC3E}">
        <p14:creationId xmlns:p14="http://schemas.microsoft.com/office/powerpoint/2010/main" val="3834366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9" name="8 Alt Başlık"/>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a:t>Asıl alt başlık stilini düzenlemek için tıklatın</a:t>
            </a:r>
            <a:endParaRPr kumimoji="0" lang="en-US"/>
          </a:p>
        </p:txBody>
      </p:sp>
      <p:sp>
        <p:nvSpPr>
          <p:cNvPr id="28" name="27 Başlık"/>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tr-TR"/>
              <a:t>Asıl başlık stili için tıklatın</a:t>
            </a:r>
            <a:endParaRPr kumimoji="0" lang="en-US"/>
          </a:p>
        </p:txBody>
      </p:sp>
      <p:cxnSp>
        <p:nvCxnSpPr>
          <p:cNvPr id="8" name="7 Düz Bağlayıcı"/>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13 Oval"/>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dirty="0"/>
          </a:p>
        </p:txBody>
      </p:sp>
      <p:sp>
        <p:nvSpPr>
          <p:cNvPr id="15" name="14 Veri Yer Tutucusu"/>
          <p:cNvSpPr>
            <a:spLocks noGrp="1"/>
          </p:cNvSpPr>
          <p:nvPr>
            <p:ph type="dt" sz="half" idx="10"/>
          </p:nvPr>
        </p:nvSpPr>
        <p:spPr/>
        <p:txBody>
          <a:bodyPr/>
          <a:lstStyle/>
          <a:p>
            <a:fld id="{16CA050B-3E5C-411C-9074-519A824532DE}" type="datetimeFigureOut">
              <a:rPr lang="tr-TR" smtClean="0"/>
              <a:pPr/>
              <a:t>2.05.2019</a:t>
            </a:fld>
            <a:endParaRPr lang="tr-TR" dirty="0"/>
          </a:p>
        </p:txBody>
      </p:sp>
      <p:sp>
        <p:nvSpPr>
          <p:cNvPr id="16" name="15 Slayt Numarası Yer Tutucusu"/>
          <p:cNvSpPr>
            <a:spLocks noGrp="1"/>
          </p:cNvSpPr>
          <p:nvPr>
            <p:ph type="sldNum" sz="quarter" idx="11"/>
          </p:nvPr>
        </p:nvSpPr>
        <p:spPr/>
        <p:txBody>
          <a:bodyPr/>
          <a:lstStyle/>
          <a:p>
            <a:fld id="{8F4896D0-802A-473F-9C9D-92507910F588}" type="slidenum">
              <a:rPr lang="tr-TR" smtClean="0"/>
              <a:pPr/>
              <a:t>‹#›</a:t>
            </a:fld>
            <a:endParaRPr lang="tr-TR" dirty="0"/>
          </a:p>
        </p:txBody>
      </p:sp>
      <p:sp>
        <p:nvSpPr>
          <p:cNvPr id="17" name="16 Altbilgi Yer Tutucusu"/>
          <p:cNvSpPr>
            <a:spLocks noGrp="1"/>
          </p:cNvSpPr>
          <p:nvPr>
            <p:ph type="ftr" sz="quarter" idx="12"/>
          </p:nvPr>
        </p:nvSpPr>
        <p:spPr/>
        <p:txBody>
          <a:bodyPr/>
          <a:lstStyle/>
          <a:p>
            <a:endParaRPr lang="tr-TR" dirty="0"/>
          </a:p>
        </p:txBody>
      </p:sp>
      <p:sp>
        <p:nvSpPr>
          <p:cNvPr id="10" name="Unvan 1"/>
          <p:cNvSpPr txBox="1">
            <a:spLocks/>
          </p:cNvSpPr>
          <p:nvPr userDrawn="1"/>
        </p:nvSpPr>
        <p:spPr>
          <a:xfrm rot="19943020">
            <a:off x="-647523" y="2726433"/>
            <a:ext cx="10375743" cy="1376998"/>
          </a:xfrm>
          <a:prstGeom prst="rect">
            <a:avLst/>
          </a:prstGeom>
          <a:noFill/>
          <a:ln>
            <a:noFill/>
          </a:ln>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tr-TR" sz="8800" b="0" cap="none" spc="0" dirty="0" smtClean="0">
                <a:ln w="0"/>
                <a:solidFill>
                  <a:schemeClr val="accent4">
                    <a:lumMod val="60000"/>
                    <a:lumOff val="4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Öğr. Gör. Fuat ATASOY</a:t>
            </a:r>
            <a:endParaRPr lang="tr-TR" sz="8800" b="0" cap="none" spc="0" dirty="0">
              <a:ln w="0"/>
              <a:solidFill>
                <a:schemeClr val="accent4">
                  <a:lumMod val="60000"/>
                  <a:lumOff val="4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16CA050B-3E5C-411C-9074-519A824532DE}" type="datetimeFigureOut">
              <a:rPr lang="tr-TR" smtClean="0"/>
              <a:pPr/>
              <a:t>2.05.2019</a:t>
            </a:fld>
            <a:endParaRPr lang="tr-TR" dirty="0"/>
          </a:p>
        </p:txBody>
      </p:sp>
      <p:sp>
        <p:nvSpPr>
          <p:cNvPr id="5" name="4 Altbilgi Yer Tutucusu"/>
          <p:cNvSpPr>
            <a:spLocks noGrp="1"/>
          </p:cNvSpPr>
          <p:nvPr>
            <p:ph type="ftr" sz="quarter" idx="11"/>
          </p:nvPr>
        </p:nvSpPr>
        <p:spPr/>
        <p:txBody>
          <a:bodyPr/>
          <a:lstStyle/>
          <a:p>
            <a:endParaRPr lang="tr-TR" dirty="0"/>
          </a:p>
        </p:txBody>
      </p:sp>
      <p:sp>
        <p:nvSpPr>
          <p:cNvPr id="6" name="5 Slayt Numarası Yer Tutucusu"/>
          <p:cNvSpPr>
            <a:spLocks noGrp="1"/>
          </p:cNvSpPr>
          <p:nvPr>
            <p:ph type="sldNum" sz="quarter" idx="12"/>
          </p:nvPr>
        </p:nvSpPr>
        <p:spPr/>
        <p:txBody>
          <a:bodyPr/>
          <a:lstStyle/>
          <a:p>
            <a:fld id="{8F4896D0-802A-473F-9C9D-92507910F588}" type="slidenum">
              <a:rPr lang="tr-TR" smtClean="0"/>
              <a:pPr/>
              <a:t>‹#›</a:t>
            </a:fld>
            <a:endParaRPr lang="tr-T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kumimoji="0" lang="tr-TR"/>
              <a:t>Asıl başlık stili için tıklatın</a:t>
            </a:r>
            <a:endParaRPr kumimoji="0" lang="en-US"/>
          </a:p>
        </p:txBody>
      </p:sp>
      <p:sp>
        <p:nvSpPr>
          <p:cNvPr id="3" name="2 Dikey Metin Yer Tutucusu"/>
          <p:cNvSpPr>
            <a:spLocks noGrp="1"/>
          </p:cNvSpPr>
          <p:nvPr>
            <p:ph type="body" orient="vert" idx="1"/>
          </p:nvPr>
        </p:nvSpPr>
        <p:spPr>
          <a:xfrm>
            <a:off x="457200" y="274638"/>
            <a:ext cx="6019800" cy="5851525"/>
          </a:xfrm>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16CA050B-3E5C-411C-9074-519A824532DE}" type="datetimeFigureOut">
              <a:rPr lang="tr-TR" smtClean="0"/>
              <a:pPr/>
              <a:t>2.05.2019</a:t>
            </a:fld>
            <a:endParaRPr lang="tr-TR" dirty="0"/>
          </a:p>
        </p:txBody>
      </p:sp>
      <p:sp>
        <p:nvSpPr>
          <p:cNvPr id="5" name="4 Altbilgi Yer Tutucusu"/>
          <p:cNvSpPr>
            <a:spLocks noGrp="1"/>
          </p:cNvSpPr>
          <p:nvPr>
            <p:ph type="ftr" sz="quarter" idx="11"/>
          </p:nvPr>
        </p:nvSpPr>
        <p:spPr/>
        <p:txBody>
          <a:bodyPr/>
          <a:lstStyle/>
          <a:p>
            <a:endParaRPr lang="tr-TR" dirty="0"/>
          </a:p>
        </p:txBody>
      </p:sp>
      <p:sp>
        <p:nvSpPr>
          <p:cNvPr id="6" name="5 Slayt Numarası Yer Tutucusu"/>
          <p:cNvSpPr>
            <a:spLocks noGrp="1"/>
          </p:cNvSpPr>
          <p:nvPr>
            <p:ph type="sldNum" sz="quarter" idx="12"/>
          </p:nvPr>
        </p:nvSpPr>
        <p:spPr/>
        <p:txBody>
          <a:bodyPr/>
          <a:lstStyle/>
          <a:p>
            <a:fld id="{8F4896D0-802A-473F-9C9D-92507910F588}" type="slidenum">
              <a:rPr lang="tr-TR" smtClean="0"/>
              <a:pPr/>
              <a:t>‹#›</a:t>
            </a:fld>
            <a:endParaRPr lang="tr-T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9" name="8 İçerik Yer Tutucusu"/>
          <p:cNvSpPr>
            <a:spLocks noGrp="1"/>
          </p:cNvSpPr>
          <p:nvPr>
            <p:ph idx="1"/>
          </p:nvPr>
        </p:nvSpPr>
        <p:spPr>
          <a:xfrm>
            <a:off x="457200" y="1524000"/>
            <a:ext cx="8229600" cy="457200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14" name="13 Veri Yer Tutucusu"/>
          <p:cNvSpPr>
            <a:spLocks noGrp="1"/>
          </p:cNvSpPr>
          <p:nvPr>
            <p:ph type="dt" sz="half" idx="14"/>
          </p:nvPr>
        </p:nvSpPr>
        <p:spPr/>
        <p:txBody>
          <a:bodyPr/>
          <a:lstStyle/>
          <a:p>
            <a:fld id="{16CA050B-3E5C-411C-9074-519A824532DE}" type="datetimeFigureOut">
              <a:rPr lang="tr-TR" smtClean="0"/>
              <a:pPr/>
              <a:t>2.05.2019</a:t>
            </a:fld>
            <a:endParaRPr lang="tr-TR" dirty="0"/>
          </a:p>
        </p:txBody>
      </p:sp>
      <p:sp>
        <p:nvSpPr>
          <p:cNvPr id="15" name="14 Slayt Numarası Yer Tutucusu"/>
          <p:cNvSpPr>
            <a:spLocks noGrp="1"/>
          </p:cNvSpPr>
          <p:nvPr>
            <p:ph type="sldNum" sz="quarter" idx="15"/>
          </p:nvPr>
        </p:nvSpPr>
        <p:spPr/>
        <p:txBody>
          <a:bodyPr/>
          <a:lstStyle>
            <a:lvl1pPr algn="ctr">
              <a:defRPr/>
            </a:lvl1pPr>
          </a:lstStyle>
          <a:p>
            <a:fld id="{8F4896D0-802A-473F-9C9D-92507910F588}" type="slidenum">
              <a:rPr lang="tr-TR" smtClean="0"/>
              <a:pPr/>
              <a:t>‹#›</a:t>
            </a:fld>
            <a:endParaRPr lang="tr-TR" dirty="0"/>
          </a:p>
        </p:txBody>
      </p:sp>
      <p:sp>
        <p:nvSpPr>
          <p:cNvPr id="16" name="15 Altbilgi Yer Tutucusu"/>
          <p:cNvSpPr>
            <a:spLocks noGrp="1"/>
          </p:cNvSpPr>
          <p:nvPr>
            <p:ph type="ftr" sz="quarter" idx="16"/>
          </p:nvPr>
        </p:nvSpPr>
        <p:spPr/>
        <p:txBody>
          <a:bodyPr/>
          <a:lstStyle/>
          <a:p>
            <a:endParaRPr lang="tr-TR" dirty="0"/>
          </a:p>
        </p:txBody>
      </p:sp>
      <p:sp>
        <p:nvSpPr>
          <p:cNvPr id="17" name="16 Başlık"/>
          <p:cNvSpPr>
            <a:spLocks noGrp="1"/>
          </p:cNvSpPr>
          <p:nvPr>
            <p:ph type="title"/>
          </p:nvPr>
        </p:nvSpPr>
        <p:spPr/>
        <p:txBody>
          <a:bodyPr rtlCol="0" anchor="b" anchorCtr="0"/>
          <a:lstStyle/>
          <a:p>
            <a:r>
              <a:rPr kumimoji="0" lang="tr-TR"/>
              <a:t>Asıl başlık stili için tıklatın</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fld id="{16CA050B-3E5C-411C-9074-519A824532DE}" type="datetimeFigureOut">
              <a:rPr lang="tr-TR" smtClean="0"/>
              <a:pPr/>
              <a:t>2.05.2019</a:t>
            </a:fld>
            <a:endParaRPr lang="tr-TR" dirty="0"/>
          </a:p>
        </p:txBody>
      </p:sp>
      <p:sp>
        <p:nvSpPr>
          <p:cNvPr id="5" name="4 Altbilgi Yer Tutucusu"/>
          <p:cNvSpPr>
            <a:spLocks noGrp="1"/>
          </p:cNvSpPr>
          <p:nvPr>
            <p:ph type="ftr" sz="quarter" idx="11"/>
          </p:nvPr>
        </p:nvSpPr>
        <p:spPr/>
        <p:txBody>
          <a:bodyPr/>
          <a:lstStyle/>
          <a:p>
            <a:endParaRPr lang="tr-TR" dirty="0"/>
          </a:p>
        </p:txBody>
      </p:sp>
      <p:sp>
        <p:nvSpPr>
          <p:cNvPr id="6" name="5 Slayt Numarası Yer Tutucusu"/>
          <p:cNvSpPr>
            <a:spLocks noGrp="1"/>
          </p:cNvSpPr>
          <p:nvPr>
            <p:ph type="sldNum" sz="quarter" idx="12"/>
          </p:nvPr>
        </p:nvSpPr>
        <p:spPr/>
        <p:txBody>
          <a:bodyPr/>
          <a:lstStyle/>
          <a:p>
            <a:fld id="{8F4896D0-802A-473F-9C9D-92507910F588}" type="slidenum">
              <a:rPr lang="tr-TR" smtClean="0"/>
              <a:pPr/>
              <a:t>‹#›</a:t>
            </a:fld>
            <a:endParaRPr lang="tr-TR" dirty="0"/>
          </a:p>
        </p:txBody>
      </p:sp>
      <p:sp>
        <p:nvSpPr>
          <p:cNvPr id="2" name="1 Başlık"/>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tr-TR"/>
              <a:t>Asıl başlık stili için tıklatın</a:t>
            </a:r>
            <a:endParaRPr kumimoji="0" lang="en-US"/>
          </a:p>
        </p:txBody>
      </p:sp>
      <p:sp>
        <p:nvSpPr>
          <p:cNvPr id="3" name="2 Metin Yer Tutucusu"/>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a:t>Asıl metin stillerini düzenlemek için tıklatın</a:t>
            </a:r>
          </a:p>
        </p:txBody>
      </p:sp>
      <p:cxnSp>
        <p:nvCxnSpPr>
          <p:cNvPr id="7" name="6 Düz Bağlayıcı"/>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5" name="4 Veri Yer Tutucusu"/>
          <p:cNvSpPr>
            <a:spLocks noGrp="1"/>
          </p:cNvSpPr>
          <p:nvPr>
            <p:ph type="dt" sz="half" idx="10"/>
          </p:nvPr>
        </p:nvSpPr>
        <p:spPr/>
        <p:txBody>
          <a:bodyPr/>
          <a:lstStyle/>
          <a:p>
            <a:fld id="{16CA050B-3E5C-411C-9074-519A824532DE}" type="datetimeFigureOut">
              <a:rPr lang="tr-TR" smtClean="0"/>
              <a:pPr/>
              <a:t>2.05.2019</a:t>
            </a:fld>
            <a:endParaRPr lang="tr-TR" dirty="0"/>
          </a:p>
        </p:txBody>
      </p:sp>
      <p:sp>
        <p:nvSpPr>
          <p:cNvPr id="6" name="5 Altbilgi Yer Tutucusu"/>
          <p:cNvSpPr>
            <a:spLocks noGrp="1"/>
          </p:cNvSpPr>
          <p:nvPr>
            <p:ph type="ftr" sz="quarter" idx="11"/>
          </p:nvPr>
        </p:nvSpPr>
        <p:spPr/>
        <p:txBody>
          <a:bodyPr/>
          <a:lstStyle/>
          <a:p>
            <a:endParaRPr lang="tr-TR" dirty="0"/>
          </a:p>
        </p:txBody>
      </p:sp>
      <p:sp>
        <p:nvSpPr>
          <p:cNvPr id="7" name="6 Slayt Numarası Yer Tutucusu"/>
          <p:cNvSpPr>
            <a:spLocks noGrp="1"/>
          </p:cNvSpPr>
          <p:nvPr>
            <p:ph type="sldNum" sz="quarter" idx="12"/>
          </p:nvPr>
        </p:nvSpPr>
        <p:spPr/>
        <p:txBody>
          <a:bodyPr/>
          <a:lstStyle/>
          <a:p>
            <a:fld id="{8F4896D0-802A-473F-9C9D-92507910F588}" type="slidenum">
              <a:rPr lang="tr-TR" smtClean="0"/>
              <a:pPr/>
              <a:t>‹#›</a:t>
            </a:fld>
            <a:endParaRPr lang="tr-TR" dirty="0"/>
          </a:p>
        </p:txBody>
      </p:sp>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11" name="10 İçerik Yer Tutucusu"/>
          <p:cNvSpPr>
            <a:spLocks noGrp="1"/>
          </p:cNvSpPr>
          <p:nvPr>
            <p:ph sz="half" idx="1"/>
          </p:nvPr>
        </p:nvSpPr>
        <p:spPr>
          <a:xfrm>
            <a:off x="457200" y="1524000"/>
            <a:ext cx="4059936" cy="457200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13" name="12 İçerik Yer Tutucusu"/>
          <p:cNvSpPr>
            <a:spLocks noGrp="1"/>
          </p:cNvSpPr>
          <p:nvPr>
            <p:ph sz="half" idx="2"/>
          </p:nvPr>
        </p:nvSpPr>
        <p:spPr>
          <a:xfrm>
            <a:off x="4648200" y="1524000"/>
            <a:ext cx="4059936" cy="457200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9" name="8 Slayt Numarası Yer Tutucusu"/>
          <p:cNvSpPr>
            <a:spLocks noGrp="1"/>
          </p:cNvSpPr>
          <p:nvPr>
            <p:ph type="sldNum" sz="quarter" idx="12"/>
          </p:nvPr>
        </p:nvSpPr>
        <p:spPr/>
        <p:txBody>
          <a:bodyPr/>
          <a:lstStyle/>
          <a:p>
            <a:fld id="{8F4896D0-802A-473F-9C9D-92507910F588}" type="slidenum">
              <a:rPr lang="tr-TR" smtClean="0"/>
              <a:pPr/>
              <a:t>‹#›</a:t>
            </a:fld>
            <a:endParaRPr lang="tr-TR" dirty="0"/>
          </a:p>
        </p:txBody>
      </p:sp>
      <p:sp>
        <p:nvSpPr>
          <p:cNvPr id="8" name="7 Altbilgi Yer Tutucusu"/>
          <p:cNvSpPr>
            <a:spLocks noGrp="1"/>
          </p:cNvSpPr>
          <p:nvPr>
            <p:ph type="ftr" sz="quarter" idx="11"/>
          </p:nvPr>
        </p:nvSpPr>
        <p:spPr/>
        <p:txBody>
          <a:bodyPr/>
          <a:lstStyle/>
          <a:p>
            <a:endParaRPr lang="tr-TR" dirty="0"/>
          </a:p>
        </p:txBody>
      </p:sp>
      <p:sp>
        <p:nvSpPr>
          <p:cNvPr id="7" name="6 Veri Yer Tutucusu"/>
          <p:cNvSpPr>
            <a:spLocks noGrp="1"/>
          </p:cNvSpPr>
          <p:nvPr>
            <p:ph type="dt" sz="half" idx="10"/>
          </p:nvPr>
        </p:nvSpPr>
        <p:spPr/>
        <p:txBody>
          <a:bodyPr/>
          <a:lstStyle/>
          <a:p>
            <a:fld id="{16CA050B-3E5C-411C-9074-519A824532DE}" type="datetimeFigureOut">
              <a:rPr lang="tr-TR" smtClean="0"/>
              <a:pPr/>
              <a:t>2.05.2019</a:t>
            </a:fld>
            <a:endParaRPr lang="tr-TR" dirty="0"/>
          </a:p>
        </p:txBody>
      </p:sp>
      <p:sp>
        <p:nvSpPr>
          <p:cNvPr id="3" name="2 Metin Yer Tutucusu"/>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a:t>Asıl metin stillerini düzenlemek için tıklatın</a:t>
            </a:r>
          </a:p>
        </p:txBody>
      </p:sp>
      <p:sp>
        <p:nvSpPr>
          <p:cNvPr id="32" name="31 İçerik Yer Tutucusu"/>
          <p:cNvSpPr>
            <a:spLocks noGrp="1"/>
          </p:cNvSpPr>
          <p:nvPr>
            <p:ph sz="half" idx="2"/>
          </p:nvPr>
        </p:nvSpPr>
        <p:spPr>
          <a:xfrm>
            <a:off x="457200" y="2201896"/>
            <a:ext cx="4038600" cy="3913632"/>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34" name="33 İçerik Yer Tutucusu"/>
          <p:cNvSpPr>
            <a:spLocks noGrp="1"/>
          </p:cNvSpPr>
          <p:nvPr>
            <p:ph sz="quarter" idx="4"/>
          </p:nvPr>
        </p:nvSpPr>
        <p:spPr>
          <a:xfrm>
            <a:off x="4649788" y="2201896"/>
            <a:ext cx="4038600" cy="3913632"/>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2" name="1 Başlık"/>
          <p:cNvSpPr>
            <a:spLocks noGrp="1"/>
          </p:cNvSpPr>
          <p:nvPr>
            <p:ph type="title"/>
          </p:nvPr>
        </p:nvSpPr>
        <p:spPr>
          <a:xfrm>
            <a:off x="457200" y="155448"/>
            <a:ext cx="8229600" cy="1143000"/>
          </a:xfrm>
        </p:spPr>
        <p:txBody>
          <a:bodyPr anchor="b" anchorCtr="0"/>
          <a:lstStyle>
            <a:lvl1pPr>
              <a:defRPr/>
            </a:lvl1pPr>
          </a:lstStyle>
          <a:p>
            <a:r>
              <a:rPr kumimoji="0" lang="tr-TR"/>
              <a:t>Asıl başlık stili için tıklatın</a:t>
            </a:r>
            <a:endParaRPr kumimoji="0" lang="en-US"/>
          </a:p>
        </p:txBody>
      </p:sp>
      <p:sp>
        <p:nvSpPr>
          <p:cNvPr id="12" name="11 Metin Yer Tutucusu"/>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a:t>Asıl metin stillerini düzenlemek için tıklatın</a:t>
            </a:r>
          </a:p>
        </p:txBody>
      </p:sp>
      <p:cxnSp>
        <p:nvCxnSpPr>
          <p:cNvPr id="10" name="9 Düz Bağlayıcı"/>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16 Düz Bağlayıcı"/>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3" name="2 Veri Yer Tutucusu"/>
          <p:cNvSpPr>
            <a:spLocks noGrp="1"/>
          </p:cNvSpPr>
          <p:nvPr>
            <p:ph type="dt" sz="half" idx="10"/>
          </p:nvPr>
        </p:nvSpPr>
        <p:spPr/>
        <p:txBody>
          <a:bodyPr/>
          <a:lstStyle/>
          <a:p>
            <a:fld id="{16CA050B-3E5C-411C-9074-519A824532DE}" type="datetimeFigureOut">
              <a:rPr lang="tr-TR" smtClean="0"/>
              <a:pPr/>
              <a:t>2.05.2019</a:t>
            </a:fld>
            <a:endParaRPr lang="tr-TR" dirty="0"/>
          </a:p>
        </p:txBody>
      </p:sp>
      <p:sp>
        <p:nvSpPr>
          <p:cNvPr id="4" name="3 Altbilgi Yer Tutucusu"/>
          <p:cNvSpPr>
            <a:spLocks noGrp="1"/>
          </p:cNvSpPr>
          <p:nvPr>
            <p:ph type="ftr" sz="quarter" idx="11"/>
          </p:nvPr>
        </p:nvSpPr>
        <p:spPr/>
        <p:txBody>
          <a:bodyPr/>
          <a:lstStyle/>
          <a:p>
            <a:endParaRPr lang="tr-TR" dirty="0"/>
          </a:p>
        </p:txBody>
      </p:sp>
      <p:sp>
        <p:nvSpPr>
          <p:cNvPr id="5" name="4 Slayt Numarası Yer Tutucusu"/>
          <p:cNvSpPr>
            <a:spLocks noGrp="1"/>
          </p:cNvSpPr>
          <p:nvPr>
            <p:ph type="sldNum" sz="quarter" idx="12"/>
          </p:nvPr>
        </p:nvSpPr>
        <p:spPr/>
        <p:txBody>
          <a:bodyPr/>
          <a:lstStyle/>
          <a:p>
            <a:fld id="{8F4896D0-802A-473F-9C9D-92507910F588}" type="slidenum">
              <a:rPr lang="tr-TR" smtClean="0"/>
              <a:pPr/>
              <a:t>‹#›</a:t>
            </a:fld>
            <a:endParaRPr lang="tr-TR" dirty="0"/>
          </a:p>
        </p:txBody>
      </p:sp>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6" name="Unvan 1"/>
          <p:cNvSpPr txBox="1">
            <a:spLocks/>
          </p:cNvSpPr>
          <p:nvPr userDrawn="1"/>
        </p:nvSpPr>
        <p:spPr>
          <a:xfrm rot="19943020">
            <a:off x="-647523" y="2726433"/>
            <a:ext cx="10375743" cy="1376998"/>
          </a:xfrm>
          <a:prstGeom prst="rect">
            <a:avLst/>
          </a:prstGeom>
          <a:noFill/>
          <a:ln>
            <a:noFill/>
          </a:ln>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tr-TR" sz="8800" b="0" cap="none" spc="0" dirty="0" smtClean="0">
                <a:ln w="0"/>
                <a:solidFill>
                  <a:schemeClr val="accent4">
                    <a:lumMod val="60000"/>
                    <a:lumOff val="4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Öğr. Gör. Fuat ATASOY</a:t>
            </a:r>
            <a:endParaRPr lang="tr-TR" sz="8800" b="0" cap="none" spc="0" dirty="0">
              <a:ln w="0"/>
              <a:solidFill>
                <a:schemeClr val="accent4">
                  <a:lumMod val="60000"/>
                  <a:lumOff val="4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16CA050B-3E5C-411C-9074-519A824532DE}" type="datetimeFigureOut">
              <a:rPr lang="tr-TR" smtClean="0"/>
              <a:pPr/>
              <a:t>2.05.2019</a:t>
            </a:fld>
            <a:endParaRPr lang="tr-TR" dirty="0"/>
          </a:p>
        </p:txBody>
      </p:sp>
      <p:sp>
        <p:nvSpPr>
          <p:cNvPr id="3" name="2 Altbilgi Yer Tutucusu"/>
          <p:cNvSpPr>
            <a:spLocks noGrp="1"/>
          </p:cNvSpPr>
          <p:nvPr>
            <p:ph type="ftr" sz="quarter" idx="11"/>
          </p:nvPr>
        </p:nvSpPr>
        <p:spPr/>
        <p:txBody>
          <a:bodyPr/>
          <a:lstStyle/>
          <a:p>
            <a:endParaRPr lang="tr-TR" dirty="0"/>
          </a:p>
        </p:txBody>
      </p:sp>
      <p:sp>
        <p:nvSpPr>
          <p:cNvPr id="4" name="3 Slayt Numarası Yer Tutucusu"/>
          <p:cNvSpPr>
            <a:spLocks noGrp="1"/>
          </p:cNvSpPr>
          <p:nvPr>
            <p:ph type="sldNum" sz="quarter" idx="12"/>
          </p:nvPr>
        </p:nvSpPr>
        <p:spPr/>
        <p:txBody>
          <a:bodyPr/>
          <a:lstStyle/>
          <a:p>
            <a:fld id="{8F4896D0-802A-473F-9C9D-92507910F588}" type="slidenum">
              <a:rPr lang="tr-TR" smtClean="0"/>
              <a:pPr/>
              <a:t>‹#›</a:t>
            </a:fld>
            <a:endParaRPr lang="tr-TR" dirty="0"/>
          </a:p>
        </p:txBody>
      </p:sp>
      <p:sp>
        <p:nvSpPr>
          <p:cNvPr id="5" name="Unvan 1"/>
          <p:cNvSpPr txBox="1">
            <a:spLocks/>
          </p:cNvSpPr>
          <p:nvPr userDrawn="1"/>
        </p:nvSpPr>
        <p:spPr>
          <a:xfrm rot="19943020">
            <a:off x="-647523" y="2726433"/>
            <a:ext cx="10375743" cy="1376998"/>
          </a:xfrm>
          <a:prstGeom prst="rect">
            <a:avLst/>
          </a:prstGeom>
          <a:noFill/>
          <a:ln>
            <a:noFill/>
          </a:ln>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tr-TR" sz="8800" b="0" cap="none" spc="0" dirty="0" smtClean="0">
                <a:ln w="0"/>
                <a:solidFill>
                  <a:schemeClr val="accent4">
                    <a:lumMod val="60000"/>
                    <a:lumOff val="4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Öğr. Gör. Fuat ATASOY</a:t>
            </a:r>
            <a:endParaRPr lang="tr-TR" sz="8800" b="0" cap="none" spc="0" dirty="0">
              <a:ln w="0"/>
              <a:solidFill>
                <a:schemeClr val="accent4">
                  <a:lumMod val="60000"/>
                  <a:lumOff val="4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9" name="28 İçerik Yer Tutucusu"/>
          <p:cNvSpPr>
            <a:spLocks noGrp="1"/>
          </p:cNvSpPr>
          <p:nvPr>
            <p:ph sz="quarter" idx="1"/>
          </p:nvPr>
        </p:nvSpPr>
        <p:spPr>
          <a:xfrm>
            <a:off x="457200" y="457200"/>
            <a:ext cx="6248400" cy="571500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3" name="2 Metin Yer Tutucusu"/>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tr-TR"/>
              <a:t>Asıl metin stillerini düzenlemek için tıklatın</a:t>
            </a:r>
          </a:p>
        </p:txBody>
      </p:sp>
      <p:sp>
        <p:nvSpPr>
          <p:cNvPr id="31" name="30 Başlık"/>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tr-TR"/>
              <a:t>Asıl başlık stili için tıklatın</a:t>
            </a:r>
            <a:endParaRPr kumimoji="0" lang="en-US"/>
          </a:p>
        </p:txBody>
      </p:sp>
      <p:sp>
        <p:nvSpPr>
          <p:cNvPr id="8" name="7 Veri Yer Tutucusu"/>
          <p:cNvSpPr>
            <a:spLocks noGrp="1"/>
          </p:cNvSpPr>
          <p:nvPr>
            <p:ph type="dt" sz="half" idx="14"/>
          </p:nvPr>
        </p:nvSpPr>
        <p:spPr/>
        <p:txBody>
          <a:bodyPr/>
          <a:lstStyle/>
          <a:p>
            <a:fld id="{16CA050B-3E5C-411C-9074-519A824532DE}" type="datetimeFigureOut">
              <a:rPr lang="tr-TR" smtClean="0"/>
              <a:pPr/>
              <a:t>2.05.2019</a:t>
            </a:fld>
            <a:endParaRPr lang="tr-TR" dirty="0"/>
          </a:p>
        </p:txBody>
      </p:sp>
      <p:sp>
        <p:nvSpPr>
          <p:cNvPr id="9" name="8 Slayt Numarası Yer Tutucusu"/>
          <p:cNvSpPr>
            <a:spLocks noGrp="1"/>
          </p:cNvSpPr>
          <p:nvPr>
            <p:ph type="sldNum" sz="quarter" idx="15"/>
          </p:nvPr>
        </p:nvSpPr>
        <p:spPr/>
        <p:txBody>
          <a:bodyPr/>
          <a:lstStyle/>
          <a:p>
            <a:fld id="{8F4896D0-802A-473F-9C9D-92507910F588}" type="slidenum">
              <a:rPr lang="tr-TR" smtClean="0"/>
              <a:pPr/>
              <a:t>‹#›</a:t>
            </a:fld>
            <a:endParaRPr lang="tr-TR" dirty="0"/>
          </a:p>
        </p:txBody>
      </p:sp>
      <p:sp>
        <p:nvSpPr>
          <p:cNvPr id="10" name="9 Altbilgi Yer Tutucusu"/>
          <p:cNvSpPr>
            <a:spLocks noGrp="1"/>
          </p:cNvSpPr>
          <p:nvPr>
            <p:ph type="ftr" sz="quarter" idx="16"/>
          </p:nvPr>
        </p:nvSpPr>
        <p:spPr/>
        <p:txBody>
          <a:bodyPr/>
          <a:lstStyle/>
          <a:p>
            <a:endParaRPr lang="tr-TR" dirty="0"/>
          </a:p>
        </p:txBody>
      </p:sp>
      <p:sp>
        <p:nvSpPr>
          <p:cNvPr id="11" name="Unvan 1"/>
          <p:cNvSpPr txBox="1">
            <a:spLocks/>
          </p:cNvSpPr>
          <p:nvPr userDrawn="1"/>
        </p:nvSpPr>
        <p:spPr>
          <a:xfrm rot="19943020">
            <a:off x="-647523" y="2726433"/>
            <a:ext cx="10375743" cy="1376998"/>
          </a:xfrm>
          <a:prstGeom prst="rect">
            <a:avLst/>
          </a:prstGeom>
          <a:noFill/>
          <a:ln>
            <a:noFill/>
          </a:ln>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tr-TR" sz="8800" b="0" cap="none" spc="0" dirty="0" smtClean="0">
                <a:ln w="0"/>
                <a:solidFill>
                  <a:schemeClr val="accent4">
                    <a:lumMod val="60000"/>
                    <a:lumOff val="4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Öğr. Gör. Fuat ATASOY</a:t>
            </a:r>
            <a:endParaRPr lang="tr-TR" sz="8800" b="0" cap="none" spc="0" dirty="0">
              <a:ln w="0"/>
              <a:solidFill>
                <a:schemeClr val="accent4">
                  <a:lumMod val="60000"/>
                  <a:lumOff val="4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tr-TR"/>
              <a:t>Asıl başlık stili için tıklatın</a:t>
            </a:r>
            <a:endParaRPr kumimoji="0" lang="en-US"/>
          </a:p>
        </p:txBody>
      </p:sp>
      <p:sp>
        <p:nvSpPr>
          <p:cNvPr id="3" name="2 Resim Yer Tutucusu"/>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tr-TR" dirty="0"/>
              <a:t>Resim eklemek için simgeyi tıklatın</a:t>
            </a:r>
            <a:endParaRPr kumimoji="0" lang="en-US" dirty="0"/>
          </a:p>
        </p:txBody>
      </p:sp>
      <p:sp>
        <p:nvSpPr>
          <p:cNvPr id="4" name="3 Metin Yer Tutucusu"/>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tr-TR"/>
              <a:t>Asıl metin stillerini düzenlemek için tıklatın</a:t>
            </a:r>
          </a:p>
        </p:txBody>
      </p:sp>
      <p:sp>
        <p:nvSpPr>
          <p:cNvPr id="8" name="7 Veri Yer Tutucusu"/>
          <p:cNvSpPr>
            <a:spLocks noGrp="1"/>
          </p:cNvSpPr>
          <p:nvPr>
            <p:ph type="dt" sz="half" idx="10"/>
          </p:nvPr>
        </p:nvSpPr>
        <p:spPr/>
        <p:txBody>
          <a:bodyPr/>
          <a:lstStyle/>
          <a:p>
            <a:fld id="{16CA050B-3E5C-411C-9074-519A824532DE}" type="datetimeFigureOut">
              <a:rPr lang="tr-TR" smtClean="0"/>
              <a:pPr/>
              <a:t>2.05.2019</a:t>
            </a:fld>
            <a:endParaRPr lang="tr-TR" dirty="0"/>
          </a:p>
        </p:txBody>
      </p:sp>
      <p:sp>
        <p:nvSpPr>
          <p:cNvPr id="9" name="8 Slayt Numarası Yer Tutucusu"/>
          <p:cNvSpPr>
            <a:spLocks noGrp="1"/>
          </p:cNvSpPr>
          <p:nvPr>
            <p:ph type="sldNum" sz="quarter" idx="11"/>
          </p:nvPr>
        </p:nvSpPr>
        <p:spPr/>
        <p:txBody>
          <a:bodyPr/>
          <a:lstStyle/>
          <a:p>
            <a:fld id="{8F4896D0-802A-473F-9C9D-92507910F588}" type="slidenum">
              <a:rPr lang="tr-TR" smtClean="0"/>
              <a:pPr/>
              <a:t>‹#›</a:t>
            </a:fld>
            <a:endParaRPr lang="tr-TR" dirty="0"/>
          </a:p>
        </p:txBody>
      </p:sp>
      <p:sp>
        <p:nvSpPr>
          <p:cNvPr id="10" name="9 Altbilgi Yer Tutucusu"/>
          <p:cNvSpPr>
            <a:spLocks noGrp="1"/>
          </p:cNvSpPr>
          <p:nvPr>
            <p:ph type="ftr" sz="quarter" idx="12"/>
          </p:nvPr>
        </p:nvSpPr>
        <p:spPr/>
        <p:txBody>
          <a:bodyPr/>
          <a:lstStyle/>
          <a:p>
            <a:endParaRPr lang="tr-TR" dirty="0"/>
          </a:p>
        </p:txBody>
      </p:sp>
      <p:sp>
        <p:nvSpPr>
          <p:cNvPr id="11" name="Unvan 1"/>
          <p:cNvSpPr txBox="1">
            <a:spLocks/>
          </p:cNvSpPr>
          <p:nvPr userDrawn="1"/>
        </p:nvSpPr>
        <p:spPr>
          <a:xfrm rot="19943020">
            <a:off x="-647523" y="2726433"/>
            <a:ext cx="10375743" cy="1376998"/>
          </a:xfrm>
          <a:prstGeom prst="rect">
            <a:avLst/>
          </a:prstGeom>
          <a:noFill/>
          <a:ln>
            <a:noFill/>
          </a:ln>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tr-TR" sz="8800" b="0" cap="none" spc="0" dirty="0" smtClean="0">
                <a:ln w="0"/>
                <a:solidFill>
                  <a:schemeClr val="accent4">
                    <a:lumMod val="60000"/>
                    <a:lumOff val="4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Öğr. Gör. Fuat ATASOY</a:t>
            </a:r>
            <a:endParaRPr lang="tr-TR" sz="8800" b="0" cap="none" spc="0" dirty="0">
              <a:ln w="0"/>
              <a:solidFill>
                <a:schemeClr val="accent4">
                  <a:lumMod val="60000"/>
                  <a:lumOff val="4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8 Metin Yer Tutucusu"/>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tr-TR"/>
              <a:t>Asıl metin stillerini düzenlemek için tıklatın</a:t>
            </a:r>
          </a:p>
          <a:p>
            <a:pPr lvl="1" eaLnBrk="1" latinLnBrk="0" hangingPunct="1"/>
            <a:r>
              <a:rPr kumimoji="0" lang="tr-TR"/>
              <a:t>İkinci düzey</a:t>
            </a:r>
          </a:p>
          <a:p>
            <a:pPr lvl="2" eaLnBrk="1" latinLnBrk="0" hangingPunct="1"/>
            <a:r>
              <a:rPr kumimoji="0" lang="tr-TR"/>
              <a:t>Üçüncü düzey</a:t>
            </a:r>
          </a:p>
          <a:p>
            <a:pPr lvl="3" eaLnBrk="1" latinLnBrk="0" hangingPunct="1"/>
            <a:r>
              <a:rPr kumimoji="0" lang="tr-TR"/>
              <a:t>Dördüncü düzey</a:t>
            </a:r>
          </a:p>
          <a:p>
            <a:pPr lvl="4" eaLnBrk="1" latinLnBrk="0" hangingPunct="1"/>
            <a:r>
              <a:rPr kumimoji="0" lang="tr-TR"/>
              <a:t>Beşinci düzey</a:t>
            </a:r>
            <a:endParaRPr kumimoji="0" lang="en-US"/>
          </a:p>
        </p:txBody>
      </p:sp>
      <p:sp>
        <p:nvSpPr>
          <p:cNvPr id="24" name="23 Veri Yer Tutucusu"/>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16CA050B-3E5C-411C-9074-519A824532DE}" type="datetimeFigureOut">
              <a:rPr lang="tr-TR" smtClean="0"/>
              <a:pPr/>
              <a:t>2.05.2019</a:t>
            </a:fld>
            <a:endParaRPr lang="tr-TR" dirty="0"/>
          </a:p>
        </p:txBody>
      </p:sp>
      <p:sp>
        <p:nvSpPr>
          <p:cNvPr id="10" name="9 Altbilgi Yer Tutucusu"/>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tr-TR" dirty="0"/>
          </a:p>
        </p:txBody>
      </p:sp>
      <p:sp>
        <p:nvSpPr>
          <p:cNvPr id="22" name="21 Slayt Numarası Yer Tutucusu"/>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8F4896D0-802A-473F-9C9D-92507910F588}" type="slidenum">
              <a:rPr lang="tr-TR" smtClean="0"/>
              <a:pPr/>
              <a:t>‹#›</a:t>
            </a:fld>
            <a:endParaRPr lang="tr-TR" dirty="0"/>
          </a:p>
        </p:txBody>
      </p:sp>
      <p:sp>
        <p:nvSpPr>
          <p:cNvPr id="5" name="4 Başlık Yer Tutucusu"/>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tr-TR"/>
              <a:t>Asıl başlık stili için tıklatın</a:t>
            </a:r>
            <a:endParaRPr kumimoji="0" lang="en-US"/>
          </a:p>
        </p:txBody>
      </p:sp>
    </p:spTree>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ctrTitle"/>
          </p:nvPr>
        </p:nvSpPr>
        <p:spPr>
          <a:xfrm>
            <a:off x="457200" y="214290"/>
            <a:ext cx="8305800" cy="642942"/>
          </a:xfrm>
        </p:spPr>
        <p:txBody>
          <a:bodyPr/>
          <a:lstStyle/>
          <a:p>
            <a:r>
              <a:rPr lang="tr-TR" dirty="0"/>
              <a:t>ANADOLU UYGARLIKLARI</a:t>
            </a:r>
          </a:p>
        </p:txBody>
      </p:sp>
      <p:pic>
        <p:nvPicPr>
          <p:cNvPr id="14338" name="Picture 2"/>
          <p:cNvPicPr>
            <a:picLocks noChangeAspect="1" noChangeArrowheads="1"/>
          </p:cNvPicPr>
          <p:nvPr/>
        </p:nvPicPr>
        <p:blipFill>
          <a:blip r:embed="rId2"/>
          <a:srcRect/>
          <a:stretch>
            <a:fillRect/>
          </a:stretch>
        </p:blipFill>
        <p:spPr bwMode="auto">
          <a:xfrm rot="5400000">
            <a:off x="2378852" y="-447543"/>
            <a:ext cx="4857783" cy="803884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srcRect/>
          <a:stretch>
            <a:fillRect/>
          </a:stretch>
        </p:blipFill>
        <p:spPr bwMode="auto">
          <a:xfrm>
            <a:off x="214283" y="285728"/>
            <a:ext cx="4071966" cy="2820128"/>
          </a:xfrm>
          <a:prstGeom prst="rect">
            <a:avLst/>
          </a:prstGeom>
          <a:noFill/>
          <a:ln w="9525">
            <a:noFill/>
            <a:miter lim="800000"/>
            <a:headEnd/>
            <a:tailEnd/>
          </a:ln>
          <a:effectLst/>
        </p:spPr>
      </p:pic>
      <p:pic>
        <p:nvPicPr>
          <p:cNvPr id="20483" name="Picture 3"/>
          <p:cNvPicPr>
            <a:picLocks noChangeAspect="1" noChangeArrowheads="1"/>
          </p:cNvPicPr>
          <p:nvPr/>
        </p:nvPicPr>
        <p:blipFill>
          <a:blip r:embed="rId4"/>
          <a:srcRect/>
          <a:stretch>
            <a:fillRect/>
          </a:stretch>
        </p:blipFill>
        <p:spPr bwMode="auto">
          <a:xfrm>
            <a:off x="4429124" y="285729"/>
            <a:ext cx="4143404" cy="2786082"/>
          </a:xfrm>
          <a:prstGeom prst="rect">
            <a:avLst/>
          </a:prstGeom>
          <a:noFill/>
          <a:ln w="9525">
            <a:noFill/>
            <a:miter lim="800000"/>
            <a:headEnd/>
            <a:tailEnd/>
          </a:ln>
          <a:effectLst/>
        </p:spPr>
      </p:pic>
      <p:pic>
        <p:nvPicPr>
          <p:cNvPr id="20484" name="Picture 4"/>
          <p:cNvPicPr>
            <a:picLocks noChangeAspect="1" noChangeArrowheads="1"/>
          </p:cNvPicPr>
          <p:nvPr/>
        </p:nvPicPr>
        <p:blipFill>
          <a:blip r:embed="rId5"/>
          <a:srcRect/>
          <a:stretch>
            <a:fillRect/>
          </a:stretch>
        </p:blipFill>
        <p:spPr bwMode="auto">
          <a:xfrm>
            <a:off x="285720" y="3286124"/>
            <a:ext cx="4000528" cy="3250148"/>
          </a:xfrm>
          <a:prstGeom prst="rect">
            <a:avLst/>
          </a:prstGeom>
          <a:noFill/>
          <a:ln w="9525">
            <a:noFill/>
            <a:miter lim="800000"/>
            <a:headEnd/>
            <a:tailEnd/>
          </a:ln>
          <a:effectLst/>
        </p:spPr>
      </p:pic>
      <p:pic>
        <p:nvPicPr>
          <p:cNvPr id="20485" name="Picture 5"/>
          <p:cNvPicPr>
            <a:picLocks noChangeAspect="1" noChangeArrowheads="1"/>
          </p:cNvPicPr>
          <p:nvPr/>
        </p:nvPicPr>
        <p:blipFill>
          <a:blip r:embed="rId6"/>
          <a:srcRect/>
          <a:stretch>
            <a:fillRect/>
          </a:stretch>
        </p:blipFill>
        <p:spPr bwMode="auto">
          <a:xfrm>
            <a:off x="4500562" y="3286124"/>
            <a:ext cx="4098229" cy="3286148"/>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07504" y="620688"/>
            <a:ext cx="8640960" cy="4301177"/>
          </a:xfrm>
          <a:prstGeom prst="rect">
            <a:avLst/>
          </a:prstGeom>
        </p:spPr>
        <p:txBody>
          <a:bodyPr wrap="square">
            <a:spAutoFit/>
          </a:bodyPr>
          <a:lstStyle/>
          <a:p>
            <a:pPr marL="274320" indent="-182880" algn="just">
              <a:spcBef>
                <a:spcPts val="100"/>
              </a:spcBef>
              <a:spcAft>
                <a:spcPts val="100"/>
              </a:spcAft>
            </a:pPr>
            <a:r>
              <a:rPr lang="tr-TR" sz="2400" dirty="0" smtClean="0">
                <a:latin typeface="Times New Roman" panose="02020603050405020304" pitchFamily="18" charset="0"/>
                <a:ea typeface="Times New Roman" panose="02020603050405020304" pitchFamily="18" charset="0"/>
                <a:cs typeface="Times New Roman" panose="02020603050405020304" pitchFamily="18" charset="0"/>
              </a:rPr>
              <a:t>KAYNAKÇA:</a:t>
            </a:r>
          </a:p>
          <a:p>
            <a:pPr marL="274320" indent="-182880" algn="just">
              <a:spcBef>
                <a:spcPts val="100"/>
              </a:spcBef>
              <a:spcAft>
                <a:spcPts val="100"/>
              </a:spcAft>
            </a:pPr>
            <a:endParaRPr lang="tr-TR" dirty="0">
              <a:latin typeface="Verdana" panose="020B0604030504040204" pitchFamily="34" charset="0"/>
              <a:ea typeface="Times New Roman" panose="02020603050405020304" pitchFamily="18" charset="0"/>
              <a:cs typeface="Times New Roman" panose="02020603050405020304" pitchFamily="18" charset="0"/>
            </a:endParaRPr>
          </a:p>
          <a:p>
            <a:pPr marL="548640" indent="-457200" algn="just">
              <a:spcBef>
                <a:spcPts val="100"/>
              </a:spcBef>
              <a:spcAft>
                <a:spcPts val="100"/>
              </a:spcAft>
              <a:buFont typeface="Arial" panose="020B0604020202020204" pitchFamily="34" charset="0"/>
              <a:buChar char="•"/>
            </a:pPr>
            <a:r>
              <a:rPr lang="tr-TR" sz="2800" dirty="0" smtClean="0">
                <a:latin typeface="Times New Roman" panose="02020603050405020304" pitchFamily="18" charset="0"/>
                <a:ea typeface="Times New Roman" panose="02020603050405020304" pitchFamily="18" charset="0"/>
                <a:cs typeface="Times New Roman" panose="02020603050405020304" pitchFamily="18" charset="0"/>
              </a:rPr>
              <a:t>Fazıl </a:t>
            </a:r>
            <a:r>
              <a:rPr lang="tr-TR" sz="2800" dirty="0">
                <a:latin typeface="Times New Roman" panose="02020603050405020304" pitchFamily="18" charset="0"/>
                <a:ea typeface="Times New Roman" panose="02020603050405020304" pitchFamily="18" charset="0"/>
                <a:cs typeface="Times New Roman" panose="02020603050405020304" pitchFamily="18" charset="0"/>
              </a:rPr>
              <a:t>Şenol, Türkiye Turizm Coğrafyası, Detay Yayıncılık</a:t>
            </a:r>
          </a:p>
          <a:p>
            <a:pPr marL="548640" indent="-457200" algn="just">
              <a:spcBef>
                <a:spcPts val="100"/>
              </a:spcBef>
              <a:spcAft>
                <a:spcPts val="100"/>
              </a:spcAft>
              <a:buFont typeface="Arial" panose="020B0604020202020204" pitchFamily="34" charset="0"/>
              <a:buChar char="•"/>
            </a:pPr>
            <a:endParaRPr lang="tr-TR" sz="28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548640" indent="-457200" algn="just">
              <a:spcBef>
                <a:spcPts val="100"/>
              </a:spcBef>
              <a:spcAft>
                <a:spcPts val="100"/>
              </a:spcAft>
              <a:buFont typeface="Arial" panose="020B0604020202020204" pitchFamily="34" charset="0"/>
              <a:buChar char="•"/>
            </a:pPr>
            <a:r>
              <a:rPr lang="tr-TR" sz="2800" dirty="0" smtClean="0">
                <a:latin typeface="Times New Roman" panose="02020603050405020304" pitchFamily="18" charset="0"/>
                <a:ea typeface="Times New Roman" panose="02020603050405020304" pitchFamily="18" charset="0"/>
                <a:cs typeface="Times New Roman" panose="02020603050405020304" pitchFamily="18" charset="0"/>
              </a:rPr>
              <a:t>Mehmet </a:t>
            </a:r>
            <a:r>
              <a:rPr lang="tr-TR" sz="2800" dirty="0">
                <a:latin typeface="Times New Roman" panose="02020603050405020304" pitchFamily="18" charset="0"/>
                <a:ea typeface="Times New Roman" panose="02020603050405020304" pitchFamily="18" charset="0"/>
                <a:cs typeface="Times New Roman" panose="02020603050405020304" pitchFamily="18" charset="0"/>
              </a:rPr>
              <a:t>Gürdal, Türkiye Turizm Coğrafyası, </a:t>
            </a:r>
            <a:r>
              <a:rPr lang="tr-TR" sz="2800" dirty="0" smtClean="0">
                <a:latin typeface="Times New Roman" panose="02020603050405020304" pitchFamily="18" charset="0"/>
                <a:ea typeface="Times New Roman" panose="02020603050405020304" pitchFamily="18" charset="0"/>
                <a:cs typeface="Times New Roman" panose="02020603050405020304" pitchFamily="18" charset="0"/>
              </a:rPr>
              <a:t>Nobel Yayıncılık</a:t>
            </a:r>
            <a:endParaRPr lang="tr-TR" sz="2800" dirty="0">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endParaRPr lang="tr-TR" sz="2800" dirty="0" smtClean="0">
              <a:latin typeface="Times New Roman" panose="02020603050405020304" pitchFamily="18" charset="0"/>
              <a:ea typeface="MS Mincho"/>
              <a:cs typeface="Times New Roman" panose="02020603050405020304" pitchFamily="18" charset="0"/>
            </a:endParaRPr>
          </a:p>
          <a:p>
            <a:pPr marL="457200" indent="-457200" algn="just">
              <a:buFont typeface="Arial" panose="020B0604020202020204" pitchFamily="34" charset="0"/>
              <a:buChar char="•"/>
            </a:pPr>
            <a:r>
              <a:rPr lang="tr-TR" sz="2800" dirty="0" smtClean="0">
                <a:latin typeface="Times New Roman" panose="02020603050405020304" pitchFamily="18" charset="0"/>
                <a:ea typeface="MS Mincho"/>
                <a:cs typeface="Times New Roman" panose="02020603050405020304" pitchFamily="18" charset="0"/>
              </a:rPr>
              <a:t> Gürhan </a:t>
            </a:r>
            <a:r>
              <a:rPr lang="tr-TR" sz="2800" dirty="0">
                <a:latin typeface="Times New Roman" panose="02020603050405020304" pitchFamily="18" charset="0"/>
                <a:ea typeface="MS Mincho"/>
                <a:cs typeface="Times New Roman" panose="02020603050405020304" pitchFamily="18" charset="0"/>
              </a:rPr>
              <a:t>Aktaş, Türkiye Turizm Coğrafyası, Detay </a:t>
            </a:r>
            <a:r>
              <a:rPr lang="tr-TR" sz="2800" dirty="0" smtClean="0">
                <a:latin typeface="Times New Roman" panose="02020603050405020304" pitchFamily="18" charset="0"/>
                <a:ea typeface="MS Mincho"/>
                <a:cs typeface="Times New Roman" panose="02020603050405020304" pitchFamily="18" charset="0"/>
              </a:rPr>
              <a:t>  Yayıncılık</a:t>
            </a:r>
            <a:endParaRPr lang="tr-TR"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214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srcRect/>
          <a:stretch>
            <a:fillRect/>
          </a:stretch>
        </p:blipFill>
        <p:spPr bwMode="auto">
          <a:xfrm>
            <a:off x="19036" y="3753304"/>
            <a:ext cx="2838420" cy="3104696"/>
          </a:xfrm>
          <a:prstGeom prst="rect">
            <a:avLst/>
          </a:prstGeom>
          <a:noFill/>
          <a:ln w="9525">
            <a:noFill/>
            <a:miter lim="800000"/>
            <a:headEnd/>
            <a:tailEnd/>
          </a:ln>
          <a:effectLst/>
        </p:spPr>
      </p:pic>
      <p:pic>
        <p:nvPicPr>
          <p:cNvPr id="15363" name="Picture 3"/>
          <p:cNvPicPr>
            <a:picLocks noChangeAspect="1" noChangeArrowheads="1"/>
          </p:cNvPicPr>
          <p:nvPr/>
        </p:nvPicPr>
        <p:blipFill>
          <a:blip r:embed="rId4"/>
          <a:srcRect/>
          <a:stretch>
            <a:fillRect/>
          </a:stretch>
        </p:blipFill>
        <p:spPr bwMode="auto">
          <a:xfrm>
            <a:off x="0" y="0"/>
            <a:ext cx="2714644" cy="2857496"/>
          </a:xfrm>
          <a:prstGeom prst="rect">
            <a:avLst/>
          </a:prstGeom>
          <a:noFill/>
          <a:ln w="9525">
            <a:noFill/>
            <a:miter lim="800000"/>
            <a:headEnd/>
            <a:tailEnd/>
          </a:ln>
          <a:effectLst/>
        </p:spPr>
      </p:pic>
      <p:sp>
        <p:nvSpPr>
          <p:cNvPr id="4" name="3 Metin kutusu"/>
          <p:cNvSpPr txBox="1"/>
          <p:nvPr/>
        </p:nvSpPr>
        <p:spPr>
          <a:xfrm>
            <a:off x="0" y="2786058"/>
            <a:ext cx="2786050" cy="1077218"/>
          </a:xfrm>
          <a:prstGeom prst="rect">
            <a:avLst/>
          </a:prstGeom>
          <a:noFill/>
        </p:spPr>
        <p:txBody>
          <a:bodyPr wrap="square" rtlCol="0">
            <a:spAutoFit/>
          </a:bodyPr>
          <a:lstStyle/>
          <a:p>
            <a:pPr algn="ctr"/>
            <a:r>
              <a:rPr lang="tr-TR" sz="1600" dirty="0"/>
              <a:t>ANADOLU SELÇUKLU KARTALI VE TAŞ KABARTMA SAVAŞCI FİGÜRÜ</a:t>
            </a:r>
          </a:p>
        </p:txBody>
      </p:sp>
      <p:pic>
        <p:nvPicPr>
          <p:cNvPr id="15364" name="Picture 4"/>
          <p:cNvPicPr>
            <a:picLocks noChangeAspect="1" noChangeArrowheads="1"/>
          </p:cNvPicPr>
          <p:nvPr/>
        </p:nvPicPr>
        <p:blipFill>
          <a:blip r:embed="rId5"/>
          <a:srcRect/>
          <a:stretch>
            <a:fillRect/>
          </a:stretch>
        </p:blipFill>
        <p:spPr bwMode="auto">
          <a:xfrm>
            <a:off x="2714612" y="0"/>
            <a:ext cx="4038600" cy="2857496"/>
          </a:xfrm>
          <a:prstGeom prst="rect">
            <a:avLst/>
          </a:prstGeom>
          <a:noFill/>
          <a:ln w="9525">
            <a:noFill/>
            <a:miter lim="800000"/>
            <a:headEnd/>
            <a:tailEnd/>
          </a:ln>
          <a:effectLst/>
        </p:spPr>
      </p:pic>
      <p:pic>
        <p:nvPicPr>
          <p:cNvPr id="15365" name="Picture 5"/>
          <p:cNvPicPr>
            <a:picLocks noChangeAspect="1" noChangeArrowheads="1"/>
          </p:cNvPicPr>
          <p:nvPr/>
        </p:nvPicPr>
        <p:blipFill>
          <a:blip r:embed="rId6"/>
          <a:srcRect/>
          <a:stretch>
            <a:fillRect/>
          </a:stretch>
        </p:blipFill>
        <p:spPr bwMode="auto">
          <a:xfrm>
            <a:off x="6715141" y="0"/>
            <a:ext cx="2428860" cy="2857496"/>
          </a:xfrm>
          <a:prstGeom prst="rect">
            <a:avLst/>
          </a:prstGeom>
          <a:noFill/>
          <a:ln w="9525">
            <a:noFill/>
            <a:miter lim="800000"/>
            <a:headEnd/>
            <a:tailEnd/>
          </a:ln>
          <a:effectLst/>
        </p:spPr>
      </p:pic>
      <p:pic>
        <p:nvPicPr>
          <p:cNvPr id="15366" name="Picture 6"/>
          <p:cNvPicPr>
            <a:picLocks noChangeAspect="1" noChangeArrowheads="1"/>
          </p:cNvPicPr>
          <p:nvPr/>
        </p:nvPicPr>
        <p:blipFill>
          <a:blip r:embed="rId7"/>
          <a:srcRect/>
          <a:stretch>
            <a:fillRect/>
          </a:stretch>
        </p:blipFill>
        <p:spPr bwMode="auto">
          <a:xfrm>
            <a:off x="2786050" y="2786058"/>
            <a:ext cx="3929090" cy="2214578"/>
          </a:xfrm>
          <a:prstGeom prst="rect">
            <a:avLst/>
          </a:prstGeom>
          <a:noFill/>
          <a:ln w="9525">
            <a:noFill/>
            <a:miter lim="800000"/>
            <a:headEnd/>
            <a:tailEnd/>
          </a:ln>
          <a:effectLst/>
        </p:spPr>
      </p:pic>
      <p:pic>
        <p:nvPicPr>
          <p:cNvPr id="15367" name="Picture 7"/>
          <p:cNvPicPr>
            <a:picLocks noChangeAspect="1" noChangeArrowheads="1"/>
          </p:cNvPicPr>
          <p:nvPr/>
        </p:nvPicPr>
        <p:blipFill>
          <a:blip r:embed="rId8"/>
          <a:srcRect/>
          <a:stretch>
            <a:fillRect/>
          </a:stretch>
        </p:blipFill>
        <p:spPr bwMode="auto">
          <a:xfrm>
            <a:off x="6629404" y="2857496"/>
            <a:ext cx="2514596" cy="2214578"/>
          </a:xfrm>
          <a:prstGeom prst="rect">
            <a:avLst/>
          </a:prstGeom>
          <a:noFill/>
          <a:ln w="9525">
            <a:noFill/>
            <a:miter lim="800000"/>
            <a:headEnd/>
            <a:tailEnd/>
          </a:ln>
          <a:effectLst/>
        </p:spPr>
      </p:pic>
      <p:pic>
        <p:nvPicPr>
          <p:cNvPr id="15368" name="Picture 8"/>
          <p:cNvPicPr>
            <a:picLocks noChangeAspect="1" noChangeArrowheads="1"/>
          </p:cNvPicPr>
          <p:nvPr/>
        </p:nvPicPr>
        <p:blipFill>
          <a:blip r:embed="rId9"/>
          <a:srcRect/>
          <a:stretch>
            <a:fillRect/>
          </a:stretch>
        </p:blipFill>
        <p:spPr bwMode="auto">
          <a:xfrm>
            <a:off x="2786050" y="4979818"/>
            <a:ext cx="3786214" cy="1878182"/>
          </a:xfrm>
          <a:prstGeom prst="rect">
            <a:avLst/>
          </a:prstGeom>
          <a:noFill/>
          <a:ln w="9525">
            <a:noFill/>
            <a:miter lim="800000"/>
            <a:headEnd/>
            <a:tailEnd/>
          </a:ln>
          <a:effectLst/>
        </p:spPr>
      </p:pic>
      <p:pic>
        <p:nvPicPr>
          <p:cNvPr id="15369" name="Picture 9"/>
          <p:cNvPicPr>
            <a:picLocks noChangeAspect="1" noChangeArrowheads="1"/>
          </p:cNvPicPr>
          <p:nvPr/>
        </p:nvPicPr>
        <p:blipFill>
          <a:blip r:embed="rId10"/>
          <a:srcRect/>
          <a:stretch>
            <a:fillRect/>
          </a:stretch>
        </p:blipFill>
        <p:spPr bwMode="auto">
          <a:xfrm>
            <a:off x="6572265" y="5012704"/>
            <a:ext cx="2577708" cy="1845296"/>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4EB28DCC-D579-41B0-BD82-B836C3663995}"/>
              </a:ext>
            </a:extLst>
          </p:cNvPr>
          <p:cNvSpPr/>
          <p:nvPr/>
        </p:nvSpPr>
        <p:spPr>
          <a:xfrm>
            <a:off x="-108520" y="5760"/>
            <a:ext cx="9144000" cy="6601807"/>
          </a:xfrm>
          <a:prstGeom prst="rect">
            <a:avLst/>
          </a:prstGeom>
        </p:spPr>
        <p:txBody>
          <a:bodyPr wrap="square">
            <a:spAutoFit/>
          </a:bodyPr>
          <a:lstStyle/>
          <a:p>
            <a:pPr marL="285750" lvl="0" indent="-285750" algn="just">
              <a:buFont typeface="Wingdings" panose="05000000000000000000" pitchFamily="2" charset="2"/>
              <a:buChar char="Ø"/>
            </a:pPr>
            <a:r>
              <a:rPr lang="tr-TR" sz="1500" dirty="0">
                <a:solidFill>
                  <a:schemeClr val="bg1"/>
                </a:solidFill>
                <a:latin typeface="Times New Roman" panose="02020603050405020304" pitchFamily="18" charset="0"/>
                <a:cs typeface="Times New Roman" panose="02020603050405020304" pitchFamily="18" charset="0"/>
              </a:rPr>
              <a:t>Selçuklular en görkemli zamanlarını ALAADDİN KEYKUBAT zamanında yaşamışlardır. Bu dönemde tüm Anadolu baştan sona imar edilirken öte yandan devletin bekası için gerekli olan birlik ve beraberliğin manevi mimarları YUNUS EMRE,MEVLANA,HACI BEKTAŞ-I VELİ,NASRETTİN HOCA gibi gönül dostları Anadolu insanının kalbini fethetmiştir.</a:t>
            </a:r>
          </a:p>
          <a:p>
            <a:pPr marL="285750" indent="-285750" algn="just">
              <a:buFont typeface="Wingdings" panose="05000000000000000000" pitchFamily="2" charset="2"/>
              <a:buChar char="Ø"/>
            </a:pPr>
            <a:endParaRPr lang="tr-TR" sz="1500" dirty="0">
              <a:solidFill>
                <a:schemeClr val="bg1"/>
              </a:solidFill>
              <a:latin typeface="Times New Roman" panose="02020603050405020304" pitchFamily="18" charset="0"/>
              <a:cs typeface="Times New Roman" panose="02020603050405020304" pitchFamily="18" charset="0"/>
            </a:endParaRPr>
          </a:p>
          <a:p>
            <a:pPr marL="285750" lvl="0" indent="-285750" algn="just">
              <a:buFont typeface="Wingdings" panose="05000000000000000000" pitchFamily="2" charset="2"/>
              <a:buChar char="Ø"/>
            </a:pPr>
            <a:r>
              <a:rPr lang="tr-TR" sz="1500" dirty="0">
                <a:solidFill>
                  <a:schemeClr val="bg1"/>
                </a:solidFill>
                <a:latin typeface="Times New Roman" panose="02020603050405020304" pitchFamily="18" charset="0"/>
                <a:cs typeface="Times New Roman" panose="02020603050405020304" pitchFamily="18" charset="0"/>
              </a:rPr>
              <a:t>Selçuklularda günümüze kalan önemli eserler </a:t>
            </a:r>
            <a:r>
              <a:rPr lang="tr-TR" sz="1500" dirty="0" err="1">
                <a:solidFill>
                  <a:schemeClr val="bg1"/>
                </a:solidFill>
                <a:latin typeface="Times New Roman" panose="02020603050405020304" pitchFamily="18" charset="0"/>
                <a:cs typeface="Times New Roman" panose="02020603050405020304" pitchFamily="18" charset="0"/>
              </a:rPr>
              <a:t>arasında;Kayseride</a:t>
            </a:r>
            <a:r>
              <a:rPr lang="tr-TR" sz="1500" dirty="0">
                <a:solidFill>
                  <a:schemeClr val="bg1"/>
                </a:solidFill>
                <a:latin typeface="Times New Roman" panose="02020603050405020304" pitchFamily="18" charset="0"/>
                <a:cs typeface="Times New Roman" panose="02020603050405020304" pitchFamily="18" charset="0"/>
              </a:rPr>
              <a:t> </a:t>
            </a:r>
            <a:r>
              <a:rPr lang="tr-TR" sz="1500" dirty="0" err="1">
                <a:solidFill>
                  <a:schemeClr val="bg1"/>
                </a:solidFill>
                <a:latin typeface="Times New Roman" panose="02020603050405020304" pitchFamily="18" charset="0"/>
                <a:cs typeface="Times New Roman" panose="02020603050405020304" pitchFamily="18" charset="0"/>
              </a:rPr>
              <a:t>Sultanhan,Sivasta</a:t>
            </a:r>
            <a:r>
              <a:rPr lang="tr-TR" sz="1500" dirty="0">
                <a:solidFill>
                  <a:schemeClr val="bg1"/>
                </a:solidFill>
                <a:latin typeface="Times New Roman" panose="02020603050405020304" pitchFamily="18" charset="0"/>
                <a:cs typeface="Times New Roman" panose="02020603050405020304" pitchFamily="18" charset="0"/>
              </a:rPr>
              <a:t> </a:t>
            </a:r>
            <a:r>
              <a:rPr lang="tr-TR" sz="1500" dirty="0" err="1">
                <a:solidFill>
                  <a:schemeClr val="bg1"/>
                </a:solidFill>
                <a:latin typeface="Times New Roman" panose="02020603050405020304" pitchFamily="18" charset="0"/>
                <a:cs typeface="Times New Roman" panose="02020603050405020304" pitchFamily="18" charset="0"/>
              </a:rPr>
              <a:t>Çifteminare</a:t>
            </a:r>
            <a:r>
              <a:rPr lang="tr-TR" sz="1500" dirty="0">
                <a:solidFill>
                  <a:schemeClr val="bg1"/>
                </a:solidFill>
                <a:latin typeface="Times New Roman" panose="02020603050405020304" pitchFamily="18" charset="0"/>
                <a:cs typeface="Times New Roman" panose="02020603050405020304" pitchFamily="18" charset="0"/>
              </a:rPr>
              <a:t>, </a:t>
            </a:r>
            <a:r>
              <a:rPr lang="tr-TR" sz="1500" dirty="0" err="1">
                <a:solidFill>
                  <a:schemeClr val="bg1"/>
                </a:solidFill>
                <a:latin typeface="Times New Roman" panose="02020603050405020304" pitchFamily="18" charset="0"/>
                <a:cs typeface="Times New Roman" panose="02020603050405020304" pitchFamily="18" charset="0"/>
              </a:rPr>
              <a:t>Antalyada</a:t>
            </a:r>
            <a:r>
              <a:rPr lang="tr-TR" sz="1500" dirty="0">
                <a:solidFill>
                  <a:schemeClr val="bg1"/>
                </a:solidFill>
                <a:latin typeface="Times New Roman" panose="02020603050405020304" pitchFamily="18" charset="0"/>
                <a:cs typeface="Times New Roman" panose="02020603050405020304" pitchFamily="18" charset="0"/>
              </a:rPr>
              <a:t> </a:t>
            </a:r>
            <a:r>
              <a:rPr lang="tr-TR" sz="1500" dirty="0" err="1">
                <a:solidFill>
                  <a:schemeClr val="bg1"/>
                </a:solidFill>
                <a:latin typeface="Times New Roman" panose="02020603050405020304" pitchFamily="18" charset="0"/>
                <a:cs typeface="Times New Roman" panose="02020603050405020304" pitchFamily="18" charset="0"/>
              </a:rPr>
              <a:t>Yivliminare,Ürgüpte</a:t>
            </a:r>
            <a:r>
              <a:rPr lang="tr-TR" sz="1500" dirty="0">
                <a:solidFill>
                  <a:schemeClr val="bg1"/>
                </a:solidFill>
                <a:latin typeface="Times New Roman" panose="02020603050405020304" pitchFamily="18" charset="0"/>
                <a:cs typeface="Times New Roman" panose="02020603050405020304" pitchFamily="18" charset="0"/>
              </a:rPr>
              <a:t> </a:t>
            </a:r>
            <a:r>
              <a:rPr lang="tr-TR" sz="1500" dirty="0" err="1">
                <a:solidFill>
                  <a:schemeClr val="bg1"/>
                </a:solidFill>
                <a:latin typeface="Times New Roman" panose="02020603050405020304" pitchFamily="18" charset="0"/>
                <a:cs typeface="Times New Roman" panose="02020603050405020304" pitchFamily="18" charset="0"/>
              </a:rPr>
              <a:t>Sarıhan,Konyada</a:t>
            </a:r>
            <a:r>
              <a:rPr lang="tr-TR" sz="1500" dirty="0">
                <a:solidFill>
                  <a:schemeClr val="bg1"/>
                </a:solidFill>
                <a:latin typeface="Times New Roman" panose="02020603050405020304" pitchFamily="18" charset="0"/>
                <a:cs typeface="Times New Roman" panose="02020603050405020304" pitchFamily="18" charset="0"/>
              </a:rPr>
              <a:t> </a:t>
            </a:r>
            <a:r>
              <a:rPr lang="tr-TR" sz="1500" dirty="0" err="1">
                <a:solidFill>
                  <a:schemeClr val="bg1"/>
                </a:solidFill>
                <a:latin typeface="Times New Roman" panose="02020603050405020304" pitchFamily="18" charset="0"/>
                <a:cs typeface="Times New Roman" panose="02020603050405020304" pitchFamily="18" charset="0"/>
              </a:rPr>
              <a:t>Sultanhan,Türk</a:t>
            </a:r>
            <a:r>
              <a:rPr lang="tr-TR" sz="1500" dirty="0">
                <a:solidFill>
                  <a:schemeClr val="bg1"/>
                </a:solidFill>
                <a:latin typeface="Times New Roman" panose="02020603050405020304" pitchFamily="18" charset="0"/>
                <a:cs typeface="Times New Roman" panose="02020603050405020304" pitchFamily="18" charset="0"/>
              </a:rPr>
              <a:t> çatı sanatını taşa yansıtan örneklerinden Niğde de </a:t>
            </a:r>
            <a:r>
              <a:rPr lang="tr-TR" sz="1500" dirty="0" err="1">
                <a:solidFill>
                  <a:schemeClr val="bg1"/>
                </a:solidFill>
                <a:latin typeface="Times New Roman" panose="02020603050405020304" pitchFamily="18" charset="0"/>
                <a:cs typeface="Times New Roman" panose="02020603050405020304" pitchFamily="18" charset="0"/>
              </a:rPr>
              <a:t>Hüdavent</a:t>
            </a:r>
            <a:r>
              <a:rPr lang="tr-TR" sz="1500" dirty="0">
                <a:solidFill>
                  <a:schemeClr val="bg1"/>
                </a:solidFill>
                <a:latin typeface="Times New Roman" panose="02020603050405020304" pitchFamily="18" charset="0"/>
                <a:cs typeface="Times New Roman" panose="02020603050405020304" pitchFamily="18" charset="0"/>
              </a:rPr>
              <a:t>  Hatun Türbesi ,Van-</a:t>
            </a:r>
            <a:r>
              <a:rPr lang="tr-TR" sz="1500" dirty="0" err="1">
                <a:solidFill>
                  <a:schemeClr val="bg1"/>
                </a:solidFill>
                <a:latin typeface="Times New Roman" panose="02020603050405020304" pitchFamily="18" charset="0"/>
                <a:cs typeface="Times New Roman" panose="02020603050405020304" pitchFamily="18" charset="0"/>
              </a:rPr>
              <a:t>Gevaşta</a:t>
            </a:r>
            <a:r>
              <a:rPr lang="tr-TR" sz="1500" dirty="0">
                <a:solidFill>
                  <a:schemeClr val="bg1"/>
                </a:solidFill>
                <a:latin typeface="Times New Roman" panose="02020603050405020304" pitchFamily="18" charset="0"/>
                <a:cs typeface="Times New Roman" panose="02020603050405020304" pitchFamily="18" charset="0"/>
              </a:rPr>
              <a:t> Gevaş </a:t>
            </a:r>
            <a:r>
              <a:rPr lang="tr-TR" sz="1500" dirty="0" err="1">
                <a:solidFill>
                  <a:schemeClr val="bg1"/>
                </a:solidFill>
                <a:latin typeface="Times New Roman" panose="02020603050405020304" pitchFamily="18" charset="0"/>
                <a:cs typeface="Times New Roman" panose="02020603050405020304" pitchFamily="18" charset="0"/>
              </a:rPr>
              <a:t>Kümbeti,Tokatta</a:t>
            </a:r>
            <a:r>
              <a:rPr lang="tr-TR" sz="1500" dirty="0">
                <a:solidFill>
                  <a:schemeClr val="bg1"/>
                </a:solidFill>
                <a:latin typeface="Times New Roman" panose="02020603050405020304" pitchFamily="18" charset="0"/>
                <a:cs typeface="Times New Roman" panose="02020603050405020304" pitchFamily="18" charset="0"/>
              </a:rPr>
              <a:t> Ali </a:t>
            </a:r>
            <a:r>
              <a:rPr lang="tr-TR" sz="1500" dirty="0" err="1">
                <a:solidFill>
                  <a:schemeClr val="bg1"/>
                </a:solidFill>
                <a:latin typeface="Times New Roman" panose="02020603050405020304" pitchFamily="18" charset="0"/>
                <a:cs typeface="Times New Roman" panose="02020603050405020304" pitchFamily="18" charset="0"/>
              </a:rPr>
              <a:t>Tusi,Kayseride</a:t>
            </a:r>
            <a:r>
              <a:rPr lang="tr-TR" sz="1500" dirty="0">
                <a:solidFill>
                  <a:schemeClr val="bg1"/>
                </a:solidFill>
                <a:latin typeface="Times New Roman" panose="02020603050405020304" pitchFamily="18" charset="0"/>
                <a:cs typeface="Times New Roman" panose="02020603050405020304" pitchFamily="18" charset="0"/>
              </a:rPr>
              <a:t> Dönerli ve Sırçalı </a:t>
            </a:r>
            <a:r>
              <a:rPr lang="tr-TR" sz="1500" dirty="0" err="1">
                <a:solidFill>
                  <a:schemeClr val="bg1"/>
                </a:solidFill>
                <a:latin typeface="Times New Roman" panose="02020603050405020304" pitchFamily="18" charset="0"/>
                <a:cs typeface="Times New Roman" panose="02020603050405020304" pitchFamily="18" charset="0"/>
              </a:rPr>
              <a:t>Kümbetler,Ahlattaki</a:t>
            </a:r>
            <a:r>
              <a:rPr lang="tr-TR" sz="1500" dirty="0">
                <a:solidFill>
                  <a:schemeClr val="bg1"/>
                </a:solidFill>
                <a:latin typeface="Times New Roman" panose="02020603050405020304" pitchFamily="18" charset="0"/>
                <a:cs typeface="Times New Roman" panose="02020603050405020304" pitchFamily="18" charset="0"/>
              </a:rPr>
              <a:t> Şeyh Eğirt Kümbetleri ve daha onlarcasını saymak mümkündür.</a:t>
            </a:r>
          </a:p>
          <a:p>
            <a:pPr marL="285750" indent="-285750" algn="just">
              <a:buFont typeface="Wingdings" panose="05000000000000000000" pitchFamily="2" charset="2"/>
              <a:buChar char="Ø"/>
            </a:pPr>
            <a:endParaRPr lang="tr-TR" sz="1500" dirty="0">
              <a:solidFill>
                <a:schemeClr val="bg1"/>
              </a:solidFill>
              <a:latin typeface="Times New Roman" panose="02020603050405020304" pitchFamily="18" charset="0"/>
              <a:cs typeface="Times New Roman" panose="02020603050405020304" pitchFamily="18" charset="0"/>
            </a:endParaRPr>
          </a:p>
          <a:p>
            <a:pPr marL="285750" lvl="0" indent="-285750" algn="just">
              <a:buFont typeface="Wingdings" panose="05000000000000000000" pitchFamily="2" charset="2"/>
              <a:buChar char="Ø"/>
            </a:pPr>
            <a:r>
              <a:rPr lang="tr-TR" sz="1500" dirty="0">
                <a:solidFill>
                  <a:schemeClr val="bg1"/>
                </a:solidFill>
                <a:latin typeface="Times New Roman" panose="02020603050405020304" pitchFamily="18" charset="0"/>
                <a:cs typeface="Times New Roman" panose="02020603050405020304" pitchFamily="18" charset="0"/>
              </a:rPr>
              <a:t>Osmanlılar geliştirdiği mimari sitili bugün Anadolu’nun her şehrinde görmek mümkündür. Yüzlerce şahesere imza atan </a:t>
            </a:r>
            <a:r>
              <a:rPr lang="tr-TR" sz="1500" b="1" dirty="0">
                <a:solidFill>
                  <a:schemeClr val="bg1"/>
                </a:solidFill>
                <a:latin typeface="Times New Roman" panose="02020603050405020304" pitchFamily="18" charset="0"/>
                <a:cs typeface="Times New Roman" panose="02020603050405020304" pitchFamily="18" charset="0"/>
              </a:rPr>
              <a:t>MİMAR </a:t>
            </a:r>
            <a:r>
              <a:rPr lang="tr-TR" sz="1500" b="1" dirty="0" err="1">
                <a:solidFill>
                  <a:schemeClr val="bg1"/>
                </a:solidFill>
                <a:latin typeface="Times New Roman" panose="02020603050405020304" pitchFamily="18" charset="0"/>
                <a:cs typeface="Times New Roman" panose="02020603050405020304" pitchFamily="18" charset="0"/>
              </a:rPr>
              <a:t>SİNAN’ın</a:t>
            </a:r>
            <a:r>
              <a:rPr lang="tr-TR" sz="1500" b="1" dirty="0">
                <a:solidFill>
                  <a:schemeClr val="bg1"/>
                </a:solidFill>
                <a:latin typeface="Times New Roman" panose="02020603050405020304" pitchFamily="18" charset="0"/>
                <a:cs typeface="Times New Roman" panose="02020603050405020304" pitchFamily="18" charset="0"/>
              </a:rPr>
              <a:t> </a:t>
            </a:r>
            <a:r>
              <a:rPr lang="tr-TR" sz="1500" dirty="0">
                <a:solidFill>
                  <a:schemeClr val="bg1"/>
                </a:solidFill>
                <a:latin typeface="Times New Roman" panose="02020603050405020304" pitchFamily="18" charset="0"/>
                <a:cs typeface="Times New Roman" panose="02020603050405020304" pitchFamily="18" charset="0"/>
              </a:rPr>
              <a:t>iki ölmez eseri olan Edirne’deki Selimiye ve İstanbul’daki Süleymaniye Camileri tüm ihtişamı ile ayaktadır.</a:t>
            </a:r>
          </a:p>
          <a:p>
            <a:pPr marL="285750" indent="-285750" algn="just">
              <a:buFont typeface="Wingdings" panose="05000000000000000000" pitchFamily="2" charset="2"/>
              <a:buChar char="Ø"/>
            </a:pPr>
            <a:endParaRPr lang="tr-TR" sz="1500" dirty="0">
              <a:solidFill>
                <a:schemeClr val="bg1"/>
              </a:solidFill>
              <a:latin typeface="Times New Roman" panose="02020603050405020304" pitchFamily="18" charset="0"/>
              <a:cs typeface="Times New Roman" panose="02020603050405020304" pitchFamily="18" charset="0"/>
            </a:endParaRPr>
          </a:p>
          <a:p>
            <a:pPr marL="285750" lvl="0" indent="-285750" algn="just">
              <a:buFont typeface="Wingdings" panose="05000000000000000000" pitchFamily="2" charset="2"/>
              <a:buChar char="Ø"/>
            </a:pPr>
            <a:r>
              <a:rPr lang="tr-TR" sz="1500" dirty="0" err="1">
                <a:solidFill>
                  <a:schemeClr val="bg1"/>
                </a:solidFill>
                <a:latin typeface="Times New Roman" panose="02020603050405020304" pitchFamily="18" charset="0"/>
                <a:cs typeface="Times New Roman" panose="02020603050405020304" pitchFamily="18" charset="0"/>
              </a:rPr>
              <a:t>Bursada</a:t>
            </a:r>
            <a:r>
              <a:rPr lang="tr-TR" sz="1500" dirty="0">
                <a:solidFill>
                  <a:schemeClr val="bg1"/>
                </a:solidFill>
                <a:latin typeface="Times New Roman" panose="02020603050405020304" pitchFamily="18" charset="0"/>
                <a:cs typeface="Times New Roman" panose="02020603050405020304" pitchFamily="18" charset="0"/>
              </a:rPr>
              <a:t> </a:t>
            </a:r>
            <a:r>
              <a:rPr lang="tr-TR" sz="1500" dirty="0" err="1">
                <a:solidFill>
                  <a:schemeClr val="bg1"/>
                </a:solidFill>
                <a:latin typeface="Times New Roman" panose="02020603050405020304" pitchFamily="18" charset="0"/>
                <a:cs typeface="Times New Roman" panose="02020603050405020304" pitchFamily="18" charset="0"/>
              </a:rPr>
              <a:t>Ulucami,Yeşilcami,Yeşil</a:t>
            </a:r>
            <a:r>
              <a:rPr lang="tr-TR" sz="1500" dirty="0">
                <a:solidFill>
                  <a:schemeClr val="bg1"/>
                </a:solidFill>
                <a:latin typeface="Times New Roman" panose="02020603050405020304" pitchFamily="18" charset="0"/>
                <a:cs typeface="Times New Roman" panose="02020603050405020304" pitchFamily="18" charset="0"/>
              </a:rPr>
              <a:t> </a:t>
            </a:r>
            <a:r>
              <a:rPr lang="tr-TR" sz="1500" dirty="0" err="1">
                <a:solidFill>
                  <a:schemeClr val="bg1"/>
                </a:solidFill>
                <a:latin typeface="Times New Roman" panose="02020603050405020304" pitchFamily="18" charset="0"/>
                <a:cs typeface="Times New Roman" panose="02020603050405020304" pitchFamily="18" charset="0"/>
              </a:rPr>
              <a:t>Türbe,İstanbulda</a:t>
            </a:r>
            <a:r>
              <a:rPr lang="tr-TR" sz="1500" dirty="0">
                <a:solidFill>
                  <a:schemeClr val="bg1"/>
                </a:solidFill>
                <a:latin typeface="Times New Roman" panose="02020603050405020304" pitchFamily="18" charset="0"/>
                <a:cs typeface="Times New Roman" panose="02020603050405020304" pitchFamily="18" charset="0"/>
              </a:rPr>
              <a:t> Sultan Ahmet </a:t>
            </a:r>
            <a:r>
              <a:rPr lang="tr-TR" sz="1500" dirty="0" err="1">
                <a:solidFill>
                  <a:schemeClr val="bg1"/>
                </a:solidFill>
                <a:latin typeface="Times New Roman" panose="02020603050405020304" pitchFamily="18" charset="0"/>
                <a:cs typeface="Times New Roman" panose="02020603050405020304" pitchFamily="18" charset="0"/>
              </a:rPr>
              <a:t>Camisi,Rumeli</a:t>
            </a:r>
            <a:r>
              <a:rPr lang="tr-TR" sz="1500" dirty="0">
                <a:solidFill>
                  <a:schemeClr val="bg1"/>
                </a:solidFill>
                <a:latin typeface="Times New Roman" panose="02020603050405020304" pitchFamily="18" charset="0"/>
                <a:cs typeface="Times New Roman" panose="02020603050405020304" pitchFamily="18" charset="0"/>
              </a:rPr>
              <a:t> Sarayı ve II Ahmet çeşmesi, Ağrıda ki İshak Paşa Sarayı ve daha yüzlercesi Osmanlı eserlerine örnek </a:t>
            </a:r>
            <a:r>
              <a:rPr lang="tr-TR" sz="1500" dirty="0" err="1">
                <a:solidFill>
                  <a:schemeClr val="bg1"/>
                </a:solidFill>
                <a:latin typeface="Times New Roman" panose="02020603050405020304" pitchFamily="18" charset="0"/>
                <a:cs typeface="Times New Roman" panose="02020603050405020304" pitchFamily="18" charset="0"/>
              </a:rPr>
              <a:t>gösterilebilir.Budin</a:t>
            </a:r>
            <a:r>
              <a:rPr lang="tr-TR" sz="1500" dirty="0">
                <a:solidFill>
                  <a:schemeClr val="bg1"/>
                </a:solidFill>
                <a:latin typeface="Times New Roman" panose="02020603050405020304" pitchFamily="18" charset="0"/>
                <a:cs typeface="Times New Roman" panose="02020603050405020304" pitchFamily="18" charset="0"/>
              </a:rPr>
              <a:t> , </a:t>
            </a:r>
            <a:r>
              <a:rPr lang="tr-TR" sz="1500" dirty="0" err="1">
                <a:solidFill>
                  <a:schemeClr val="bg1"/>
                </a:solidFill>
                <a:latin typeface="Times New Roman" panose="02020603050405020304" pitchFamily="18" charset="0"/>
                <a:cs typeface="Times New Roman" panose="02020603050405020304" pitchFamily="18" charset="0"/>
              </a:rPr>
              <a:t>Estergon,Zigatvar</a:t>
            </a:r>
            <a:r>
              <a:rPr lang="tr-TR" sz="1500" dirty="0">
                <a:solidFill>
                  <a:schemeClr val="bg1"/>
                </a:solidFill>
                <a:latin typeface="Times New Roman" panose="02020603050405020304" pitchFamily="18" charset="0"/>
                <a:cs typeface="Times New Roman" panose="02020603050405020304" pitchFamily="18" charset="0"/>
              </a:rPr>
              <a:t> gibi kaleler dünyanın en meşhur kaleleri olarak günümüze kadar </a:t>
            </a:r>
            <a:r>
              <a:rPr lang="tr-TR" sz="1500" dirty="0" err="1">
                <a:solidFill>
                  <a:schemeClr val="bg1"/>
                </a:solidFill>
                <a:latin typeface="Times New Roman" panose="02020603050405020304" pitchFamily="18" charset="0"/>
                <a:cs typeface="Times New Roman" panose="02020603050405020304" pitchFamily="18" charset="0"/>
              </a:rPr>
              <a:t>gelmiştir.Osmanlılar</a:t>
            </a:r>
            <a:r>
              <a:rPr lang="tr-TR" sz="1500" dirty="0">
                <a:solidFill>
                  <a:schemeClr val="bg1"/>
                </a:solidFill>
                <a:latin typeface="Times New Roman" panose="02020603050405020304" pitchFamily="18" charset="0"/>
                <a:cs typeface="Times New Roman" panose="02020603050405020304" pitchFamily="18" charset="0"/>
              </a:rPr>
              <a:t> dünyanın en büyük ve en fazla köprü yapıcısı devlet </a:t>
            </a:r>
            <a:r>
              <a:rPr lang="tr-TR" sz="1500" dirty="0" err="1">
                <a:solidFill>
                  <a:schemeClr val="bg1"/>
                </a:solidFill>
                <a:latin typeface="Times New Roman" panose="02020603050405020304" pitchFamily="18" charset="0"/>
                <a:cs typeface="Times New Roman" panose="02020603050405020304" pitchFamily="18" charset="0"/>
              </a:rPr>
              <a:t>ünvanına</a:t>
            </a:r>
            <a:r>
              <a:rPr lang="tr-TR" sz="1500" dirty="0">
                <a:solidFill>
                  <a:schemeClr val="bg1"/>
                </a:solidFill>
                <a:latin typeface="Times New Roman" panose="02020603050405020304" pitchFamily="18" charset="0"/>
                <a:cs typeface="Times New Roman" panose="02020603050405020304" pitchFamily="18" charset="0"/>
              </a:rPr>
              <a:t> da </a:t>
            </a:r>
            <a:r>
              <a:rPr lang="tr-TR" sz="1500" dirty="0" err="1">
                <a:solidFill>
                  <a:schemeClr val="bg1"/>
                </a:solidFill>
                <a:latin typeface="Times New Roman" panose="02020603050405020304" pitchFamily="18" charset="0"/>
                <a:cs typeface="Times New Roman" panose="02020603050405020304" pitchFamily="18" charset="0"/>
              </a:rPr>
              <a:t>sahiptir.Balkanlarda</a:t>
            </a:r>
            <a:r>
              <a:rPr lang="tr-TR" sz="1500" dirty="0">
                <a:solidFill>
                  <a:schemeClr val="bg1"/>
                </a:solidFill>
                <a:latin typeface="Times New Roman" panose="02020603050405020304" pitchFamily="18" charset="0"/>
                <a:cs typeface="Times New Roman" panose="02020603050405020304" pitchFamily="18" charset="0"/>
              </a:rPr>
              <a:t> ki </a:t>
            </a:r>
            <a:r>
              <a:rPr lang="tr-TR" sz="1500" dirty="0" err="1">
                <a:solidFill>
                  <a:schemeClr val="bg1"/>
                </a:solidFill>
                <a:latin typeface="Times New Roman" panose="02020603050405020304" pitchFamily="18" charset="0"/>
                <a:cs typeface="Times New Roman" panose="02020603050405020304" pitchFamily="18" charset="0"/>
              </a:rPr>
              <a:t>Tuna,Drava,Ergene,Mostar,Drina</a:t>
            </a:r>
            <a:r>
              <a:rPr lang="tr-TR" sz="1500" dirty="0">
                <a:solidFill>
                  <a:schemeClr val="bg1"/>
                </a:solidFill>
                <a:latin typeface="Times New Roman" panose="02020603050405020304" pitchFamily="18" charset="0"/>
                <a:cs typeface="Times New Roman" panose="02020603050405020304" pitchFamily="18" charset="0"/>
              </a:rPr>
              <a:t> ve Vardar köprüleri birer sanat abidesi olarak varlıklarını devam ettirmektedirler.</a:t>
            </a:r>
          </a:p>
          <a:p>
            <a:pPr marL="285750" indent="-285750" algn="just">
              <a:buFont typeface="Wingdings" panose="05000000000000000000" pitchFamily="2" charset="2"/>
              <a:buChar char="Ø"/>
            </a:pPr>
            <a:endParaRPr lang="tr-TR" sz="1500" dirty="0">
              <a:solidFill>
                <a:schemeClr val="bg1"/>
              </a:solidFill>
              <a:latin typeface="Times New Roman" panose="02020603050405020304" pitchFamily="18" charset="0"/>
              <a:cs typeface="Times New Roman" panose="02020603050405020304" pitchFamily="18" charset="0"/>
            </a:endParaRPr>
          </a:p>
          <a:p>
            <a:pPr marL="285750" lvl="0" indent="-285750" algn="just">
              <a:buFont typeface="Wingdings" panose="05000000000000000000" pitchFamily="2" charset="2"/>
              <a:buChar char="Ø"/>
            </a:pPr>
            <a:r>
              <a:rPr lang="tr-TR" sz="1500" dirty="0">
                <a:solidFill>
                  <a:schemeClr val="bg1"/>
                </a:solidFill>
                <a:latin typeface="Times New Roman" panose="02020603050405020304" pitchFamily="18" charset="0"/>
                <a:cs typeface="Times New Roman" panose="02020603050405020304" pitchFamily="18" charset="0"/>
              </a:rPr>
              <a:t>Dünyanın kesin şekilde yuvarlak olduğunu bir harita da ile gösteren </a:t>
            </a:r>
            <a:r>
              <a:rPr lang="tr-TR" sz="1500" b="1" dirty="0">
                <a:solidFill>
                  <a:schemeClr val="bg1"/>
                </a:solidFill>
                <a:latin typeface="Times New Roman" panose="02020603050405020304" pitchFamily="18" charset="0"/>
                <a:cs typeface="Times New Roman" panose="02020603050405020304" pitchFamily="18" charset="0"/>
              </a:rPr>
              <a:t>PİRİ REİSİN </a:t>
            </a:r>
            <a:r>
              <a:rPr lang="tr-TR" sz="1500" dirty="0">
                <a:solidFill>
                  <a:schemeClr val="bg1"/>
                </a:solidFill>
                <a:latin typeface="Times New Roman" panose="02020603050405020304" pitchFamily="18" charset="0"/>
                <a:cs typeface="Times New Roman" panose="02020603050405020304" pitchFamily="18" charset="0"/>
              </a:rPr>
              <a:t>1313 yılında Yavuz Sultan Selime sunduğu ceylan derisine yapılmış renkli haritasına Amerika Avrupa paftası </a:t>
            </a:r>
            <a:r>
              <a:rPr lang="tr-TR" sz="1500" b="1" dirty="0">
                <a:solidFill>
                  <a:schemeClr val="bg1"/>
                </a:solidFill>
                <a:latin typeface="Times New Roman" panose="02020603050405020304" pitchFamily="18" charset="0"/>
                <a:cs typeface="Times New Roman" panose="02020603050405020304" pitchFamily="18" charset="0"/>
              </a:rPr>
              <a:t>TOPKAPI </a:t>
            </a:r>
            <a:r>
              <a:rPr lang="tr-TR" sz="1500" b="1" dirty="0" err="1">
                <a:solidFill>
                  <a:schemeClr val="bg1"/>
                </a:solidFill>
                <a:latin typeface="Times New Roman" panose="02020603050405020304" pitchFamily="18" charset="0"/>
                <a:cs typeface="Times New Roman" panose="02020603050405020304" pitchFamily="18" charset="0"/>
              </a:rPr>
              <a:t>SARAYI’ndadır</a:t>
            </a:r>
            <a:r>
              <a:rPr lang="tr-TR" sz="1500" b="1" dirty="0">
                <a:solidFill>
                  <a:schemeClr val="bg1"/>
                </a:solidFill>
                <a:latin typeface="Times New Roman" panose="02020603050405020304" pitchFamily="18" charset="0"/>
                <a:cs typeface="Times New Roman" panose="02020603050405020304" pitchFamily="18" charset="0"/>
              </a:rPr>
              <a:t>. </a:t>
            </a:r>
            <a:r>
              <a:rPr lang="tr-TR" sz="1500" dirty="0">
                <a:solidFill>
                  <a:schemeClr val="bg1"/>
                </a:solidFill>
                <a:latin typeface="Times New Roman" panose="02020603050405020304" pitchFamily="18" charset="0"/>
                <a:cs typeface="Times New Roman" panose="02020603050405020304" pitchFamily="18" charset="0"/>
              </a:rPr>
              <a:t>Piri Reisin haritası Amerika kıtasını gösteren ve günümüze kalan  en eski haritalarından biridir.</a:t>
            </a:r>
          </a:p>
          <a:p>
            <a:pPr marL="285750" indent="-285750" algn="just">
              <a:buFont typeface="Wingdings" panose="05000000000000000000" pitchFamily="2" charset="2"/>
              <a:buChar char="Ø"/>
            </a:pPr>
            <a:endParaRPr lang="tr-TR" sz="1500" dirty="0">
              <a:solidFill>
                <a:schemeClr val="bg1"/>
              </a:solidFill>
              <a:latin typeface="Times New Roman" panose="02020603050405020304" pitchFamily="18" charset="0"/>
              <a:cs typeface="Times New Roman" panose="02020603050405020304" pitchFamily="18" charset="0"/>
            </a:endParaRPr>
          </a:p>
          <a:p>
            <a:pPr marL="285750" lvl="0" indent="-285750" algn="just">
              <a:buFont typeface="Wingdings" panose="05000000000000000000" pitchFamily="2" charset="2"/>
              <a:buChar char="Ø"/>
            </a:pPr>
            <a:r>
              <a:rPr lang="tr-TR" sz="1500" dirty="0">
                <a:solidFill>
                  <a:schemeClr val="bg1"/>
                </a:solidFill>
                <a:latin typeface="Times New Roman" panose="02020603050405020304" pitchFamily="18" charset="0"/>
                <a:cs typeface="Times New Roman" panose="02020603050405020304" pitchFamily="18" charset="0"/>
              </a:rPr>
              <a:t>Evliya Çelebinin 40 yıl boyunca Osmanlı topraklarını dolaşmış ve meşhur eseri </a:t>
            </a:r>
            <a:r>
              <a:rPr lang="tr-TR" sz="1500" b="1" dirty="0" err="1">
                <a:solidFill>
                  <a:schemeClr val="bg1"/>
                </a:solidFill>
                <a:latin typeface="Times New Roman" panose="02020603050405020304" pitchFamily="18" charset="0"/>
                <a:cs typeface="Times New Roman" panose="02020603050405020304" pitchFamily="18" charset="0"/>
              </a:rPr>
              <a:t>Seyehatnameyi</a:t>
            </a:r>
            <a:r>
              <a:rPr lang="tr-TR" sz="1500" b="1" dirty="0">
                <a:solidFill>
                  <a:schemeClr val="bg1"/>
                </a:solidFill>
                <a:latin typeface="Times New Roman" panose="02020603050405020304" pitchFamily="18" charset="0"/>
                <a:cs typeface="Times New Roman" panose="02020603050405020304" pitchFamily="18" charset="0"/>
              </a:rPr>
              <a:t> </a:t>
            </a:r>
            <a:r>
              <a:rPr lang="tr-TR" sz="1500" dirty="0">
                <a:solidFill>
                  <a:schemeClr val="bg1"/>
                </a:solidFill>
                <a:latin typeface="Times New Roman" panose="02020603050405020304" pitchFamily="18" charset="0"/>
                <a:cs typeface="Times New Roman" panose="02020603050405020304" pitchFamily="18" charset="0"/>
              </a:rPr>
              <a:t>yazmıştır.</a:t>
            </a:r>
          </a:p>
          <a:p>
            <a:pPr algn="just"/>
            <a:endParaRPr lang="tr-TR" sz="1600" dirty="0">
              <a:solidFill>
                <a:schemeClr val="bg1"/>
              </a:solidFill>
              <a:latin typeface="Times New Roman" panose="02020603050405020304" pitchFamily="18" charset="0"/>
              <a:cs typeface="Times New Roman" panose="02020603050405020304" pitchFamily="18" charset="0"/>
            </a:endParaRPr>
          </a:p>
          <a:p>
            <a:pPr marL="285750" lvl="0" indent="-285750" algn="just">
              <a:buFont typeface="Wingdings" panose="05000000000000000000" pitchFamily="2" charset="2"/>
              <a:buChar char="Ø"/>
            </a:pPr>
            <a:r>
              <a:rPr lang="tr-TR" sz="1600" b="1" dirty="0" err="1">
                <a:solidFill>
                  <a:schemeClr val="bg1"/>
                </a:solidFill>
                <a:latin typeface="Times New Roman" panose="02020603050405020304" pitchFamily="18" charset="0"/>
                <a:cs typeface="Times New Roman" panose="02020603050405020304" pitchFamily="18" charset="0"/>
              </a:rPr>
              <a:t>İbn</a:t>
            </a:r>
            <a:r>
              <a:rPr lang="tr-TR" sz="1600" b="1" dirty="0">
                <a:solidFill>
                  <a:schemeClr val="bg1"/>
                </a:solidFill>
                <a:latin typeface="Times New Roman" panose="02020603050405020304" pitchFamily="18" charset="0"/>
                <a:cs typeface="Times New Roman" panose="02020603050405020304" pitchFamily="18" charset="0"/>
              </a:rPr>
              <a:t>-i Sina’nın </a:t>
            </a:r>
            <a:r>
              <a:rPr lang="tr-TR" sz="1600" dirty="0">
                <a:solidFill>
                  <a:schemeClr val="bg1"/>
                </a:solidFill>
                <a:latin typeface="Times New Roman" panose="02020603050405020304" pitchFamily="18" charset="0"/>
                <a:cs typeface="Times New Roman" panose="02020603050405020304" pitchFamily="18" charset="0"/>
              </a:rPr>
              <a:t>tıp ilmine ilaveler yapılmış Kayseri başta olmak üzere Anadolu’da pek çok tıp merkezi açılmıştır.</a:t>
            </a:r>
          </a:p>
        </p:txBody>
      </p:sp>
    </p:spTree>
    <p:extLst>
      <p:ext uri="{BB962C8B-B14F-4D97-AF65-F5344CB8AC3E}">
        <p14:creationId xmlns:p14="http://schemas.microsoft.com/office/powerpoint/2010/main" val="1610332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8200708D-538F-4D55-A233-1B11A70039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65864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9CD23A5E-B6C5-456E-A55D-B74ECAB491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78477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srcRect/>
          <a:stretch>
            <a:fillRect/>
          </a:stretch>
        </p:blipFill>
        <p:spPr bwMode="auto">
          <a:xfrm>
            <a:off x="285720" y="357166"/>
            <a:ext cx="2714629" cy="2666369"/>
          </a:xfrm>
          <a:prstGeom prst="rect">
            <a:avLst/>
          </a:prstGeom>
          <a:noFill/>
          <a:ln w="9525">
            <a:noFill/>
            <a:miter lim="800000"/>
            <a:headEnd/>
            <a:tailEnd/>
          </a:ln>
          <a:effectLst/>
        </p:spPr>
      </p:pic>
      <p:pic>
        <p:nvPicPr>
          <p:cNvPr id="16388" name="Picture 4"/>
          <p:cNvPicPr>
            <a:picLocks noChangeAspect="1" noChangeArrowheads="1"/>
          </p:cNvPicPr>
          <p:nvPr/>
        </p:nvPicPr>
        <p:blipFill>
          <a:blip r:embed="rId4"/>
          <a:srcRect/>
          <a:stretch>
            <a:fillRect/>
          </a:stretch>
        </p:blipFill>
        <p:spPr bwMode="auto">
          <a:xfrm>
            <a:off x="285720" y="3786190"/>
            <a:ext cx="3357586" cy="2617331"/>
          </a:xfrm>
          <a:prstGeom prst="rect">
            <a:avLst/>
          </a:prstGeom>
          <a:noFill/>
          <a:ln w="9525">
            <a:noFill/>
            <a:miter lim="800000"/>
            <a:headEnd/>
            <a:tailEnd/>
          </a:ln>
          <a:effectLst/>
        </p:spPr>
      </p:pic>
      <p:pic>
        <p:nvPicPr>
          <p:cNvPr id="16389" name="Picture 5"/>
          <p:cNvPicPr>
            <a:picLocks noChangeAspect="1" noChangeArrowheads="1"/>
          </p:cNvPicPr>
          <p:nvPr/>
        </p:nvPicPr>
        <p:blipFill>
          <a:blip r:embed="rId5"/>
          <a:srcRect/>
          <a:stretch>
            <a:fillRect/>
          </a:stretch>
        </p:blipFill>
        <p:spPr bwMode="auto">
          <a:xfrm>
            <a:off x="4857752" y="357166"/>
            <a:ext cx="3786214" cy="2643206"/>
          </a:xfrm>
          <a:prstGeom prst="rect">
            <a:avLst/>
          </a:prstGeom>
          <a:noFill/>
          <a:ln w="9525">
            <a:noFill/>
            <a:miter lim="800000"/>
            <a:headEnd/>
            <a:tailEnd/>
          </a:ln>
          <a:effectLst/>
        </p:spPr>
      </p:pic>
      <p:pic>
        <p:nvPicPr>
          <p:cNvPr id="16390" name="Picture 6"/>
          <p:cNvPicPr>
            <a:picLocks noChangeAspect="1" noChangeArrowheads="1"/>
          </p:cNvPicPr>
          <p:nvPr/>
        </p:nvPicPr>
        <p:blipFill>
          <a:blip r:embed="rId6"/>
          <a:srcRect/>
          <a:stretch>
            <a:fillRect/>
          </a:stretch>
        </p:blipFill>
        <p:spPr bwMode="auto">
          <a:xfrm>
            <a:off x="4929190" y="3500438"/>
            <a:ext cx="2357454" cy="3192263"/>
          </a:xfrm>
          <a:prstGeom prst="rect">
            <a:avLst/>
          </a:prstGeom>
          <a:noFill/>
          <a:ln w="9525">
            <a:noFill/>
            <a:miter lim="800000"/>
            <a:headEnd/>
            <a:tailEnd/>
          </a:ln>
          <a:effectLst/>
        </p:spPr>
      </p:pic>
      <p:sp>
        <p:nvSpPr>
          <p:cNvPr id="7" name="6 Metin kutusu"/>
          <p:cNvSpPr txBox="1"/>
          <p:nvPr/>
        </p:nvSpPr>
        <p:spPr>
          <a:xfrm>
            <a:off x="3143240" y="428604"/>
            <a:ext cx="1143008" cy="646331"/>
          </a:xfrm>
          <a:prstGeom prst="rect">
            <a:avLst/>
          </a:prstGeom>
          <a:noFill/>
        </p:spPr>
        <p:txBody>
          <a:bodyPr wrap="square" rtlCol="0">
            <a:spAutoFit/>
          </a:bodyPr>
          <a:lstStyle/>
          <a:p>
            <a:r>
              <a:rPr lang="tr-TR" dirty="0"/>
              <a:t>YUNUS EMRE</a:t>
            </a:r>
          </a:p>
        </p:txBody>
      </p:sp>
      <p:sp>
        <p:nvSpPr>
          <p:cNvPr id="8" name="7 Metin kutusu"/>
          <p:cNvSpPr txBox="1"/>
          <p:nvPr/>
        </p:nvSpPr>
        <p:spPr>
          <a:xfrm>
            <a:off x="5357818" y="2928935"/>
            <a:ext cx="3143272" cy="369332"/>
          </a:xfrm>
          <a:prstGeom prst="rect">
            <a:avLst/>
          </a:prstGeom>
          <a:noFill/>
        </p:spPr>
        <p:txBody>
          <a:bodyPr wrap="square" rtlCol="0">
            <a:spAutoFit/>
          </a:bodyPr>
          <a:lstStyle/>
          <a:p>
            <a:pPr algn="just"/>
            <a:r>
              <a:rPr lang="tr-TR" dirty="0"/>
              <a:t>HACI BEKTAŞİ VELİ</a:t>
            </a:r>
          </a:p>
        </p:txBody>
      </p:sp>
      <p:sp>
        <p:nvSpPr>
          <p:cNvPr id="9" name="8 Metin kutusu"/>
          <p:cNvSpPr txBox="1"/>
          <p:nvPr/>
        </p:nvSpPr>
        <p:spPr>
          <a:xfrm>
            <a:off x="642910" y="3357562"/>
            <a:ext cx="3214710" cy="369332"/>
          </a:xfrm>
          <a:prstGeom prst="rect">
            <a:avLst/>
          </a:prstGeom>
          <a:noFill/>
        </p:spPr>
        <p:txBody>
          <a:bodyPr wrap="square" rtlCol="0">
            <a:spAutoFit/>
          </a:bodyPr>
          <a:lstStyle/>
          <a:p>
            <a:r>
              <a:rPr lang="tr-TR" dirty="0"/>
              <a:t>MEVLANA</a:t>
            </a:r>
          </a:p>
        </p:txBody>
      </p:sp>
      <p:sp>
        <p:nvSpPr>
          <p:cNvPr id="10" name="9 Metin kutusu"/>
          <p:cNvSpPr txBox="1"/>
          <p:nvPr/>
        </p:nvSpPr>
        <p:spPr>
          <a:xfrm>
            <a:off x="7286644" y="3500438"/>
            <a:ext cx="428628" cy="2893100"/>
          </a:xfrm>
          <a:prstGeom prst="rect">
            <a:avLst/>
          </a:prstGeom>
          <a:noFill/>
        </p:spPr>
        <p:txBody>
          <a:bodyPr wrap="square" rtlCol="0">
            <a:spAutoFit/>
          </a:bodyPr>
          <a:lstStyle/>
          <a:p>
            <a:r>
              <a:rPr lang="tr-TR" sz="1400" dirty="0"/>
              <a:t>N</a:t>
            </a:r>
          </a:p>
          <a:p>
            <a:r>
              <a:rPr lang="tr-TR" sz="1400" dirty="0"/>
              <a:t>A</a:t>
            </a:r>
          </a:p>
          <a:p>
            <a:r>
              <a:rPr lang="tr-TR" sz="1400" dirty="0"/>
              <a:t>S</a:t>
            </a:r>
          </a:p>
          <a:p>
            <a:r>
              <a:rPr lang="tr-TR" sz="1400" dirty="0"/>
              <a:t>R</a:t>
            </a:r>
          </a:p>
          <a:p>
            <a:r>
              <a:rPr lang="tr-TR" sz="1400" dirty="0"/>
              <a:t>E</a:t>
            </a:r>
          </a:p>
          <a:p>
            <a:r>
              <a:rPr lang="tr-TR" sz="1400" dirty="0"/>
              <a:t>T</a:t>
            </a:r>
          </a:p>
          <a:p>
            <a:r>
              <a:rPr lang="tr-TR" sz="1400" dirty="0"/>
              <a:t>T</a:t>
            </a:r>
          </a:p>
          <a:p>
            <a:r>
              <a:rPr lang="tr-TR" sz="1400" dirty="0"/>
              <a:t>İ</a:t>
            </a:r>
          </a:p>
          <a:p>
            <a:r>
              <a:rPr lang="tr-TR" sz="1400" dirty="0"/>
              <a:t>N </a:t>
            </a:r>
          </a:p>
          <a:p>
            <a:r>
              <a:rPr lang="tr-TR" sz="1400" dirty="0"/>
              <a:t>H</a:t>
            </a:r>
          </a:p>
          <a:p>
            <a:r>
              <a:rPr lang="tr-TR" sz="1400" dirty="0"/>
              <a:t>O</a:t>
            </a:r>
          </a:p>
          <a:p>
            <a:r>
              <a:rPr lang="tr-TR" sz="1400" dirty="0"/>
              <a:t>C</a:t>
            </a:r>
          </a:p>
          <a:p>
            <a:r>
              <a:rPr lang="tr-TR" sz="1400" dirty="0"/>
              <a:t>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srcRect/>
          <a:stretch>
            <a:fillRect/>
          </a:stretch>
        </p:blipFill>
        <p:spPr bwMode="auto">
          <a:xfrm>
            <a:off x="142844" y="428604"/>
            <a:ext cx="3769085" cy="2500330"/>
          </a:xfrm>
          <a:prstGeom prst="rect">
            <a:avLst/>
          </a:prstGeom>
          <a:noFill/>
          <a:ln w="9525">
            <a:noFill/>
            <a:miter lim="800000"/>
            <a:headEnd/>
            <a:tailEnd/>
          </a:ln>
          <a:effectLst/>
        </p:spPr>
      </p:pic>
      <p:pic>
        <p:nvPicPr>
          <p:cNvPr id="17411" name="Picture 3"/>
          <p:cNvPicPr>
            <a:picLocks noChangeAspect="1" noChangeArrowheads="1"/>
          </p:cNvPicPr>
          <p:nvPr/>
        </p:nvPicPr>
        <p:blipFill>
          <a:blip r:embed="rId4"/>
          <a:srcRect/>
          <a:stretch>
            <a:fillRect/>
          </a:stretch>
        </p:blipFill>
        <p:spPr bwMode="auto">
          <a:xfrm>
            <a:off x="6929454" y="500042"/>
            <a:ext cx="2000264" cy="2571768"/>
          </a:xfrm>
          <a:prstGeom prst="rect">
            <a:avLst/>
          </a:prstGeom>
          <a:noFill/>
          <a:ln w="9525">
            <a:noFill/>
            <a:miter lim="800000"/>
            <a:headEnd/>
            <a:tailEnd/>
          </a:ln>
          <a:effectLst/>
        </p:spPr>
      </p:pic>
      <p:pic>
        <p:nvPicPr>
          <p:cNvPr id="17412" name="Picture 4"/>
          <p:cNvPicPr>
            <a:picLocks noChangeAspect="1" noChangeArrowheads="1"/>
          </p:cNvPicPr>
          <p:nvPr/>
        </p:nvPicPr>
        <p:blipFill>
          <a:blip r:embed="rId5"/>
          <a:srcRect/>
          <a:stretch>
            <a:fillRect/>
          </a:stretch>
        </p:blipFill>
        <p:spPr bwMode="auto">
          <a:xfrm>
            <a:off x="4143372" y="500042"/>
            <a:ext cx="2546291" cy="2500330"/>
          </a:xfrm>
          <a:prstGeom prst="rect">
            <a:avLst/>
          </a:prstGeom>
          <a:noFill/>
          <a:ln w="9525">
            <a:noFill/>
            <a:miter lim="800000"/>
            <a:headEnd/>
            <a:tailEnd/>
          </a:ln>
          <a:effectLst/>
        </p:spPr>
      </p:pic>
      <p:pic>
        <p:nvPicPr>
          <p:cNvPr id="17413" name="Picture 5"/>
          <p:cNvPicPr>
            <a:picLocks noChangeAspect="1" noChangeArrowheads="1"/>
          </p:cNvPicPr>
          <p:nvPr/>
        </p:nvPicPr>
        <p:blipFill>
          <a:blip r:embed="rId6"/>
          <a:srcRect/>
          <a:stretch>
            <a:fillRect/>
          </a:stretch>
        </p:blipFill>
        <p:spPr bwMode="auto">
          <a:xfrm>
            <a:off x="142844" y="3571876"/>
            <a:ext cx="1714512" cy="3081937"/>
          </a:xfrm>
          <a:prstGeom prst="rect">
            <a:avLst/>
          </a:prstGeom>
          <a:noFill/>
          <a:ln w="9525">
            <a:noFill/>
            <a:miter lim="800000"/>
            <a:headEnd/>
            <a:tailEnd/>
          </a:ln>
          <a:effectLst/>
        </p:spPr>
      </p:pic>
      <p:pic>
        <p:nvPicPr>
          <p:cNvPr id="17414" name="Picture 6"/>
          <p:cNvPicPr>
            <a:picLocks noChangeAspect="1" noChangeArrowheads="1"/>
          </p:cNvPicPr>
          <p:nvPr/>
        </p:nvPicPr>
        <p:blipFill>
          <a:blip r:embed="rId7"/>
          <a:srcRect/>
          <a:stretch>
            <a:fillRect/>
          </a:stretch>
        </p:blipFill>
        <p:spPr bwMode="auto">
          <a:xfrm>
            <a:off x="2357422" y="3571876"/>
            <a:ext cx="1785950" cy="3071858"/>
          </a:xfrm>
          <a:prstGeom prst="rect">
            <a:avLst/>
          </a:prstGeom>
          <a:noFill/>
          <a:ln w="9525">
            <a:noFill/>
            <a:miter lim="800000"/>
            <a:headEnd/>
            <a:tailEnd/>
          </a:ln>
          <a:effectLst/>
        </p:spPr>
      </p:pic>
      <p:pic>
        <p:nvPicPr>
          <p:cNvPr id="17415" name="Picture 7"/>
          <p:cNvPicPr>
            <a:picLocks noChangeAspect="1" noChangeArrowheads="1"/>
          </p:cNvPicPr>
          <p:nvPr/>
        </p:nvPicPr>
        <p:blipFill>
          <a:blip r:embed="rId8"/>
          <a:srcRect/>
          <a:stretch>
            <a:fillRect/>
          </a:stretch>
        </p:blipFill>
        <p:spPr bwMode="auto">
          <a:xfrm>
            <a:off x="4500562" y="3571876"/>
            <a:ext cx="4381500" cy="3000396"/>
          </a:xfrm>
          <a:prstGeom prst="rect">
            <a:avLst/>
          </a:prstGeom>
          <a:noFill/>
          <a:ln w="9525">
            <a:noFill/>
            <a:miter lim="800000"/>
            <a:headEnd/>
            <a:tailEnd/>
          </a:ln>
          <a:effectLst/>
        </p:spPr>
      </p:pic>
      <p:sp>
        <p:nvSpPr>
          <p:cNvPr id="8" name="7 Metin kutusu"/>
          <p:cNvSpPr txBox="1"/>
          <p:nvPr/>
        </p:nvSpPr>
        <p:spPr>
          <a:xfrm>
            <a:off x="285720" y="142852"/>
            <a:ext cx="3857652" cy="338554"/>
          </a:xfrm>
          <a:prstGeom prst="rect">
            <a:avLst/>
          </a:prstGeom>
          <a:noFill/>
        </p:spPr>
        <p:txBody>
          <a:bodyPr wrap="square" rtlCol="0">
            <a:spAutoFit/>
          </a:bodyPr>
          <a:lstStyle/>
          <a:p>
            <a:r>
              <a:rPr lang="tr-TR" sz="1600" dirty="0"/>
              <a:t>KAYSERİ SULTAN HANI</a:t>
            </a:r>
          </a:p>
        </p:txBody>
      </p:sp>
      <p:sp>
        <p:nvSpPr>
          <p:cNvPr id="9" name="8 Metin kutusu"/>
          <p:cNvSpPr txBox="1"/>
          <p:nvPr/>
        </p:nvSpPr>
        <p:spPr>
          <a:xfrm>
            <a:off x="4143372" y="142852"/>
            <a:ext cx="2928958" cy="338554"/>
          </a:xfrm>
          <a:prstGeom prst="rect">
            <a:avLst/>
          </a:prstGeom>
          <a:noFill/>
        </p:spPr>
        <p:txBody>
          <a:bodyPr wrap="square" rtlCol="0">
            <a:spAutoFit/>
          </a:bodyPr>
          <a:lstStyle/>
          <a:p>
            <a:r>
              <a:rPr lang="tr-TR" sz="1600" dirty="0"/>
              <a:t>ANTALYA YİVLİ MİNARE</a:t>
            </a:r>
          </a:p>
        </p:txBody>
      </p:sp>
      <p:sp>
        <p:nvSpPr>
          <p:cNvPr id="10" name="9 Metin kutusu"/>
          <p:cNvSpPr txBox="1"/>
          <p:nvPr/>
        </p:nvSpPr>
        <p:spPr>
          <a:xfrm>
            <a:off x="6929454" y="142852"/>
            <a:ext cx="2214546" cy="338554"/>
          </a:xfrm>
          <a:prstGeom prst="rect">
            <a:avLst/>
          </a:prstGeom>
          <a:noFill/>
        </p:spPr>
        <p:txBody>
          <a:bodyPr wrap="square" rtlCol="0">
            <a:spAutoFit/>
          </a:bodyPr>
          <a:lstStyle/>
          <a:p>
            <a:r>
              <a:rPr lang="tr-TR" sz="1600" dirty="0"/>
              <a:t>SİVAS ÇİFTE MİNARE</a:t>
            </a:r>
          </a:p>
        </p:txBody>
      </p:sp>
      <p:sp>
        <p:nvSpPr>
          <p:cNvPr id="11" name="10 Metin kutusu"/>
          <p:cNvSpPr txBox="1"/>
          <p:nvPr/>
        </p:nvSpPr>
        <p:spPr>
          <a:xfrm>
            <a:off x="0" y="3286124"/>
            <a:ext cx="1928826" cy="338554"/>
          </a:xfrm>
          <a:prstGeom prst="rect">
            <a:avLst/>
          </a:prstGeom>
          <a:noFill/>
        </p:spPr>
        <p:txBody>
          <a:bodyPr wrap="square" rtlCol="0">
            <a:spAutoFit/>
          </a:bodyPr>
          <a:lstStyle/>
          <a:p>
            <a:r>
              <a:rPr lang="tr-TR" sz="1600" dirty="0"/>
              <a:t>GEVAŞ KÜMBETİ</a:t>
            </a:r>
          </a:p>
        </p:txBody>
      </p:sp>
      <p:sp>
        <p:nvSpPr>
          <p:cNvPr id="12" name="11 Metin kutusu"/>
          <p:cNvSpPr txBox="1"/>
          <p:nvPr/>
        </p:nvSpPr>
        <p:spPr>
          <a:xfrm>
            <a:off x="2214546" y="3286124"/>
            <a:ext cx="2571768" cy="307777"/>
          </a:xfrm>
          <a:prstGeom prst="rect">
            <a:avLst/>
          </a:prstGeom>
          <a:noFill/>
        </p:spPr>
        <p:txBody>
          <a:bodyPr wrap="square" rtlCol="0">
            <a:spAutoFit/>
          </a:bodyPr>
          <a:lstStyle/>
          <a:p>
            <a:r>
              <a:rPr lang="tr-TR" sz="1400" dirty="0"/>
              <a:t>TOKAT ALİ TUSİ TÜRBESİ</a:t>
            </a:r>
          </a:p>
        </p:txBody>
      </p:sp>
      <p:sp>
        <p:nvSpPr>
          <p:cNvPr id="13" name="12 Metin kutusu"/>
          <p:cNvSpPr txBox="1"/>
          <p:nvPr/>
        </p:nvSpPr>
        <p:spPr>
          <a:xfrm>
            <a:off x="5072066" y="3214686"/>
            <a:ext cx="3857652" cy="338554"/>
          </a:xfrm>
          <a:prstGeom prst="rect">
            <a:avLst/>
          </a:prstGeom>
          <a:noFill/>
        </p:spPr>
        <p:txBody>
          <a:bodyPr wrap="square" rtlCol="0">
            <a:spAutoFit/>
          </a:bodyPr>
          <a:lstStyle/>
          <a:p>
            <a:r>
              <a:rPr lang="tr-TR" sz="1600" dirty="0"/>
              <a:t>KAYSERİ SIRÇALI KÜMBET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srcRect/>
          <a:stretch>
            <a:fillRect/>
          </a:stretch>
        </p:blipFill>
        <p:spPr bwMode="auto">
          <a:xfrm>
            <a:off x="0" y="0"/>
            <a:ext cx="3403454" cy="2928934"/>
          </a:xfrm>
          <a:prstGeom prst="rect">
            <a:avLst/>
          </a:prstGeom>
          <a:noFill/>
          <a:ln w="9525">
            <a:noFill/>
            <a:miter lim="800000"/>
            <a:headEnd/>
            <a:tailEnd/>
          </a:ln>
          <a:effectLst/>
        </p:spPr>
      </p:pic>
      <p:pic>
        <p:nvPicPr>
          <p:cNvPr id="18435" name="Picture 3"/>
          <p:cNvPicPr>
            <a:picLocks noChangeAspect="1" noChangeArrowheads="1"/>
          </p:cNvPicPr>
          <p:nvPr/>
        </p:nvPicPr>
        <p:blipFill>
          <a:blip r:embed="rId4"/>
          <a:srcRect/>
          <a:stretch>
            <a:fillRect/>
          </a:stretch>
        </p:blipFill>
        <p:spPr bwMode="auto">
          <a:xfrm>
            <a:off x="3357554" y="571480"/>
            <a:ext cx="2428892" cy="4000528"/>
          </a:xfrm>
          <a:prstGeom prst="rect">
            <a:avLst/>
          </a:prstGeom>
          <a:noFill/>
          <a:ln w="9525">
            <a:noFill/>
            <a:miter lim="800000"/>
            <a:headEnd/>
            <a:tailEnd/>
          </a:ln>
          <a:effectLst/>
        </p:spPr>
      </p:pic>
      <p:pic>
        <p:nvPicPr>
          <p:cNvPr id="18436" name="Picture 4"/>
          <p:cNvPicPr>
            <a:picLocks noChangeAspect="1" noChangeArrowheads="1"/>
          </p:cNvPicPr>
          <p:nvPr/>
        </p:nvPicPr>
        <p:blipFill>
          <a:blip r:embed="rId5"/>
          <a:srcRect/>
          <a:stretch>
            <a:fillRect/>
          </a:stretch>
        </p:blipFill>
        <p:spPr bwMode="auto">
          <a:xfrm>
            <a:off x="5786446" y="3214686"/>
            <a:ext cx="3071834" cy="3214710"/>
          </a:xfrm>
          <a:prstGeom prst="rect">
            <a:avLst/>
          </a:prstGeom>
          <a:noFill/>
          <a:ln w="9525">
            <a:noFill/>
            <a:miter lim="800000"/>
            <a:headEnd/>
            <a:tailEnd/>
          </a:ln>
          <a:effectLst/>
        </p:spPr>
      </p:pic>
      <p:sp>
        <p:nvSpPr>
          <p:cNvPr id="5" name="4 Metin kutusu"/>
          <p:cNvSpPr txBox="1"/>
          <p:nvPr/>
        </p:nvSpPr>
        <p:spPr>
          <a:xfrm>
            <a:off x="0" y="3214686"/>
            <a:ext cx="3286116" cy="369332"/>
          </a:xfrm>
          <a:prstGeom prst="rect">
            <a:avLst/>
          </a:prstGeom>
          <a:noFill/>
        </p:spPr>
        <p:txBody>
          <a:bodyPr wrap="square" rtlCol="0">
            <a:spAutoFit/>
          </a:bodyPr>
          <a:lstStyle/>
          <a:p>
            <a:r>
              <a:rPr lang="tr-TR" dirty="0"/>
              <a:t>SÜLEYMANİYE CAMİİ</a:t>
            </a:r>
          </a:p>
        </p:txBody>
      </p:sp>
      <p:sp>
        <p:nvSpPr>
          <p:cNvPr id="6" name="5 Metin kutusu"/>
          <p:cNvSpPr txBox="1"/>
          <p:nvPr/>
        </p:nvSpPr>
        <p:spPr>
          <a:xfrm>
            <a:off x="5929322" y="2714620"/>
            <a:ext cx="3000396" cy="369332"/>
          </a:xfrm>
          <a:prstGeom prst="rect">
            <a:avLst/>
          </a:prstGeom>
          <a:noFill/>
        </p:spPr>
        <p:txBody>
          <a:bodyPr wrap="square" rtlCol="0">
            <a:spAutoFit/>
          </a:bodyPr>
          <a:lstStyle/>
          <a:p>
            <a:r>
              <a:rPr lang="tr-TR" dirty="0"/>
              <a:t>SELİMİYE CAMİİ</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srcRect/>
          <a:stretch>
            <a:fillRect/>
          </a:stretch>
        </p:blipFill>
        <p:spPr bwMode="auto">
          <a:xfrm>
            <a:off x="0" y="500043"/>
            <a:ext cx="4572000" cy="2500330"/>
          </a:xfrm>
          <a:prstGeom prst="rect">
            <a:avLst/>
          </a:prstGeom>
          <a:noFill/>
          <a:ln w="9525">
            <a:noFill/>
            <a:miter lim="800000"/>
            <a:headEnd/>
            <a:tailEnd/>
          </a:ln>
          <a:effectLst/>
        </p:spPr>
      </p:pic>
      <p:pic>
        <p:nvPicPr>
          <p:cNvPr id="19459" name="Picture 3"/>
          <p:cNvPicPr>
            <a:picLocks noChangeAspect="1" noChangeArrowheads="1"/>
          </p:cNvPicPr>
          <p:nvPr/>
        </p:nvPicPr>
        <p:blipFill>
          <a:blip r:embed="rId4"/>
          <a:srcRect/>
          <a:stretch>
            <a:fillRect/>
          </a:stretch>
        </p:blipFill>
        <p:spPr bwMode="auto">
          <a:xfrm>
            <a:off x="4500562" y="500042"/>
            <a:ext cx="4519620" cy="2500330"/>
          </a:xfrm>
          <a:prstGeom prst="rect">
            <a:avLst/>
          </a:prstGeom>
          <a:noFill/>
          <a:ln w="9525">
            <a:noFill/>
            <a:miter lim="800000"/>
            <a:headEnd/>
            <a:tailEnd/>
          </a:ln>
          <a:effectLst/>
        </p:spPr>
      </p:pic>
      <p:sp>
        <p:nvSpPr>
          <p:cNvPr id="4" name="3 Metin kutusu"/>
          <p:cNvSpPr txBox="1"/>
          <p:nvPr/>
        </p:nvSpPr>
        <p:spPr>
          <a:xfrm>
            <a:off x="0" y="214290"/>
            <a:ext cx="8929718" cy="369332"/>
          </a:xfrm>
          <a:prstGeom prst="rect">
            <a:avLst/>
          </a:prstGeom>
          <a:noFill/>
        </p:spPr>
        <p:txBody>
          <a:bodyPr wrap="square" rtlCol="0">
            <a:spAutoFit/>
          </a:bodyPr>
          <a:lstStyle/>
          <a:p>
            <a:r>
              <a:rPr lang="tr-TR" dirty="0"/>
              <a:t>BUDAPEŞTE ESTERGON KALESİ    VE    TEMSİLİ ESTERGON KALESİ -KEÇİÖREN</a:t>
            </a:r>
          </a:p>
        </p:txBody>
      </p:sp>
      <p:pic>
        <p:nvPicPr>
          <p:cNvPr id="19460" name="Picture 4"/>
          <p:cNvPicPr>
            <a:picLocks noChangeAspect="1" noChangeArrowheads="1"/>
          </p:cNvPicPr>
          <p:nvPr/>
        </p:nvPicPr>
        <p:blipFill>
          <a:blip r:embed="rId5"/>
          <a:srcRect/>
          <a:stretch>
            <a:fillRect/>
          </a:stretch>
        </p:blipFill>
        <p:spPr bwMode="auto">
          <a:xfrm>
            <a:off x="0" y="3429000"/>
            <a:ext cx="3786214" cy="2731774"/>
          </a:xfrm>
          <a:prstGeom prst="rect">
            <a:avLst/>
          </a:prstGeom>
          <a:noFill/>
          <a:ln w="9525">
            <a:noFill/>
            <a:miter lim="800000"/>
            <a:headEnd/>
            <a:tailEnd/>
          </a:ln>
          <a:effectLst/>
        </p:spPr>
      </p:pic>
      <p:pic>
        <p:nvPicPr>
          <p:cNvPr id="19461" name="Picture 5"/>
          <p:cNvPicPr>
            <a:picLocks noChangeAspect="1" noChangeArrowheads="1"/>
          </p:cNvPicPr>
          <p:nvPr/>
        </p:nvPicPr>
        <p:blipFill>
          <a:blip r:embed="rId6"/>
          <a:srcRect/>
          <a:stretch>
            <a:fillRect/>
          </a:stretch>
        </p:blipFill>
        <p:spPr bwMode="auto">
          <a:xfrm>
            <a:off x="4214810" y="3500438"/>
            <a:ext cx="4392362" cy="2571768"/>
          </a:xfrm>
          <a:prstGeom prst="rect">
            <a:avLst/>
          </a:prstGeom>
          <a:noFill/>
          <a:ln w="9525">
            <a:noFill/>
            <a:miter lim="800000"/>
            <a:headEnd/>
            <a:tailEnd/>
          </a:ln>
          <a:effectLst/>
        </p:spPr>
      </p:pic>
      <p:sp>
        <p:nvSpPr>
          <p:cNvPr id="7" name="6 Metin kutusu"/>
          <p:cNvSpPr txBox="1"/>
          <p:nvPr/>
        </p:nvSpPr>
        <p:spPr>
          <a:xfrm>
            <a:off x="0" y="3071810"/>
            <a:ext cx="3643306" cy="369332"/>
          </a:xfrm>
          <a:prstGeom prst="rect">
            <a:avLst/>
          </a:prstGeom>
          <a:noFill/>
        </p:spPr>
        <p:txBody>
          <a:bodyPr wrap="square" rtlCol="0">
            <a:spAutoFit/>
          </a:bodyPr>
          <a:lstStyle/>
          <a:p>
            <a:r>
              <a:rPr lang="tr-TR" dirty="0"/>
              <a:t>ZİGETVAR KALESİ</a:t>
            </a:r>
          </a:p>
        </p:txBody>
      </p:sp>
      <p:sp>
        <p:nvSpPr>
          <p:cNvPr id="8" name="7 Metin kutusu"/>
          <p:cNvSpPr txBox="1"/>
          <p:nvPr/>
        </p:nvSpPr>
        <p:spPr>
          <a:xfrm>
            <a:off x="4286248" y="3214686"/>
            <a:ext cx="4643470" cy="369332"/>
          </a:xfrm>
          <a:prstGeom prst="rect">
            <a:avLst/>
          </a:prstGeom>
          <a:noFill/>
        </p:spPr>
        <p:txBody>
          <a:bodyPr wrap="square" rtlCol="0">
            <a:spAutoFit/>
          </a:bodyPr>
          <a:lstStyle/>
          <a:p>
            <a:r>
              <a:rPr lang="tr-TR" dirty="0"/>
              <a:t>VARDAR KÖPRÜSÜ-ÜSKÜP/MAKEDONYA</a:t>
            </a: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Kağıt">
  <a:themeElements>
    <a:clrScheme name="Kağıt">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Kağıt">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Kağıt">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1073</TotalTime>
  <Words>683</Words>
  <Application>Microsoft Office PowerPoint</Application>
  <PresentationFormat>Ekran Gösterisi (4:3)</PresentationFormat>
  <Paragraphs>171</Paragraphs>
  <Slides>11</Slides>
  <Notes>10</Notes>
  <HiddenSlides>1</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11</vt:i4>
      </vt:variant>
    </vt:vector>
  </HeadingPairs>
  <TitlesOfParts>
    <vt:vector size="20" baseType="lpstr">
      <vt:lpstr>Arial</vt:lpstr>
      <vt:lpstr>Calibri</vt:lpstr>
      <vt:lpstr>Constantia</vt:lpstr>
      <vt:lpstr>MS Mincho</vt:lpstr>
      <vt:lpstr>Times New Roman</vt:lpstr>
      <vt:lpstr>Verdana</vt:lpstr>
      <vt:lpstr>Wingdings</vt:lpstr>
      <vt:lpstr>Wingdings 2</vt:lpstr>
      <vt:lpstr>Kağıt</vt:lpstr>
      <vt:lpstr>ANADOLU UYGARLIKLARI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HİTİLER(ETİLER)</dc:title>
  <dc:creator>Microsoft-PC</dc:creator>
  <cp:lastModifiedBy>Fuat Atasoy</cp:lastModifiedBy>
  <cp:revision>147</cp:revision>
  <dcterms:created xsi:type="dcterms:W3CDTF">2013-09-16T15:17:53Z</dcterms:created>
  <dcterms:modified xsi:type="dcterms:W3CDTF">2019-05-02T13:15:06Z</dcterms:modified>
</cp:coreProperties>
</file>