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1" r:id="rId5"/>
    <p:sldId id="270" r:id="rId6"/>
    <p:sldId id="272" r:id="rId7"/>
    <p:sldId id="275" r:id="rId8"/>
    <p:sldId id="277" r:id="rId9"/>
    <p:sldId id="278" r:id="rId10"/>
    <p:sldId id="279" r:id="rId11"/>
    <p:sldId id="257" r:id="rId12"/>
    <p:sldId id="258" r:id="rId13"/>
    <p:sldId id="259" r:id="rId14"/>
    <p:sldId id="262" r:id="rId15"/>
    <p:sldId id="261" r:id="rId16"/>
    <p:sldId id="263" r:id="rId17"/>
    <p:sldId id="286" r:id="rId18"/>
    <p:sldId id="287" r:id="rId19"/>
    <p:sldId id="291" r:id="rId20"/>
    <p:sldId id="289" r:id="rId21"/>
    <p:sldId id="296" r:id="rId22"/>
    <p:sldId id="297" r:id="rId23"/>
    <p:sldId id="298" r:id="rId24"/>
    <p:sldId id="299" r:id="rId25"/>
    <p:sldId id="300" r:id="rId26"/>
    <p:sldId id="301" r:id="rId27"/>
    <p:sldId id="303" r:id="rId28"/>
    <p:sldId id="302" r:id="rId29"/>
    <p:sldId id="304" r:id="rId30"/>
    <p:sldId id="305" r:id="rId31"/>
    <p:sldId id="306" r:id="rId32"/>
    <p:sldId id="307" r:id="rId33"/>
    <p:sldId id="30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493" autoAdjust="0"/>
  </p:normalViewPr>
  <p:slideViewPr>
    <p:cSldViewPr>
      <p:cViewPr varScale="1">
        <p:scale>
          <a:sx n="65" d="100"/>
          <a:sy n="65"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29A37-C23B-46FC-9625-58555C0CD6A6}" type="datetimeFigureOut">
              <a:rPr lang="tr-TR" smtClean="0"/>
              <a:pPr/>
              <a:t>13.03.2021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616A96-1B4A-4C22-BDA7-359FC8CF7D3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29A37-C23B-46FC-9625-58555C0CD6A6}" type="datetimeFigureOut">
              <a:rPr lang="tr-TR" smtClean="0"/>
              <a:pPr/>
              <a:t>13.03.2021</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16A96-1B4A-4C22-BDA7-359FC8CF7D3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ildren's library ile ilgili görsel sonucu"/>
          <p:cNvPicPr>
            <a:picLocks noChangeAspect="1" noChangeArrowheads="1"/>
          </p:cNvPicPr>
          <p:nvPr/>
        </p:nvPicPr>
        <p:blipFill>
          <a:blip r:embed="rId2" cstate="print">
            <a:lum contrast="-40000"/>
          </a:blip>
          <a:srcRect/>
          <a:stretch>
            <a:fillRect/>
          </a:stretch>
        </p:blipFill>
        <p:spPr bwMode="auto">
          <a:xfrm>
            <a:off x="-443276" y="-25172"/>
            <a:ext cx="9587276" cy="6883172"/>
          </a:xfrm>
          <a:prstGeom prst="rect">
            <a:avLst/>
          </a:prstGeom>
          <a:noFill/>
        </p:spPr>
      </p:pic>
      <p:sp>
        <p:nvSpPr>
          <p:cNvPr id="2" name="Title 1"/>
          <p:cNvSpPr>
            <a:spLocks noGrp="1"/>
          </p:cNvSpPr>
          <p:nvPr>
            <p:ph type="ctrTitle"/>
          </p:nvPr>
        </p:nvSpPr>
        <p:spPr>
          <a:xfrm>
            <a:off x="3673624" y="5445224"/>
            <a:ext cx="5470376" cy="938535"/>
          </a:xfrm>
        </p:spPr>
        <p:txBody>
          <a:bodyPr>
            <a:noAutofit/>
          </a:bodyPr>
          <a:lstStyle/>
          <a:p>
            <a:r>
              <a:rPr lang="tr-TR" sz="4000" dirty="0" smtClean="0">
                <a:solidFill>
                  <a:srgbClr val="FFFF00"/>
                </a:solidFill>
                <a:latin typeface="Aparajita" pitchFamily="34" charset="0"/>
                <a:cs typeface="Aparajita" pitchFamily="34" charset="0"/>
              </a:rPr>
              <a:t>Çocuk Kütüphaneleri</a:t>
            </a:r>
            <a:endParaRPr lang="tr-TR" sz="4000" dirty="0">
              <a:solidFill>
                <a:srgbClr val="FFFF00"/>
              </a:solidFill>
              <a:latin typeface="Aparajita" pitchFamily="34" charset="0"/>
              <a:cs typeface="Aparajita" pitchFamily="34" charset="0"/>
            </a:endParaRPr>
          </a:p>
        </p:txBody>
      </p:sp>
      <p:sp>
        <p:nvSpPr>
          <p:cNvPr id="3" name="Subtitle 2"/>
          <p:cNvSpPr>
            <a:spLocks noGrp="1"/>
          </p:cNvSpPr>
          <p:nvPr>
            <p:ph type="subTitle" idx="1"/>
          </p:nvPr>
        </p:nvSpPr>
        <p:spPr>
          <a:xfrm>
            <a:off x="3207296" y="6237312"/>
            <a:ext cx="5936704" cy="550912"/>
          </a:xfrm>
        </p:spPr>
        <p:txBody>
          <a:bodyPr>
            <a:normAutofit/>
          </a:bodyPr>
          <a:lstStyle/>
          <a:p>
            <a:r>
              <a:rPr lang="tr-TR" sz="1800" dirty="0" smtClean="0">
                <a:solidFill>
                  <a:schemeClr val="bg1"/>
                </a:solidFill>
              </a:rPr>
              <a:t>Prof. Dr. Aynur Bütün Ayhan</a:t>
            </a:r>
            <a:endParaRPr lang="tr-TR" sz="1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7584" y="116632"/>
            <a:ext cx="7560840" cy="1512168"/>
          </a:xfrm>
          <a:prstGeom prst="round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IFLA’ya Göre Çocuk Kütüphanesinin Amaçları</a:t>
            </a:r>
            <a:endParaRPr lang="tr-TR" sz="4800" dirty="0">
              <a:latin typeface="Aparajita" pitchFamily="34" charset="0"/>
              <a:cs typeface="Aparajita" pitchFamily="34" charset="0"/>
            </a:endParaRPr>
          </a:p>
        </p:txBody>
      </p:sp>
      <p:sp>
        <p:nvSpPr>
          <p:cNvPr id="5" name="Rounded Rectangle 4"/>
          <p:cNvSpPr/>
          <p:nvPr/>
        </p:nvSpPr>
        <p:spPr>
          <a:xfrm>
            <a:off x="683568" y="2276872"/>
            <a:ext cx="7848872" cy="35283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tr-TR" sz="3200" dirty="0" smtClean="0">
                <a:solidFill>
                  <a:schemeClr val="dk1"/>
                </a:solidFill>
                <a:latin typeface="Arabic Typesetting" pitchFamily="66" charset="-78"/>
                <a:cs typeface="Arabic Typesetting" pitchFamily="66" charset="-78"/>
              </a:rPr>
              <a:t>Çocukları güçlendirmek ve çocukların özgürlüğünü ve güvenliğini savunmak</a:t>
            </a:r>
            <a:br>
              <a:rPr lang="tr-TR" sz="3200" dirty="0" smtClean="0">
                <a:solidFill>
                  <a:schemeClr val="dk1"/>
                </a:solidFill>
                <a:latin typeface="Arabic Typesetting" pitchFamily="66" charset="-78"/>
                <a:cs typeface="Arabic Typesetting" pitchFamily="66" charset="-78"/>
              </a:rPr>
            </a:br>
            <a:r>
              <a:rPr lang="tr-TR" sz="3200" dirty="0" smtClean="0">
                <a:solidFill>
                  <a:schemeClr val="dk1"/>
                </a:solidFill>
                <a:latin typeface="Arabic Typesetting" pitchFamily="66" charset="-78"/>
                <a:cs typeface="Arabic Typesetting" pitchFamily="66" charset="-78"/>
              </a:rPr>
              <a:t>• Çocukları kendine güvenen ve yeterli bireyler olmaya teşvik etmek</a:t>
            </a:r>
            <a:br>
              <a:rPr lang="tr-TR" sz="3200" dirty="0" smtClean="0">
                <a:solidFill>
                  <a:schemeClr val="dk1"/>
                </a:solidFill>
                <a:latin typeface="Arabic Typesetting" pitchFamily="66" charset="-78"/>
                <a:cs typeface="Arabic Typesetting" pitchFamily="66" charset="-78"/>
              </a:rPr>
            </a:br>
            <a:r>
              <a:rPr lang="tr-TR" sz="3200" dirty="0" smtClean="0">
                <a:solidFill>
                  <a:schemeClr val="dk1"/>
                </a:solidFill>
                <a:latin typeface="Arabic Typesetting" pitchFamily="66" charset="-78"/>
                <a:cs typeface="Arabic Typesetting" pitchFamily="66" charset="-78"/>
              </a:rPr>
              <a:t>• Barışçıl bir dünya için çabalamak</a:t>
            </a:r>
            <a:endParaRPr lang="tr-TR" sz="3200" dirty="0">
              <a:solidFill>
                <a:schemeClr val="dk1"/>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tr-TR" b="1" u="sng" dirty="0">
                <a:solidFill>
                  <a:schemeClr val="tx1">
                    <a:lumMod val="95000"/>
                    <a:lumOff val="5000"/>
                  </a:schemeClr>
                </a:solidFill>
                <a:latin typeface="Arabic Typesetting" pitchFamily="66" charset="-78"/>
                <a:cs typeface="Arabic Typesetting" pitchFamily="66" charset="-78"/>
              </a:rPr>
              <a:t>Halk ve Çocuk </a:t>
            </a:r>
            <a:r>
              <a:rPr lang="tr-TR" b="1" u="sng" dirty="0" smtClean="0">
                <a:solidFill>
                  <a:schemeClr val="tx1">
                    <a:lumMod val="95000"/>
                    <a:lumOff val="5000"/>
                  </a:schemeClr>
                </a:solidFill>
                <a:latin typeface="Arabic Typesetting" pitchFamily="66" charset="-78"/>
                <a:cs typeface="Arabic Typesetting" pitchFamily="66" charset="-78"/>
              </a:rPr>
              <a:t>Kütüphaneleri Yönetmeliği</a:t>
            </a:r>
          </a:p>
          <a:p>
            <a:pPr>
              <a:buNone/>
            </a:pPr>
            <a:r>
              <a:rPr lang="tr-TR" b="1" dirty="0" smtClean="0">
                <a:latin typeface="Arabic Typesetting" pitchFamily="66" charset="-78"/>
                <a:cs typeface="Arabic Typesetting" pitchFamily="66" charset="-78"/>
              </a:rPr>
              <a:t>Çocuk Bölümü-Çocuk Kütüphanesi</a:t>
            </a:r>
            <a:endParaRPr lang="tr-TR" b="1" dirty="0">
              <a:latin typeface="Arabic Typesetting" pitchFamily="66" charset="-78"/>
              <a:cs typeface="Arabic Typesetting" pitchFamily="66" charset="-78"/>
            </a:endParaRPr>
          </a:p>
          <a:p>
            <a:pPr>
              <a:buNone/>
            </a:pPr>
            <a:r>
              <a:rPr lang="tr-TR" b="1" dirty="0" smtClean="0">
                <a:latin typeface="Arabic Typesetting" pitchFamily="66" charset="-78"/>
                <a:cs typeface="Arabic Typesetting" pitchFamily="66" charset="-78"/>
              </a:rPr>
              <a:t> Madde 9: </a:t>
            </a:r>
            <a:r>
              <a:rPr lang="tr-TR" dirty="0" smtClean="0">
                <a:latin typeface="Arabic Typesetting" pitchFamily="66" charset="-78"/>
                <a:cs typeface="Arabic Typesetting" pitchFamily="66" charset="-78"/>
              </a:rPr>
              <a:t>16 </a:t>
            </a:r>
            <a:r>
              <a:rPr lang="tr-TR" dirty="0">
                <a:latin typeface="Arabic Typesetting" pitchFamily="66" charset="-78"/>
                <a:cs typeface="Arabic Typesetting" pitchFamily="66" charset="-78"/>
              </a:rPr>
              <a:t>yaşına kadar olan çocukların fikir ve ruh gelişimini sağlamak, kendi işlekleri ile bilgilerim geliştirmek, onları içinde bulundukları Milli varlığa türlü yönlerden daha yararlı bir hale getirmek amacıyla Halk Kütüphanelerinde çocuk bölümleri kurulur. Gerekli hallerde, Halk Kütüphanesine bağlı olarak ayrı binalarda çocuk kütüphanesi açılır. Tek salondan ibaret olan Halk Kütüphanelerinde çocuk kitapları için bir köşe ayrılır.</a:t>
            </a:r>
          </a:p>
        </p:txBody>
      </p:sp>
      <p:sp>
        <p:nvSpPr>
          <p:cNvPr id="4" name="Rounded Rectangle 3"/>
          <p:cNvSpPr/>
          <p:nvPr/>
        </p:nvSpPr>
        <p:spPr>
          <a:xfrm>
            <a:off x="827584" y="332656"/>
            <a:ext cx="7560840" cy="93610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Çocuk Kütüphanesi</a:t>
            </a:r>
            <a:endParaRPr lang="tr-TR" sz="48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1152128"/>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buNone/>
            </a:pPr>
            <a:r>
              <a:rPr lang="tr-TR" dirty="0" smtClean="0">
                <a:latin typeface="Arabic Typesetting" pitchFamily="66" charset="-78"/>
                <a:cs typeface="Arabic Typesetting" pitchFamily="66" charset="-78"/>
              </a:rPr>
              <a:t>Halk ve Çocuk Kütüphaneleri Yönetmeliği </a:t>
            </a:r>
            <a:r>
              <a:rPr lang="tr-TR" b="1" dirty="0" smtClean="0">
                <a:latin typeface="Arabic Typesetting" pitchFamily="66" charset="-78"/>
                <a:cs typeface="Arabic Typesetting" pitchFamily="66" charset="-78"/>
              </a:rPr>
              <a:t>Madde 13’e </a:t>
            </a:r>
            <a:r>
              <a:rPr lang="tr-TR" dirty="0" smtClean="0">
                <a:latin typeface="Arabic Typesetting" pitchFamily="66" charset="-78"/>
                <a:cs typeface="Arabic Typesetting" pitchFamily="66" charset="-78"/>
              </a:rPr>
              <a:t>göre çocuk kütüphanelerinin görevleri şu şekilde sıralanmıştır:</a:t>
            </a:r>
            <a:endParaRPr lang="tr-TR" dirty="0">
              <a:latin typeface="Arabic Typesetting" pitchFamily="66" charset="-78"/>
              <a:cs typeface="Arabic Typesetting" pitchFamily="66" charset="-78"/>
            </a:endParaRPr>
          </a:p>
        </p:txBody>
      </p:sp>
      <p:sp>
        <p:nvSpPr>
          <p:cNvPr id="4" name="Rounded Rectangle 3"/>
          <p:cNvSpPr/>
          <p:nvPr/>
        </p:nvSpPr>
        <p:spPr>
          <a:xfrm>
            <a:off x="899592" y="332656"/>
            <a:ext cx="7560840" cy="936104"/>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Çocuk Kütüphanesinin Görevleri</a:t>
            </a:r>
            <a:endParaRPr lang="tr-TR" sz="4800" dirty="0">
              <a:latin typeface="Aparajita" pitchFamily="34" charset="0"/>
              <a:cs typeface="Aparajita" pitchFamily="34" charset="0"/>
            </a:endParaRPr>
          </a:p>
        </p:txBody>
      </p:sp>
      <p:sp>
        <p:nvSpPr>
          <p:cNvPr id="5" name="Rounded Rectangle 4"/>
          <p:cNvSpPr/>
          <p:nvPr/>
        </p:nvSpPr>
        <p:spPr>
          <a:xfrm>
            <a:off x="683568" y="3429000"/>
            <a:ext cx="7776864" cy="19442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dk1"/>
                </a:solidFill>
                <a:latin typeface="Arabic Typesetting" pitchFamily="66" charset="-78"/>
                <a:cs typeface="Arabic Typesetting" pitchFamily="66" charset="-78"/>
              </a:rPr>
              <a:t>a. Temel kütüphane hizmetleri </a:t>
            </a:r>
            <a:r>
              <a:rPr lang="tr-TR" sz="4000" dirty="0" smtClean="0">
                <a:solidFill>
                  <a:schemeClr val="dk1"/>
                </a:solidFill>
                <a:latin typeface="Arabic Typesetting" pitchFamily="66" charset="-78"/>
                <a:cs typeface="Arabic Typesetting" pitchFamily="66" charset="-78"/>
              </a:rPr>
              <a:t>yerine </a:t>
            </a:r>
            <a:r>
              <a:rPr lang="tr-TR" sz="4000" dirty="0">
                <a:solidFill>
                  <a:schemeClr val="dk1"/>
                </a:solidFill>
                <a:latin typeface="Arabic Typesetting" pitchFamily="66" charset="-78"/>
                <a:cs typeface="Arabic Typesetting" pitchFamily="66" charset="-78"/>
              </a:rPr>
              <a:t>getirilir.</a:t>
            </a:r>
            <a:br>
              <a:rPr lang="tr-TR" sz="4000" dirty="0">
                <a:solidFill>
                  <a:schemeClr val="dk1"/>
                </a:solidFill>
                <a:latin typeface="Arabic Typesetting" pitchFamily="66" charset="-78"/>
                <a:cs typeface="Arabic Typesetting" pitchFamily="66" charset="-78"/>
              </a:rPr>
            </a:br>
            <a:endParaRPr lang="tr-TR" sz="4000" dirty="0">
              <a:solidFill>
                <a:schemeClr val="dk1"/>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332656"/>
            <a:ext cx="7560840" cy="936104"/>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3200" dirty="0" smtClean="0">
                <a:latin typeface="Aparajita" pitchFamily="34" charset="0"/>
                <a:cs typeface="Aparajita" pitchFamily="34" charset="0"/>
              </a:rPr>
              <a:t>Çocuk Kütüphanesinin Görevleri</a:t>
            </a:r>
            <a:endParaRPr lang="tr-TR" sz="3200" dirty="0">
              <a:latin typeface="Aparajita" pitchFamily="34" charset="0"/>
              <a:cs typeface="Aparajita" pitchFamily="34" charset="0"/>
            </a:endParaRPr>
          </a:p>
        </p:txBody>
      </p:sp>
      <p:sp>
        <p:nvSpPr>
          <p:cNvPr id="5" name="Rounded Rectangle 4"/>
          <p:cNvSpPr/>
          <p:nvPr/>
        </p:nvSpPr>
        <p:spPr>
          <a:xfrm>
            <a:off x="827584" y="1772816"/>
            <a:ext cx="7632848" cy="4752528"/>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dk1"/>
                </a:solidFill>
                <a:latin typeface="Arabic Typesetting" pitchFamily="66" charset="-78"/>
                <a:cs typeface="Arabic Typesetting" pitchFamily="66" charset="-78"/>
              </a:rPr>
              <a:t>b. Göze ve Kulağa hitap eden araçlarla çeşitli eğitim faaliyetlerinde bulunur.</a:t>
            </a:r>
            <a:r>
              <a:rPr lang="tr-TR" sz="2400" dirty="0" smtClean="0">
                <a:solidFill>
                  <a:schemeClr val="dk1"/>
                </a:solidFill>
                <a:latin typeface="Arabic Typesetting" pitchFamily="66" charset="-78"/>
                <a:cs typeface="Arabic Typesetting" pitchFamily="66" charset="-78"/>
              </a:rPr>
              <a:t> </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Bunlar </a:t>
            </a:r>
            <a:r>
              <a:rPr lang="tr-TR" sz="2400" dirty="0">
                <a:solidFill>
                  <a:schemeClr val="dk1"/>
                </a:solidFill>
                <a:latin typeface="Arabic Typesetting" pitchFamily="66" charset="-78"/>
                <a:cs typeface="Arabic Typesetting" pitchFamily="66" charset="-78"/>
              </a:rPr>
              <a:t>: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1- Öğretici Filmler göstermek</a:t>
            </a:r>
            <a:r>
              <a:rPr lang="tr-TR" sz="2400" dirty="0" smtClean="0">
                <a:solidFill>
                  <a:schemeClr val="dk1"/>
                </a:solidFill>
                <a:latin typeface="Arabic Typesetting" pitchFamily="66" charset="-78"/>
                <a:cs typeface="Arabic Typesetting" pitchFamily="66" charset="-78"/>
              </a:rPr>
              <a:t>,</a:t>
            </a:r>
            <a:r>
              <a:rPr lang="tr-TR" sz="2400" dirty="0">
                <a:solidFill>
                  <a:schemeClr val="dk1"/>
                </a:solidFill>
                <a:latin typeface="Arabic Typesetting" pitchFamily="66" charset="-78"/>
                <a:cs typeface="Arabic Typesetting" pitchFamily="66" charset="-78"/>
              </a:rPr>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2 - Projeksiyon gösterileri düzenlemek</a:t>
            </a:r>
            <a:r>
              <a:rPr lang="tr-TR" sz="2400" dirty="0" smtClean="0">
                <a:solidFill>
                  <a:schemeClr val="dk1"/>
                </a:solidFill>
                <a:latin typeface="Arabic Typesetting" pitchFamily="66" charset="-78"/>
                <a:cs typeface="Arabic Typesetting" pitchFamily="66" charset="-78"/>
              </a:rPr>
              <a:t>,</a:t>
            </a:r>
            <a:r>
              <a:rPr lang="tr-TR" sz="2400" dirty="0">
                <a:solidFill>
                  <a:schemeClr val="dk1"/>
                </a:solidFill>
                <a:latin typeface="Arabic Typesetting" pitchFamily="66" charset="-78"/>
                <a:cs typeface="Arabic Typesetting" pitchFamily="66" charset="-78"/>
              </a:rPr>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3 – Radyodan, varsa televizyondan çocuk ve eğitim saatlerini takip etmek</a:t>
            </a:r>
            <a:r>
              <a:rPr lang="tr-TR" sz="2400" dirty="0" smtClean="0">
                <a:solidFill>
                  <a:schemeClr val="dk1"/>
                </a:solidFill>
                <a:latin typeface="Arabic Typesetting" pitchFamily="66" charset="-78"/>
                <a:cs typeface="Arabic Typesetting" pitchFamily="66" charset="-78"/>
              </a:rPr>
              <a:t>,</a:t>
            </a:r>
            <a:r>
              <a:rPr lang="tr-TR" sz="2400" dirty="0">
                <a:solidFill>
                  <a:schemeClr val="dk1"/>
                </a:solidFill>
                <a:latin typeface="Arabic Typesetting" pitchFamily="66" charset="-78"/>
                <a:cs typeface="Arabic Typesetting" pitchFamily="66" charset="-78"/>
              </a:rPr>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4 -Varsa, teyp ve pikaptan yararlanarak eğitini programları düzenlemektir.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332656"/>
            <a:ext cx="7560840" cy="936104"/>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3200" dirty="0" smtClean="0">
                <a:latin typeface="Aparajita" pitchFamily="34" charset="0"/>
                <a:cs typeface="Aparajita" pitchFamily="34" charset="0"/>
              </a:rPr>
              <a:t>Çocuk Kütüphanesinin Görevleri</a:t>
            </a:r>
            <a:endParaRPr lang="tr-TR" sz="3200" dirty="0">
              <a:latin typeface="Aparajita" pitchFamily="34" charset="0"/>
              <a:cs typeface="Aparajita" pitchFamily="34" charset="0"/>
            </a:endParaRPr>
          </a:p>
        </p:txBody>
      </p:sp>
      <p:sp>
        <p:nvSpPr>
          <p:cNvPr id="5" name="Rounded Rectangle 4"/>
          <p:cNvSpPr/>
          <p:nvPr/>
        </p:nvSpPr>
        <p:spPr>
          <a:xfrm>
            <a:off x="827584" y="1772816"/>
            <a:ext cx="7632848" cy="47525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solidFill>
                  <a:schemeClr val="dk1"/>
                </a:solidFill>
                <a:latin typeface="Arabic Typesetting" pitchFamily="66" charset="-78"/>
                <a:cs typeface="Arabic Typesetting" pitchFamily="66" charset="-78"/>
              </a:rPr>
              <a:t/>
            </a:r>
            <a:br>
              <a:rPr lang="tr-TR" sz="32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c. Çocukların yaptığı resimler ve işler sergilenir,</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ç. Kitap okuma, şiir, masal ve monolog saatleri düzenlenir.</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d. Türklüğe ve medeniyete hizmet eden büyükleri anma ve tanıtma programlan hazırlanır ve uygulanır,</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e. Milli bayramlar, önemli gün ve haftalarla, ilgili faaliyetlerde bulunulur,</a:t>
            </a:r>
          </a:p>
          <a:p>
            <a:endParaRPr lang="tr-TR" sz="3200" dirty="0">
              <a:solidFill>
                <a:schemeClr val="dk1"/>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332656"/>
            <a:ext cx="7560840" cy="936104"/>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3200" dirty="0" smtClean="0">
                <a:latin typeface="Aparajita" pitchFamily="34" charset="0"/>
                <a:cs typeface="Aparajita" pitchFamily="34" charset="0"/>
              </a:rPr>
              <a:t>Çocuk Kütüphanesinin Görevleri</a:t>
            </a:r>
            <a:endParaRPr lang="tr-TR" sz="3200" dirty="0">
              <a:latin typeface="Aparajita" pitchFamily="34" charset="0"/>
              <a:cs typeface="Aparajita" pitchFamily="34" charset="0"/>
            </a:endParaRPr>
          </a:p>
        </p:txBody>
      </p:sp>
      <p:sp>
        <p:nvSpPr>
          <p:cNvPr id="5" name="Rounded Rectangle 4"/>
          <p:cNvSpPr/>
          <p:nvPr/>
        </p:nvSpPr>
        <p:spPr>
          <a:xfrm>
            <a:off x="827584" y="1772816"/>
            <a:ext cx="7632848" cy="475252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solidFill>
                  <a:schemeClr val="dk1"/>
                </a:solidFill>
                <a:latin typeface="Arabic Typesetting" pitchFamily="66" charset="-78"/>
                <a:cs typeface="Arabic Typesetting" pitchFamily="66" charset="-78"/>
              </a:rPr>
              <a:t/>
            </a:r>
            <a:br>
              <a:rPr lang="tr-TR" sz="32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f. Okul öncesi çocukların kütüphaneden yararlanma imkânı sağlanır,</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g. Kütüphane imkânlarına güre çotuk piyesleri hazırlanır ve sahnelenir,</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
            </a:r>
            <a:br>
              <a:rPr lang="tr-TR" sz="2400" dirty="0" smtClean="0">
                <a:solidFill>
                  <a:schemeClr val="dk1"/>
                </a:solidFill>
                <a:latin typeface="Arabic Typesetting" pitchFamily="66" charset="-78"/>
                <a:cs typeface="Arabic Typesetting" pitchFamily="66" charset="-78"/>
              </a:rPr>
            </a:br>
            <a:r>
              <a:rPr lang="tr-TR" sz="2400" dirty="0" smtClean="0">
                <a:solidFill>
                  <a:schemeClr val="dk1"/>
                </a:solidFill>
                <a:latin typeface="Arabic Typesetting" pitchFamily="66" charset="-78"/>
                <a:cs typeface="Arabic Typesetting" pitchFamily="66" charset="-78"/>
              </a:rPr>
              <a:t>ğ. Okuyucu ve kitap istatistikleri günlük, aylık ve yıllık olarak düzenlenir. Bu faaliyetler yıllık çalışma programı hazırlanarak Valiliğin onayından sonra uygulanır.</a:t>
            </a:r>
          </a:p>
          <a:p>
            <a:endParaRPr lang="tr-TR" sz="3200" dirty="0">
              <a:solidFill>
                <a:schemeClr val="dk1"/>
              </a:solidFill>
              <a:latin typeface="Arabic Typesetting" pitchFamily="66" charset="-78"/>
              <a:cs typeface="Arabic Typesetting" pitchFamily="66"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18434" name="Picture 2" descr="children's library ile ilgili görsel sonucu"/>
          <p:cNvPicPr>
            <a:picLocks noChangeAspect="1" noChangeArrowheads="1"/>
          </p:cNvPicPr>
          <p:nvPr/>
        </p:nvPicPr>
        <p:blipFill>
          <a:blip r:embed="rId2" cstate="print"/>
          <a:srcRect/>
          <a:stretch>
            <a:fillRect/>
          </a:stretch>
        </p:blipFill>
        <p:spPr bwMode="auto">
          <a:xfrm>
            <a:off x="971600" y="260648"/>
            <a:ext cx="7272808" cy="6356423"/>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7544" y="332656"/>
            <a:ext cx="8208912" cy="10801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Arabic Typesetting" pitchFamily="66" charset="-78"/>
                <a:cs typeface="Arabic Typesetting" pitchFamily="66" charset="-78"/>
              </a:rPr>
              <a:t>Çocuk Kütüphanelerinde </a:t>
            </a:r>
            <a:r>
              <a:rPr lang="tr-TR" sz="3200" b="1" dirty="0" smtClean="0">
                <a:latin typeface="Arabic Typesetting" pitchFamily="66" charset="-78"/>
                <a:cs typeface="Arabic Typesetting" pitchFamily="66" charset="-78"/>
              </a:rPr>
              <a:t>Hizmetler</a:t>
            </a:r>
            <a:endParaRPr lang="tr-TR" sz="3200" b="1" dirty="0">
              <a:latin typeface="Arabic Typesetting" pitchFamily="66" charset="-78"/>
              <a:cs typeface="Arabic Typesetting" pitchFamily="66" charset="-78"/>
            </a:endParaRPr>
          </a:p>
        </p:txBody>
      </p:sp>
      <p:sp>
        <p:nvSpPr>
          <p:cNvPr id="5" name="Rounded Rectangle 4"/>
          <p:cNvSpPr/>
          <p:nvPr/>
        </p:nvSpPr>
        <p:spPr>
          <a:xfrm>
            <a:off x="539552" y="2060848"/>
            <a:ext cx="8208912" cy="40324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tr-TR" sz="2800" dirty="0" smtClean="0">
              <a:solidFill>
                <a:schemeClr val="dk1"/>
              </a:solidFill>
              <a:latin typeface="Arabic Typesetting" pitchFamily="66" charset="-78"/>
              <a:cs typeface="Arabic Typesetting" pitchFamily="66" charset="-78"/>
            </a:endParaRPr>
          </a:p>
          <a:p>
            <a:pPr>
              <a:buFont typeface="Arial" pitchFamily="34" charset="0"/>
              <a:buChar char="•"/>
            </a:pPr>
            <a:r>
              <a:rPr lang="tr-TR" sz="2800" dirty="0" smtClean="0">
                <a:solidFill>
                  <a:schemeClr val="dk1"/>
                </a:solidFill>
                <a:latin typeface="Arabic Typesetting" pitchFamily="66" charset="-78"/>
                <a:cs typeface="Arabic Typesetting" pitchFamily="66" charset="-78"/>
              </a:rPr>
              <a:t>Çeşitli </a:t>
            </a:r>
            <a:r>
              <a:rPr lang="tr-TR" sz="2800" dirty="0">
                <a:solidFill>
                  <a:schemeClr val="dk1"/>
                </a:solidFill>
                <a:latin typeface="Arabic Typesetting" pitchFamily="66" charset="-78"/>
                <a:cs typeface="Arabic Typesetting" pitchFamily="66" charset="-78"/>
              </a:rPr>
              <a:t>materyalleri ödünç </a:t>
            </a:r>
            <a:r>
              <a:rPr lang="tr-TR" sz="2800" dirty="0" smtClean="0">
                <a:solidFill>
                  <a:schemeClr val="dk1"/>
                </a:solidFill>
                <a:latin typeface="Arabic Typesetting" pitchFamily="66" charset="-78"/>
                <a:cs typeface="Arabic Typesetting" pitchFamily="66" charset="-78"/>
              </a:rPr>
              <a:t>vererek,</a:t>
            </a:r>
            <a:r>
              <a:rPr lang="tr-TR" sz="2800" dirty="0">
                <a:solidFill>
                  <a:schemeClr val="dk1"/>
                </a:solidFill>
                <a:latin typeface="Arabic Typesetting" pitchFamily="66" charset="-78"/>
                <a:cs typeface="Arabic Typesetting" pitchFamily="66" charset="-78"/>
              </a:rPr>
              <a:t/>
            </a:r>
            <a:br>
              <a:rPr lang="tr-TR" sz="2800" dirty="0">
                <a:solidFill>
                  <a:schemeClr val="dk1"/>
                </a:solidFill>
                <a:latin typeface="Arabic Typesetting" pitchFamily="66" charset="-78"/>
                <a:cs typeface="Arabic Typesetting" pitchFamily="66" charset="-78"/>
              </a:rPr>
            </a:br>
            <a:r>
              <a:rPr lang="tr-TR" sz="2800" dirty="0">
                <a:solidFill>
                  <a:schemeClr val="dk1"/>
                </a:solidFill>
                <a:latin typeface="Arabic Typesetting" pitchFamily="66" charset="-78"/>
                <a:cs typeface="Arabic Typesetting" pitchFamily="66" charset="-78"/>
              </a:rPr>
              <a:t>• Bilgi ve danışma hizmeti </a:t>
            </a:r>
            <a:r>
              <a:rPr lang="tr-TR" sz="2800" dirty="0" smtClean="0">
                <a:solidFill>
                  <a:schemeClr val="dk1"/>
                </a:solidFill>
                <a:latin typeface="Arabic Typesetting" pitchFamily="66" charset="-78"/>
                <a:cs typeface="Arabic Typesetting" pitchFamily="66" charset="-78"/>
              </a:rPr>
              <a:t>sunarak,</a:t>
            </a:r>
            <a:r>
              <a:rPr lang="tr-TR" sz="2800" dirty="0">
                <a:solidFill>
                  <a:schemeClr val="dk1"/>
                </a:solidFill>
                <a:latin typeface="Arabic Typesetting" pitchFamily="66" charset="-78"/>
                <a:cs typeface="Arabic Typesetting" pitchFamily="66" charset="-78"/>
              </a:rPr>
              <a:t/>
            </a:r>
            <a:br>
              <a:rPr lang="tr-TR" sz="2800" dirty="0">
                <a:solidFill>
                  <a:schemeClr val="dk1"/>
                </a:solidFill>
                <a:latin typeface="Arabic Typesetting" pitchFamily="66" charset="-78"/>
                <a:cs typeface="Arabic Typesetting" pitchFamily="66" charset="-78"/>
              </a:rPr>
            </a:br>
            <a:r>
              <a:rPr lang="tr-TR" sz="2800" dirty="0">
                <a:solidFill>
                  <a:schemeClr val="dk1"/>
                </a:solidFill>
                <a:latin typeface="Arabic Typesetting" pitchFamily="66" charset="-78"/>
                <a:cs typeface="Arabic Typesetting" pitchFamily="66" charset="-78"/>
              </a:rPr>
              <a:t>• Çocuklara materyal seçiminde yardım </a:t>
            </a:r>
            <a:r>
              <a:rPr lang="tr-TR" sz="2800" dirty="0" smtClean="0">
                <a:solidFill>
                  <a:schemeClr val="dk1"/>
                </a:solidFill>
                <a:latin typeface="Arabic Typesetting" pitchFamily="66" charset="-78"/>
                <a:cs typeface="Arabic Typesetting" pitchFamily="66" charset="-78"/>
              </a:rPr>
              <a:t>ederek,</a:t>
            </a:r>
            <a:r>
              <a:rPr lang="tr-TR" sz="2800" dirty="0">
                <a:solidFill>
                  <a:schemeClr val="dk1"/>
                </a:solidFill>
                <a:latin typeface="Arabic Typesetting" pitchFamily="66" charset="-78"/>
                <a:cs typeface="Arabic Typesetting" pitchFamily="66" charset="-78"/>
              </a:rPr>
              <a:t/>
            </a:r>
            <a:br>
              <a:rPr lang="tr-TR" sz="2800" dirty="0">
                <a:solidFill>
                  <a:schemeClr val="dk1"/>
                </a:solidFill>
                <a:latin typeface="Arabic Typesetting" pitchFamily="66" charset="-78"/>
                <a:cs typeface="Arabic Typesetting" pitchFamily="66" charset="-78"/>
              </a:rPr>
            </a:br>
            <a:r>
              <a:rPr lang="tr-TR" sz="2800" dirty="0">
                <a:solidFill>
                  <a:schemeClr val="dk1"/>
                </a:solidFill>
                <a:latin typeface="Arabic Typesetting" pitchFamily="66" charset="-78"/>
                <a:cs typeface="Arabic Typesetting" pitchFamily="66" charset="-78"/>
              </a:rPr>
              <a:t>• Materyal seçimi ve kütüphane hizmetlerinin geliştirilmesi sürecine</a:t>
            </a:r>
            <a:br>
              <a:rPr lang="tr-TR" sz="2800" dirty="0">
                <a:solidFill>
                  <a:schemeClr val="dk1"/>
                </a:solidFill>
                <a:latin typeface="Arabic Typesetting" pitchFamily="66" charset="-78"/>
                <a:cs typeface="Arabic Typesetting" pitchFamily="66" charset="-78"/>
              </a:rPr>
            </a:br>
            <a:r>
              <a:rPr lang="tr-TR" sz="2800" dirty="0">
                <a:solidFill>
                  <a:schemeClr val="dk1"/>
                </a:solidFill>
                <a:latin typeface="Arabic Typesetting" pitchFamily="66" charset="-78"/>
                <a:cs typeface="Arabic Typesetting" pitchFamily="66" charset="-78"/>
              </a:rPr>
              <a:t>çocukları da </a:t>
            </a:r>
            <a:r>
              <a:rPr lang="tr-TR" sz="2800" dirty="0" smtClean="0">
                <a:solidFill>
                  <a:schemeClr val="dk1"/>
                </a:solidFill>
                <a:latin typeface="Arabic Typesetting" pitchFamily="66" charset="-78"/>
                <a:cs typeface="Arabic Typesetting" pitchFamily="66" charset="-78"/>
              </a:rPr>
              <a:t>katarak,</a:t>
            </a:r>
            <a:r>
              <a:rPr lang="tr-TR" sz="2800" dirty="0">
                <a:solidFill>
                  <a:schemeClr val="dk1"/>
                </a:solidFill>
                <a:latin typeface="Arabic Typesetting" pitchFamily="66" charset="-78"/>
                <a:cs typeface="Arabic Typesetting" pitchFamily="66" charset="-78"/>
              </a:rPr>
              <a:t/>
            </a:r>
            <a:br>
              <a:rPr lang="tr-TR" sz="2800" dirty="0">
                <a:solidFill>
                  <a:schemeClr val="dk1"/>
                </a:solidFill>
                <a:latin typeface="Arabic Typesetting" pitchFamily="66" charset="-78"/>
                <a:cs typeface="Arabic Typesetting" pitchFamily="66" charset="-78"/>
              </a:rPr>
            </a:br>
            <a:r>
              <a:rPr lang="tr-TR" sz="2800" dirty="0">
                <a:solidFill>
                  <a:schemeClr val="dk1"/>
                </a:solidFill>
                <a:latin typeface="Arabic Typesetting" pitchFamily="66" charset="-78"/>
                <a:cs typeface="Arabic Typesetting" pitchFamily="66" charset="-78"/>
              </a:rPr>
              <a:t>• Kütüphane kullanımı ve bilgi okuryazarlığı eğitimi </a:t>
            </a:r>
            <a:r>
              <a:rPr lang="tr-TR" sz="2800" dirty="0" smtClean="0">
                <a:solidFill>
                  <a:schemeClr val="dk1"/>
                </a:solidFill>
                <a:latin typeface="Arabic Typesetting" pitchFamily="66" charset="-78"/>
                <a:cs typeface="Arabic Typesetting" pitchFamily="66" charset="-78"/>
              </a:rPr>
              <a:t>vererek,</a:t>
            </a:r>
            <a:r>
              <a:rPr lang="tr-TR" sz="2900" dirty="0">
                <a:solidFill>
                  <a:schemeClr val="dk1"/>
                </a:solidFill>
                <a:latin typeface="Arabic Typesetting" pitchFamily="66" charset="-78"/>
                <a:cs typeface="Arabic Typesetting" pitchFamily="66" charset="-78"/>
              </a:rPr>
              <a:t/>
            </a:r>
            <a:br>
              <a:rPr lang="tr-TR" sz="2900" dirty="0">
                <a:solidFill>
                  <a:schemeClr val="dk1"/>
                </a:solidFill>
                <a:latin typeface="Arabic Typesetting" pitchFamily="66" charset="-78"/>
                <a:cs typeface="Arabic Typesetting" pitchFamily="66" charset="-78"/>
              </a:rPr>
            </a:br>
            <a:r>
              <a:rPr lang="tr-TR" dirty="0" smtClean="0"/>
              <a:t/>
            </a:r>
            <a:br>
              <a:rPr lang="tr-TR" dirty="0" smtClean="0"/>
            </a:b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2060848"/>
            <a:ext cx="8208912" cy="403244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900" dirty="0">
                <a:solidFill>
                  <a:schemeClr val="dk1"/>
                </a:solidFill>
                <a:latin typeface="Arabic Typesetting" pitchFamily="66" charset="-78"/>
                <a:cs typeface="Arabic Typesetting" pitchFamily="66" charset="-78"/>
              </a:rPr>
              <a:t/>
            </a:r>
            <a:br>
              <a:rPr lang="tr-TR" sz="29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 Güdüleyici etkinlikler yaparak (okuma teşviki</a:t>
            </a:r>
            <a:r>
              <a:rPr lang="tr-TR" sz="2400" dirty="0" smtClean="0">
                <a:solidFill>
                  <a:schemeClr val="dk1"/>
                </a:solidFill>
                <a:latin typeface="Arabic Typesetting" pitchFamily="66" charset="-78"/>
                <a:cs typeface="Arabic Typesetting" pitchFamily="66" charset="-78"/>
              </a:rPr>
              <a:t>),</a:t>
            </a:r>
            <a:r>
              <a:rPr lang="tr-TR" sz="2400" dirty="0">
                <a:solidFill>
                  <a:schemeClr val="dk1"/>
                </a:solidFill>
                <a:latin typeface="Arabic Typesetting" pitchFamily="66" charset="-78"/>
                <a:cs typeface="Arabic Typesetting" pitchFamily="66" charset="-78"/>
              </a:rPr>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 Yaratıcı programlar ve öykü okuma hizmeti </a:t>
            </a:r>
            <a:r>
              <a:rPr lang="tr-TR" sz="2400" dirty="0" smtClean="0">
                <a:solidFill>
                  <a:schemeClr val="dk1"/>
                </a:solidFill>
                <a:latin typeface="Arabic Typesetting" pitchFamily="66" charset="-78"/>
                <a:cs typeface="Arabic Typesetting" pitchFamily="66" charset="-78"/>
              </a:rPr>
              <a:t>sunarak,</a:t>
            </a:r>
            <a:r>
              <a:rPr lang="tr-TR" sz="2400" dirty="0">
                <a:solidFill>
                  <a:schemeClr val="dk1"/>
                </a:solidFill>
                <a:latin typeface="Arabic Typesetting" pitchFamily="66" charset="-78"/>
                <a:cs typeface="Arabic Typesetting" pitchFamily="66" charset="-78"/>
              </a:rPr>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 Ebeveynlere ve bakıcılara eğitim </a:t>
            </a:r>
            <a:r>
              <a:rPr lang="tr-TR" sz="2400" dirty="0" smtClean="0">
                <a:solidFill>
                  <a:schemeClr val="dk1"/>
                </a:solidFill>
                <a:latin typeface="Arabic Typesetting" pitchFamily="66" charset="-78"/>
                <a:cs typeface="Arabic Typesetting" pitchFamily="66" charset="-78"/>
              </a:rPr>
              <a:t>vererek,</a:t>
            </a:r>
            <a:r>
              <a:rPr lang="tr-TR" sz="2400" dirty="0">
                <a:solidFill>
                  <a:schemeClr val="dk1"/>
                </a:solidFill>
                <a:latin typeface="Arabic Typesetting" pitchFamily="66" charset="-78"/>
                <a:cs typeface="Arabic Typesetting" pitchFamily="66" charset="-78"/>
              </a:rPr>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 Bakıcılara, okul öncesi öğretmenlere, öğretmenlere ve kütüphanecilere</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danışma hizmeti sunarak ve eğitim </a:t>
            </a:r>
            <a:r>
              <a:rPr lang="tr-TR" sz="2400" dirty="0" smtClean="0">
                <a:solidFill>
                  <a:schemeClr val="dk1"/>
                </a:solidFill>
                <a:latin typeface="Arabic Typesetting" pitchFamily="66" charset="-78"/>
                <a:cs typeface="Arabic Typesetting" pitchFamily="66" charset="-78"/>
              </a:rPr>
              <a:t>vererek,</a:t>
            </a:r>
            <a:r>
              <a:rPr lang="tr-TR" sz="2400" dirty="0">
                <a:solidFill>
                  <a:schemeClr val="dk1"/>
                </a:solidFill>
                <a:latin typeface="Arabic Typesetting" pitchFamily="66" charset="-78"/>
                <a:cs typeface="Arabic Typesetting" pitchFamily="66" charset="-78"/>
              </a:rPr>
              <a:t/>
            </a:r>
            <a:br>
              <a:rPr lang="tr-TR" sz="2400" dirty="0">
                <a:solidFill>
                  <a:schemeClr val="dk1"/>
                </a:solidFill>
                <a:latin typeface="Arabic Typesetting" pitchFamily="66" charset="-78"/>
                <a:cs typeface="Arabic Typesetting" pitchFamily="66" charset="-78"/>
              </a:rPr>
            </a:br>
            <a:r>
              <a:rPr lang="tr-TR" sz="2400" dirty="0">
                <a:solidFill>
                  <a:schemeClr val="dk1"/>
                </a:solidFill>
                <a:latin typeface="Arabic Typesetting" pitchFamily="66" charset="-78"/>
                <a:cs typeface="Arabic Typesetting" pitchFamily="66" charset="-78"/>
              </a:rPr>
              <a:t>• Kurum ve kuruluşları destekleyerek ve işbirliği </a:t>
            </a:r>
            <a:r>
              <a:rPr lang="tr-TR" sz="2400" dirty="0" smtClean="0">
                <a:solidFill>
                  <a:schemeClr val="dk1"/>
                </a:solidFill>
                <a:latin typeface="Arabic Typesetting" pitchFamily="66" charset="-78"/>
                <a:cs typeface="Arabic Typesetting" pitchFamily="66" charset="-78"/>
              </a:rPr>
              <a:t>yaparak, </a:t>
            </a:r>
            <a:r>
              <a:rPr lang="tr-TR" sz="2400" dirty="0" smtClean="0"/>
              <a:t/>
            </a:r>
            <a:br>
              <a:rPr lang="tr-TR" sz="2400" dirty="0" smtClean="0"/>
            </a:br>
            <a:r>
              <a:rPr lang="tr-TR" sz="2400" dirty="0" smtClean="0"/>
              <a:t/>
            </a:r>
            <a:br>
              <a:rPr lang="tr-TR" sz="2400" dirty="0" smtClean="0"/>
            </a:br>
            <a:endParaRPr lang="tr-TR" sz="2400" dirty="0"/>
          </a:p>
        </p:txBody>
      </p:sp>
      <p:sp>
        <p:nvSpPr>
          <p:cNvPr id="6" name="Rounded Rectangle 5"/>
          <p:cNvSpPr/>
          <p:nvPr/>
        </p:nvSpPr>
        <p:spPr>
          <a:xfrm>
            <a:off x="467544" y="332656"/>
            <a:ext cx="8208912" cy="10801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Arabic Typesetting" pitchFamily="66" charset="-78"/>
                <a:cs typeface="Arabic Typesetting" pitchFamily="66" charset="-78"/>
              </a:rPr>
              <a:t>Çocuk Kütüphanelerinde </a:t>
            </a:r>
            <a:r>
              <a:rPr lang="tr-TR" sz="3200" b="1" dirty="0" smtClean="0">
                <a:latin typeface="Arabic Typesetting" pitchFamily="66" charset="-78"/>
                <a:cs typeface="Arabic Typesetting" pitchFamily="66" charset="-78"/>
              </a:rPr>
              <a:t>Hizmetler</a:t>
            </a:r>
            <a:endParaRPr lang="tr-TR" sz="3200" b="1" dirty="0">
              <a:latin typeface="Arabic Typesetting" pitchFamily="66" charset="-78"/>
              <a:cs typeface="Arabic Typesetting" pitchFamily="66"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5" name="Horizontal Scroll 4"/>
          <p:cNvSpPr/>
          <p:nvPr/>
        </p:nvSpPr>
        <p:spPr>
          <a:xfrm>
            <a:off x="251520" y="1628800"/>
            <a:ext cx="8424936" cy="3960440"/>
          </a:xfrm>
          <a:prstGeom prst="horizontalScroll">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dirty="0" smtClean="0">
                <a:latin typeface="Arabic Typesetting" pitchFamily="66" charset="-78"/>
                <a:cs typeface="Arabic Typesetting" pitchFamily="66" charset="-78"/>
              </a:rPr>
              <a:t>Yurtdışından </a:t>
            </a:r>
          </a:p>
          <a:p>
            <a:pPr algn="ctr"/>
            <a:r>
              <a:rPr lang="tr-TR" sz="6600" dirty="0" smtClean="0">
                <a:latin typeface="Arabic Typesetting" pitchFamily="66" charset="-78"/>
                <a:cs typeface="Arabic Typesetting" pitchFamily="66" charset="-78"/>
              </a:rPr>
              <a:t>Çocuk Kütüphanesi Örnekleri</a:t>
            </a:r>
            <a:endParaRPr lang="tr-TR" sz="6600" dirty="0">
              <a:latin typeface="Arabic Typesetting" pitchFamily="66" charset="-78"/>
              <a:cs typeface="Arabic Typesetting" pitchFamily="66"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3"/>
            <a:ext cx="8229600" cy="3672408"/>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None/>
            </a:pPr>
            <a:r>
              <a:rPr lang="tr-TR" dirty="0" smtClean="0">
                <a:latin typeface="Arabic Typesetting" pitchFamily="66" charset="-78"/>
                <a:cs typeface="Arabic Typesetting" pitchFamily="66" charset="-78"/>
              </a:rPr>
              <a:t>	</a:t>
            </a:r>
          </a:p>
          <a:p>
            <a:pPr>
              <a:buNone/>
            </a:pPr>
            <a:r>
              <a:rPr lang="tr-TR" b="1" dirty="0" smtClean="0">
                <a:latin typeface="Arabic Typesetting" pitchFamily="66" charset="-78"/>
                <a:cs typeface="Arabic Typesetting" pitchFamily="66" charset="-78"/>
              </a:rPr>
              <a:t>	IFLA</a:t>
            </a:r>
            <a:r>
              <a:rPr lang="tr-TR" dirty="0" smtClean="0">
                <a:latin typeface="Arabic Typesetting" pitchFamily="66" charset="-78"/>
                <a:cs typeface="Arabic Typesetting" pitchFamily="66" charset="-78"/>
              </a:rPr>
              <a:t> (</a:t>
            </a:r>
            <a:r>
              <a:rPr lang="en-US" dirty="0" smtClean="0">
                <a:latin typeface="Arabic Typesetting" pitchFamily="66" charset="-78"/>
                <a:cs typeface="Arabic Typesetting" pitchFamily="66" charset="-78"/>
              </a:rPr>
              <a:t>International Federation of Library Associations and Institutions</a:t>
            </a:r>
            <a:r>
              <a:rPr lang="tr-TR" dirty="0" smtClean="0">
                <a:latin typeface="Arabic Typesetting" pitchFamily="66" charset="-78"/>
                <a:cs typeface="Arabic Typesetting" pitchFamily="66" charset="-78"/>
              </a:rPr>
              <a:t>)’nın </a:t>
            </a:r>
            <a:r>
              <a:rPr lang="tr-TR" b="1" dirty="0" smtClean="0">
                <a:latin typeface="Arabic Typesetting" pitchFamily="66" charset="-78"/>
                <a:cs typeface="Arabic Typesetting" pitchFamily="66" charset="-78"/>
              </a:rPr>
              <a:t>Çocuk Kütüphanesi Hizmetleri İçin İlkeler</a:t>
            </a:r>
            <a:r>
              <a:rPr lang="tr-TR" dirty="0" smtClean="0">
                <a:latin typeface="Arabic Typesetting" pitchFamily="66" charset="-78"/>
                <a:cs typeface="Arabic Typesetting" pitchFamily="66" charset="-78"/>
              </a:rPr>
              <a:t>’inde vurgu yapıldığı üzere çocuklara </a:t>
            </a:r>
            <a:r>
              <a:rPr lang="tr-TR" dirty="0">
                <a:latin typeface="Arabic Typesetting" pitchFamily="66" charset="-78"/>
                <a:cs typeface="Arabic Typesetting" pitchFamily="66" charset="-78"/>
              </a:rPr>
              <a:t>yönelik kütüphane hizmetleri, hiçbir zaman çocuklar ve onların </a:t>
            </a:r>
            <a:r>
              <a:rPr lang="tr-TR" dirty="0" smtClean="0">
                <a:latin typeface="Arabic Typesetting" pitchFamily="66" charset="-78"/>
                <a:cs typeface="Arabic Typesetting" pitchFamily="66" charset="-78"/>
              </a:rPr>
              <a:t>aileleri için </a:t>
            </a:r>
            <a:r>
              <a:rPr lang="tr-TR" dirty="0">
                <a:latin typeface="Arabic Typesetting" pitchFamily="66" charset="-78"/>
                <a:cs typeface="Arabic Typesetting" pitchFamily="66" charset="-78"/>
              </a:rPr>
              <a:t>günümüzdeki kadar önemli olmamıştır. Bilgiye erişim ve dünyanın çok kültürlü zenginliklerinin yanı sıra, yaşam boyu öğrenme ve okuryazarlık becerileri </a:t>
            </a:r>
            <a:r>
              <a:rPr lang="tr-TR" dirty="0" smtClean="0">
                <a:latin typeface="Arabic Typesetting" pitchFamily="66" charset="-78"/>
                <a:cs typeface="Arabic Typesetting" pitchFamily="66" charset="-78"/>
              </a:rPr>
              <a:t>de toplumların </a:t>
            </a:r>
            <a:r>
              <a:rPr lang="tr-TR" dirty="0">
                <a:latin typeface="Arabic Typesetting" pitchFamily="66" charset="-78"/>
                <a:cs typeface="Arabic Typesetting" pitchFamily="66" charset="-78"/>
              </a:rPr>
              <a:t>önceliği durumuna </a:t>
            </a:r>
            <a:r>
              <a:rPr lang="tr-TR" dirty="0" smtClean="0">
                <a:latin typeface="Arabic Typesetting" pitchFamily="66" charset="-78"/>
                <a:cs typeface="Arabic Typesetting" pitchFamily="66" charset="-78"/>
              </a:rPr>
              <a:t>gelmiştir. </a:t>
            </a:r>
            <a:endParaRPr lang="tr-TR" dirty="0">
              <a:latin typeface="Arabic Typesetting" pitchFamily="66" charset="-78"/>
              <a:cs typeface="Arabic Typesetting" pitchFamily="66" charset="-78"/>
            </a:endParaRPr>
          </a:p>
        </p:txBody>
      </p:sp>
      <p:sp>
        <p:nvSpPr>
          <p:cNvPr id="4" name="Rounded Rectangle 3"/>
          <p:cNvSpPr/>
          <p:nvPr/>
        </p:nvSpPr>
        <p:spPr>
          <a:xfrm>
            <a:off x="827584" y="332656"/>
            <a:ext cx="7560840" cy="936104"/>
          </a:xfrm>
          <a:prstGeom prst="round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Çocuk Kütüphanesi</a:t>
            </a:r>
            <a:endParaRPr lang="tr-TR" sz="48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Edinburg Merkez Kütüphanesi </a:t>
            </a:r>
            <a:br>
              <a:rPr lang="tr-TR" dirty="0" smtClean="0"/>
            </a:br>
            <a:r>
              <a:rPr lang="tr-TR" dirty="0" smtClean="0"/>
              <a:t>Çocuk Bölümü</a:t>
            </a:r>
            <a:endParaRPr lang="tr-TR" dirty="0"/>
          </a:p>
        </p:txBody>
      </p:sp>
      <p:sp>
        <p:nvSpPr>
          <p:cNvPr id="3" name="Content Placeholder 2"/>
          <p:cNvSpPr>
            <a:spLocks noGrp="1"/>
          </p:cNvSpPr>
          <p:nvPr>
            <p:ph idx="1"/>
          </p:nvPr>
        </p:nvSpPr>
        <p:spPr/>
        <p:txBody>
          <a:bodyPr/>
          <a:lstStyle/>
          <a:p>
            <a:endParaRPr lang="tr-TR"/>
          </a:p>
        </p:txBody>
      </p:sp>
      <p:pic>
        <p:nvPicPr>
          <p:cNvPr id="52226" name="Picture 2" descr="Edinburgh Central Library, Children's and Music library"/>
          <p:cNvPicPr>
            <a:picLocks noChangeAspect="1" noChangeArrowheads="1"/>
          </p:cNvPicPr>
          <p:nvPr/>
        </p:nvPicPr>
        <p:blipFill>
          <a:blip r:embed="rId2" cstate="print"/>
          <a:srcRect/>
          <a:stretch>
            <a:fillRect/>
          </a:stretch>
        </p:blipFill>
        <p:spPr bwMode="auto">
          <a:xfrm>
            <a:off x="323528" y="2204864"/>
            <a:ext cx="8365604" cy="32175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Slavin Çocuk Kütüphanesi-Amerika</a:t>
            </a:r>
            <a:endParaRPr lang="tr-TR" dirty="0"/>
          </a:p>
        </p:txBody>
      </p:sp>
      <p:sp>
        <p:nvSpPr>
          <p:cNvPr id="3" name="Content Placeholder 2"/>
          <p:cNvSpPr>
            <a:spLocks noGrp="1"/>
          </p:cNvSpPr>
          <p:nvPr>
            <p:ph idx="1"/>
          </p:nvPr>
        </p:nvSpPr>
        <p:spPr/>
        <p:txBody>
          <a:bodyPr/>
          <a:lstStyle/>
          <a:p>
            <a:endParaRPr lang="tr-TR"/>
          </a:p>
        </p:txBody>
      </p:sp>
      <p:pic>
        <p:nvPicPr>
          <p:cNvPr id="54274" name="Picture 2" descr="The Slavin Children’s Library, located in The Jewish Federation’s building on Wilshire Boulevard, will close May 19 to make way for a Zimmer Children’s Museum expansion. Photo by Jared Sichel"/>
          <p:cNvPicPr>
            <a:picLocks noChangeAspect="1" noChangeArrowheads="1"/>
          </p:cNvPicPr>
          <p:nvPr/>
        </p:nvPicPr>
        <p:blipFill>
          <a:blip r:embed="rId2" cstate="print"/>
          <a:srcRect/>
          <a:stretch>
            <a:fillRect/>
          </a:stretch>
        </p:blipFill>
        <p:spPr bwMode="auto">
          <a:xfrm>
            <a:off x="1187624" y="2060848"/>
            <a:ext cx="6624736" cy="408054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274638"/>
            <a:ext cx="3106688" cy="5314602"/>
          </a:xfrm>
        </p:spPr>
        <p:txBody>
          <a:bodyPr/>
          <a:lstStyle/>
          <a:p>
            <a:r>
              <a:rPr lang="tr-TR" dirty="0" smtClean="0"/>
              <a:t>Brentwood</a:t>
            </a:r>
            <a:br>
              <a:rPr lang="tr-TR" dirty="0" smtClean="0"/>
            </a:br>
            <a:r>
              <a:rPr lang="tr-TR" dirty="0" smtClean="0"/>
              <a:t>Çocuk Kütüphanesi- Tennessee</a:t>
            </a:r>
            <a:br>
              <a:rPr lang="tr-TR" dirty="0" smtClean="0"/>
            </a:br>
            <a:endParaRPr lang="tr-TR" dirty="0"/>
          </a:p>
        </p:txBody>
      </p:sp>
      <p:pic>
        <p:nvPicPr>
          <p:cNvPr id="55298" name="Picture 2" descr="image"/>
          <p:cNvPicPr>
            <a:picLocks noChangeAspect="1" noChangeArrowheads="1"/>
          </p:cNvPicPr>
          <p:nvPr/>
        </p:nvPicPr>
        <p:blipFill>
          <a:blip r:embed="rId2" cstate="print"/>
          <a:srcRect/>
          <a:stretch>
            <a:fillRect/>
          </a:stretch>
        </p:blipFill>
        <p:spPr bwMode="auto">
          <a:xfrm>
            <a:off x="539552" y="332656"/>
            <a:ext cx="4762500" cy="5953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Benjamin L. Hooks Merkez Kütüphanesi- Tennessee</a:t>
            </a:r>
            <a:endParaRPr lang="tr-TR" dirty="0"/>
          </a:p>
        </p:txBody>
      </p:sp>
      <p:sp>
        <p:nvSpPr>
          <p:cNvPr id="3" name="Content Placeholder 2"/>
          <p:cNvSpPr>
            <a:spLocks noGrp="1"/>
          </p:cNvSpPr>
          <p:nvPr>
            <p:ph idx="1"/>
          </p:nvPr>
        </p:nvSpPr>
        <p:spPr/>
        <p:txBody>
          <a:bodyPr/>
          <a:lstStyle/>
          <a:p>
            <a:endParaRPr lang="tr-TR"/>
          </a:p>
        </p:txBody>
      </p:sp>
      <p:pic>
        <p:nvPicPr>
          <p:cNvPr id="56322" name="Picture 2" descr="image"/>
          <p:cNvPicPr>
            <a:picLocks noChangeAspect="1" noChangeArrowheads="1"/>
          </p:cNvPicPr>
          <p:nvPr/>
        </p:nvPicPr>
        <p:blipFill>
          <a:blip r:embed="rId2" cstate="print"/>
          <a:srcRect/>
          <a:stretch>
            <a:fillRect/>
          </a:stretch>
        </p:blipFill>
        <p:spPr bwMode="auto">
          <a:xfrm>
            <a:off x="755576" y="2492896"/>
            <a:ext cx="7560840" cy="331164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r>
              <a:rPr lang="tr-TR" dirty="0" smtClean="0"/>
              <a:t>Fairfield Çocuk Kütüphanesi- Connecticut </a:t>
            </a:r>
            <a:br>
              <a:rPr lang="tr-TR" dirty="0" smtClean="0"/>
            </a:br>
            <a:endParaRPr lang="tr-TR" dirty="0"/>
          </a:p>
        </p:txBody>
      </p:sp>
      <p:pic>
        <p:nvPicPr>
          <p:cNvPr id="57346" name="Picture 2" descr="image"/>
          <p:cNvPicPr>
            <a:picLocks noChangeAspect="1" noChangeArrowheads="1"/>
          </p:cNvPicPr>
          <p:nvPr/>
        </p:nvPicPr>
        <p:blipFill>
          <a:blip r:embed="rId2" cstate="print"/>
          <a:srcRect/>
          <a:stretch>
            <a:fillRect/>
          </a:stretch>
        </p:blipFill>
        <p:spPr bwMode="auto">
          <a:xfrm>
            <a:off x="683568" y="2276872"/>
            <a:ext cx="7888732" cy="418103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Muyinga </a:t>
            </a:r>
            <a:r>
              <a:rPr lang="tr-TR" b="1" dirty="0" smtClean="0"/>
              <a:t>Kütüphanesi-Afrika</a:t>
            </a:r>
            <a:endParaRPr lang="tr-TR" dirty="0"/>
          </a:p>
        </p:txBody>
      </p:sp>
      <p:sp>
        <p:nvSpPr>
          <p:cNvPr id="3" name="Content Placeholder 2"/>
          <p:cNvSpPr>
            <a:spLocks noGrp="1"/>
          </p:cNvSpPr>
          <p:nvPr>
            <p:ph idx="1"/>
          </p:nvPr>
        </p:nvSpPr>
        <p:spPr/>
        <p:txBody>
          <a:bodyPr/>
          <a:lstStyle/>
          <a:p>
            <a:endParaRPr lang="tr-TR"/>
          </a:p>
        </p:txBody>
      </p:sp>
      <p:pic>
        <p:nvPicPr>
          <p:cNvPr id="58370" name="Picture 2" descr="image"/>
          <p:cNvPicPr>
            <a:picLocks noChangeAspect="1" noChangeArrowheads="1"/>
          </p:cNvPicPr>
          <p:nvPr/>
        </p:nvPicPr>
        <p:blipFill>
          <a:blip r:embed="rId2" cstate="print"/>
          <a:srcRect/>
          <a:stretch>
            <a:fillRect/>
          </a:stretch>
        </p:blipFill>
        <p:spPr bwMode="auto">
          <a:xfrm>
            <a:off x="792088" y="1556792"/>
            <a:ext cx="7596336" cy="50642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High Bridge Kütüphanesi-Newyork</a:t>
            </a:r>
            <a:endParaRPr lang="tr-TR" dirty="0"/>
          </a:p>
        </p:txBody>
      </p:sp>
      <p:sp>
        <p:nvSpPr>
          <p:cNvPr id="3" name="Content Placeholder 2"/>
          <p:cNvSpPr>
            <a:spLocks noGrp="1"/>
          </p:cNvSpPr>
          <p:nvPr>
            <p:ph idx="1"/>
          </p:nvPr>
        </p:nvSpPr>
        <p:spPr/>
        <p:txBody>
          <a:bodyPr/>
          <a:lstStyle/>
          <a:p>
            <a:endParaRPr lang="tr-TR"/>
          </a:p>
        </p:txBody>
      </p:sp>
      <p:pic>
        <p:nvPicPr>
          <p:cNvPr id="59394" name="Picture 2" descr="image"/>
          <p:cNvPicPr>
            <a:picLocks noChangeAspect="1" noChangeArrowheads="1"/>
          </p:cNvPicPr>
          <p:nvPr/>
        </p:nvPicPr>
        <p:blipFill>
          <a:blip r:embed="rId2" cstate="print"/>
          <a:srcRect/>
          <a:stretch>
            <a:fillRect/>
          </a:stretch>
        </p:blipFill>
        <p:spPr bwMode="auto">
          <a:xfrm>
            <a:off x="1043608" y="1700808"/>
            <a:ext cx="7056784" cy="471393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Hutong Çocuk Kütüphanesi ve Sanat Merkezi-Japonya</a:t>
            </a:r>
            <a:endParaRPr lang="tr-TR" dirty="0"/>
          </a:p>
        </p:txBody>
      </p:sp>
      <p:sp>
        <p:nvSpPr>
          <p:cNvPr id="3" name="Content Placeholder 2"/>
          <p:cNvSpPr>
            <a:spLocks noGrp="1"/>
          </p:cNvSpPr>
          <p:nvPr>
            <p:ph idx="1"/>
          </p:nvPr>
        </p:nvSpPr>
        <p:spPr/>
        <p:txBody>
          <a:bodyPr/>
          <a:lstStyle/>
          <a:p>
            <a:endParaRPr lang="tr-TR" dirty="0"/>
          </a:p>
        </p:txBody>
      </p:sp>
      <p:pic>
        <p:nvPicPr>
          <p:cNvPr id="60418" name="Picture 2" descr="http://galeri3.arkitera.com/var/albums/Proje-02/4834_CHI_06_WZ.jpg.jpeg"/>
          <p:cNvPicPr>
            <a:picLocks noChangeAspect="1" noChangeArrowheads="1"/>
          </p:cNvPicPr>
          <p:nvPr/>
        </p:nvPicPr>
        <p:blipFill>
          <a:blip r:embed="rId2" cstate="print"/>
          <a:srcRect/>
          <a:stretch>
            <a:fillRect/>
          </a:stretch>
        </p:blipFill>
        <p:spPr bwMode="auto">
          <a:xfrm>
            <a:off x="1907704" y="1601416"/>
            <a:ext cx="5256584" cy="5256584"/>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sp>
        <p:nvSpPr>
          <p:cNvPr id="5" name="Horizontal Scroll 4"/>
          <p:cNvSpPr/>
          <p:nvPr/>
        </p:nvSpPr>
        <p:spPr>
          <a:xfrm>
            <a:off x="251520" y="1628800"/>
            <a:ext cx="8424936" cy="3960440"/>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dirty="0" smtClean="0">
                <a:latin typeface="Arabic Typesetting" pitchFamily="66" charset="-78"/>
                <a:cs typeface="Arabic Typesetting" pitchFamily="66" charset="-78"/>
              </a:rPr>
              <a:t>Yurtiçinden </a:t>
            </a:r>
          </a:p>
          <a:p>
            <a:pPr algn="ctr"/>
            <a:r>
              <a:rPr lang="tr-TR" sz="6600" dirty="0" smtClean="0">
                <a:latin typeface="Arabic Typesetting" pitchFamily="66" charset="-78"/>
                <a:cs typeface="Arabic Typesetting" pitchFamily="66" charset="-78"/>
              </a:rPr>
              <a:t>Çocuk Kütüphanesi Örnekleri</a:t>
            </a:r>
            <a:endParaRPr lang="tr-TR" sz="6600" dirty="0">
              <a:latin typeface="Arabic Typesetting" pitchFamily="66" charset="-78"/>
              <a:cs typeface="Arabic Typesetting" pitchFamily="66"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Gaziantep Çocuk Kütüphanesi</a:t>
            </a:r>
            <a:endParaRPr lang="tr-TR" dirty="0"/>
          </a:p>
        </p:txBody>
      </p:sp>
      <p:sp>
        <p:nvSpPr>
          <p:cNvPr id="3" name="Content Placeholder 2"/>
          <p:cNvSpPr>
            <a:spLocks noGrp="1"/>
          </p:cNvSpPr>
          <p:nvPr>
            <p:ph idx="1"/>
          </p:nvPr>
        </p:nvSpPr>
        <p:spPr/>
        <p:txBody>
          <a:bodyPr/>
          <a:lstStyle/>
          <a:p>
            <a:endParaRPr lang="tr-TR" dirty="0"/>
          </a:p>
        </p:txBody>
      </p:sp>
      <p:pic>
        <p:nvPicPr>
          <p:cNvPr id="62466" name="Picture 2" descr="https://gantep.bel.tr/icerikresim/haber/resim2/buyuk-33774f2e84b754ad8973-01-11-2016090418.JPG"/>
          <p:cNvPicPr>
            <a:picLocks noChangeAspect="1" noChangeArrowheads="1"/>
          </p:cNvPicPr>
          <p:nvPr/>
        </p:nvPicPr>
        <p:blipFill>
          <a:blip r:embed="rId2" cstate="print"/>
          <a:srcRect/>
          <a:stretch>
            <a:fillRect/>
          </a:stretch>
        </p:blipFill>
        <p:spPr bwMode="auto">
          <a:xfrm>
            <a:off x="4953774" y="3717032"/>
            <a:ext cx="4190226" cy="3140967"/>
          </a:xfrm>
          <a:prstGeom prst="rect">
            <a:avLst/>
          </a:prstGeom>
          <a:noFill/>
        </p:spPr>
      </p:pic>
      <p:pic>
        <p:nvPicPr>
          <p:cNvPr id="62468" name="Picture 4" descr="https://gantep.bel.tr/icerikresim/haber/resim2/buyuk-11ecb0a77c9ccfd46188-01-11-2016090418.JPG"/>
          <p:cNvPicPr>
            <a:picLocks noChangeAspect="1" noChangeArrowheads="1"/>
          </p:cNvPicPr>
          <p:nvPr/>
        </p:nvPicPr>
        <p:blipFill>
          <a:blip r:embed="rId3" cstate="print"/>
          <a:srcRect/>
          <a:stretch>
            <a:fillRect/>
          </a:stretch>
        </p:blipFill>
        <p:spPr bwMode="auto">
          <a:xfrm>
            <a:off x="395536" y="1556792"/>
            <a:ext cx="4514947" cy="33843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24578" name="Picture 2" descr="children's library ile ilgili görsel sonucu"/>
          <p:cNvPicPr>
            <a:picLocks noChangeAspect="1" noChangeArrowheads="1"/>
          </p:cNvPicPr>
          <p:nvPr/>
        </p:nvPicPr>
        <p:blipFill>
          <a:blip r:embed="rId2" cstate="print"/>
          <a:srcRect/>
          <a:stretch>
            <a:fillRect/>
          </a:stretch>
        </p:blipFill>
        <p:spPr bwMode="auto">
          <a:xfrm>
            <a:off x="1043608" y="1052736"/>
            <a:ext cx="7056784" cy="47045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Ahmet Altınay Çocuk Kütüphanesi</a:t>
            </a:r>
            <a:r>
              <a:rPr lang="tr-TR" dirty="0"/>
              <a:t> </a:t>
            </a:r>
            <a:r>
              <a:rPr lang="tr-TR" b="1" dirty="0"/>
              <a:t>-Karaman</a:t>
            </a:r>
          </a:p>
        </p:txBody>
      </p:sp>
      <p:sp>
        <p:nvSpPr>
          <p:cNvPr id="3" name="Content Placeholder 2"/>
          <p:cNvSpPr>
            <a:spLocks noGrp="1"/>
          </p:cNvSpPr>
          <p:nvPr>
            <p:ph idx="1"/>
          </p:nvPr>
        </p:nvSpPr>
        <p:spPr/>
        <p:txBody>
          <a:bodyPr/>
          <a:lstStyle/>
          <a:p>
            <a:endParaRPr lang="tr-TR"/>
          </a:p>
        </p:txBody>
      </p:sp>
      <p:pic>
        <p:nvPicPr>
          <p:cNvPr id="63490" name="Picture 2" descr="http://www.karamankutup.gov.tr/Resim/155727,img1325jpg.png?0"/>
          <p:cNvPicPr>
            <a:picLocks noChangeAspect="1" noChangeArrowheads="1"/>
          </p:cNvPicPr>
          <p:nvPr/>
        </p:nvPicPr>
        <p:blipFill>
          <a:blip r:embed="rId2" cstate="print"/>
          <a:srcRect/>
          <a:stretch>
            <a:fillRect/>
          </a:stretch>
        </p:blipFill>
        <p:spPr bwMode="auto">
          <a:xfrm>
            <a:off x="1475656" y="1844824"/>
            <a:ext cx="6264696" cy="469852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Ali Dayı Çocuk Kütüphanesi-Ankara</a:t>
            </a:r>
            <a:endParaRPr lang="tr-TR" dirty="0"/>
          </a:p>
        </p:txBody>
      </p:sp>
      <p:sp>
        <p:nvSpPr>
          <p:cNvPr id="3" name="Content Placeholder 2"/>
          <p:cNvSpPr>
            <a:spLocks noGrp="1"/>
          </p:cNvSpPr>
          <p:nvPr>
            <p:ph idx="1"/>
          </p:nvPr>
        </p:nvSpPr>
        <p:spPr/>
        <p:txBody>
          <a:bodyPr/>
          <a:lstStyle/>
          <a:p>
            <a:endParaRPr lang="tr-TR" dirty="0"/>
          </a:p>
        </p:txBody>
      </p:sp>
      <p:pic>
        <p:nvPicPr>
          <p:cNvPr id="64514" name="Picture 2" descr="ali dayı kütüphanesi ankara ile ilgili görsel sonucu"/>
          <p:cNvPicPr>
            <a:picLocks noChangeAspect="1" noChangeArrowheads="1"/>
          </p:cNvPicPr>
          <p:nvPr/>
        </p:nvPicPr>
        <p:blipFill>
          <a:blip r:embed="rId2" cstate="print"/>
          <a:srcRect/>
          <a:stretch>
            <a:fillRect/>
          </a:stretch>
        </p:blipFill>
        <p:spPr bwMode="auto">
          <a:xfrm>
            <a:off x="179512" y="3068960"/>
            <a:ext cx="4283968" cy="3527491"/>
          </a:xfrm>
          <a:prstGeom prst="rect">
            <a:avLst/>
          </a:prstGeom>
          <a:noFill/>
        </p:spPr>
      </p:pic>
      <p:pic>
        <p:nvPicPr>
          <p:cNvPr id="64516" name="Picture 4" descr="İlgili resim"/>
          <p:cNvPicPr>
            <a:picLocks noChangeAspect="1" noChangeArrowheads="1"/>
          </p:cNvPicPr>
          <p:nvPr/>
        </p:nvPicPr>
        <p:blipFill>
          <a:blip r:embed="rId3" cstate="print"/>
          <a:srcRect/>
          <a:stretch>
            <a:fillRect/>
          </a:stretch>
        </p:blipFill>
        <p:spPr bwMode="auto">
          <a:xfrm>
            <a:off x="4427984" y="1484784"/>
            <a:ext cx="4608049" cy="3096344"/>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Tülay Çakır Çocuk </a:t>
            </a:r>
            <a:r>
              <a:rPr lang="tr-TR" dirty="0" smtClean="0"/>
              <a:t>Kütüphanesi-Ankara</a:t>
            </a:r>
            <a:endParaRPr lang="tr-TR" dirty="0"/>
          </a:p>
        </p:txBody>
      </p:sp>
      <p:sp>
        <p:nvSpPr>
          <p:cNvPr id="3" name="Content Placeholder 2"/>
          <p:cNvSpPr>
            <a:spLocks noGrp="1"/>
          </p:cNvSpPr>
          <p:nvPr>
            <p:ph idx="1"/>
          </p:nvPr>
        </p:nvSpPr>
        <p:spPr/>
        <p:txBody>
          <a:bodyPr/>
          <a:lstStyle/>
          <a:p>
            <a:endParaRPr lang="tr-TR"/>
          </a:p>
        </p:txBody>
      </p:sp>
      <p:pic>
        <p:nvPicPr>
          <p:cNvPr id="65538" name="Picture 2" descr="şeker portakalı kütüphanesi ile ilgili görsel sonucu"/>
          <p:cNvPicPr>
            <a:picLocks noChangeAspect="1" noChangeArrowheads="1"/>
          </p:cNvPicPr>
          <p:nvPr/>
        </p:nvPicPr>
        <p:blipFill>
          <a:blip r:embed="rId2" cstate="print"/>
          <a:srcRect/>
          <a:stretch>
            <a:fillRect/>
          </a:stretch>
        </p:blipFill>
        <p:spPr bwMode="auto">
          <a:xfrm>
            <a:off x="1403648" y="1484784"/>
            <a:ext cx="6552728" cy="49145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Kaynaklar </a:t>
            </a:r>
            <a:endParaRPr lang="tr-TR"/>
          </a:p>
        </p:txBody>
      </p:sp>
      <p:sp>
        <p:nvSpPr>
          <p:cNvPr id="3" name="2 İçerik Yer Tutucusu"/>
          <p:cNvSpPr>
            <a:spLocks noGrp="1"/>
          </p:cNvSpPr>
          <p:nvPr>
            <p:ph idx="1"/>
          </p:nvPr>
        </p:nvSpPr>
        <p:spPr/>
        <p:txBody>
          <a:bodyPr>
            <a:normAutofit/>
          </a:bodyPr>
          <a:lstStyle/>
          <a:p>
            <a:r>
              <a:rPr lang="tr-TR" sz="924" dirty="0" err="1"/>
              <a:t>Güleryüz</a:t>
            </a:r>
            <a:r>
              <a:rPr lang="tr-TR" sz="924" dirty="0"/>
              <a:t>, H. (2006). </a:t>
            </a:r>
            <a:r>
              <a:rPr lang="tr-TR" sz="924" i="1" dirty="0"/>
              <a:t>Yaratıcı çocuk edebiyatı. Ankara: </a:t>
            </a:r>
            <a:r>
              <a:rPr lang="tr-TR" sz="924" i="1" dirty="0" err="1"/>
              <a:t>Pegem</a:t>
            </a:r>
            <a:r>
              <a:rPr lang="tr-TR" sz="924" i="1" dirty="0"/>
              <a:t> </a:t>
            </a:r>
            <a:r>
              <a:rPr lang="tr-TR" sz="924" dirty="0"/>
              <a:t>A Yayıncılık.</a:t>
            </a:r>
          </a:p>
          <a:p>
            <a:r>
              <a:rPr lang="tr-TR" sz="924" dirty="0"/>
              <a:t>Sever, S. (2013). </a:t>
            </a:r>
            <a:r>
              <a:rPr lang="tr-TR" sz="924" i="1" dirty="0"/>
              <a:t>Çocuk edebiyatı ve okuma kültürü. İzmir: </a:t>
            </a:r>
            <a:r>
              <a:rPr lang="tr-TR" sz="924" dirty="0" err="1"/>
              <a:t>Tudem</a:t>
            </a:r>
            <a:r>
              <a:rPr lang="tr-TR" sz="924" dirty="0"/>
              <a:t>.</a:t>
            </a:r>
          </a:p>
          <a:p>
            <a:r>
              <a:rPr lang="tr-TR" sz="924" dirty="0" err="1"/>
              <a:t>Ungan</a:t>
            </a:r>
            <a:r>
              <a:rPr lang="tr-TR" sz="924" dirty="0"/>
              <a:t>, S., Arıcı, A. F. ve Şimşek, T. (2014). Çocuklara edebiyatının kaynakları. İçinde T. Şimşek (Editör). </a:t>
            </a:r>
            <a:r>
              <a:rPr lang="tr-TR" sz="924" i="1" dirty="0"/>
              <a:t>Kuramdan uygulamaya çocuk edebiyatı el kitabı. 3. Baskı (163-216). Ankara: Grafiker Yayınları.</a:t>
            </a:r>
          </a:p>
          <a:p>
            <a:r>
              <a:rPr lang="tr-TR" sz="924" dirty="0" err="1"/>
              <a:t>Oğuzkan</a:t>
            </a:r>
            <a:r>
              <a:rPr lang="tr-TR" sz="924" dirty="0"/>
              <a:t>, A. F. (2000). </a:t>
            </a:r>
            <a:r>
              <a:rPr lang="tr-TR" sz="924" i="1" dirty="0"/>
              <a:t>Çocuk edebiyatı. Ankara: Anı Yayıncılık.</a:t>
            </a:r>
          </a:p>
          <a:p>
            <a:r>
              <a:rPr lang="tr-TR" sz="924" dirty="0"/>
              <a:t>Neydim, N. (2003). Çocuk edebiyatı. </a:t>
            </a:r>
            <a:r>
              <a:rPr lang="tr-TR" sz="924" i="1" dirty="0"/>
              <a:t>İstanbul: Bu Yayınevi</a:t>
            </a:r>
            <a:r>
              <a:rPr lang="tr-TR" sz="924" dirty="0"/>
              <a:t>.</a:t>
            </a:r>
          </a:p>
          <a:p>
            <a:r>
              <a:rPr lang="tr-TR" sz="924" dirty="0" err="1"/>
              <a:t>Yılmazer</a:t>
            </a:r>
            <a:r>
              <a:rPr lang="tr-TR" sz="924" dirty="0"/>
              <a:t>, Y. ve Bütün Ayhan, A. (2016). Çocuk edebiyatı ve çocuğun gelişimindeki rolü. S. Erdoğan ve M. Ören (Editör). </a:t>
            </a:r>
            <a:r>
              <a:rPr lang="tr-TR" sz="924" i="1" dirty="0"/>
              <a:t>Çocuk Edebiyatı ve Medya </a:t>
            </a:r>
            <a:r>
              <a:rPr lang="tr-TR" sz="924" dirty="0"/>
              <a:t>içinde (</a:t>
            </a:r>
            <a:r>
              <a:rPr lang="tr-TR" sz="924" dirty="0" err="1"/>
              <a:t>ss</a:t>
            </a:r>
            <a:r>
              <a:rPr lang="tr-TR" sz="924" dirty="0"/>
              <a:t>.2-26). Anadolu Üniversitesi Yayınları : Eskişehir. </a:t>
            </a:r>
          </a:p>
          <a:p>
            <a:r>
              <a:rPr lang="tr-TR" sz="924" dirty="0"/>
              <a:t>Bayraktar, A. (2016). Çocuk Edebiyatı ve Gelişimsel Uygunluk III-</a:t>
            </a:r>
            <a:r>
              <a:rPr lang="tr-TR" sz="924" dirty="0" err="1"/>
              <a:t>Ilkokul</a:t>
            </a:r>
            <a:r>
              <a:rPr lang="tr-TR" sz="924" dirty="0"/>
              <a:t> Dönemi. S. Erdoğan ve M. Ören (Editör). </a:t>
            </a:r>
            <a:r>
              <a:rPr lang="tr-TR" sz="924" i="1" dirty="0"/>
              <a:t>Çocuk Edebiyatı ve Medya </a:t>
            </a:r>
            <a:r>
              <a:rPr lang="tr-TR" sz="924" dirty="0"/>
              <a:t>içinde (</a:t>
            </a:r>
            <a:r>
              <a:rPr lang="tr-TR" sz="924" dirty="0" err="1"/>
              <a:t>ss</a:t>
            </a:r>
            <a:r>
              <a:rPr lang="tr-TR" sz="924" dirty="0"/>
              <a:t>.72-97). Anadolu Üniversitesi Yayınları : Eskişehir. </a:t>
            </a:r>
          </a:p>
          <a:p>
            <a:endParaRPr lang="tr-TR" dirty="0"/>
          </a:p>
        </p:txBody>
      </p:sp>
    </p:spTree>
    <p:extLst>
      <p:ext uri="{BB962C8B-B14F-4D97-AF65-F5344CB8AC3E}">
        <p14:creationId xmlns:p14="http://schemas.microsoft.com/office/powerpoint/2010/main" val="265129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3"/>
            <a:ext cx="8229600" cy="367240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buNone/>
            </a:pPr>
            <a:r>
              <a:rPr lang="tr-TR" dirty="0" smtClean="0">
                <a:latin typeface="Arabic Typesetting" pitchFamily="66" charset="-78"/>
                <a:cs typeface="Arabic Typesetting" pitchFamily="66" charset="-78"/>
              </a:rPr>
              <a:t>	“Nitelikli bir çocuk kütüphanesi, çocukları yaşam boyu öğrenme ve okuryazarlık becerileri ile donatarak, onların topluma</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katılımlarını ve katkıda bulunmalarını sağlar. Çocuk kütüphaneleri sürekli artan</a:t>
            </a:r>
            <a:r>
              <a:rPr lang="tr-TR" dirty="0">
                <a:latin typeface="Arabic Typesetting" pitchFamily="66" charset="-78"/>
                <a:cs typeface="Arabic Typesetting" pitchFamily="66" charset="-78"/>
              </a:rPr>
              <a:t> </a:t>
            </a:r>
            <a:r>
              <a:rPr lang="tr-TR" dirty="0" smtClean="0">
                <a:latin typeface="Arabic Typesetting" pitchFamily="66" charset="-78"/>
                <a:cs typeface="Arabic Typesetting" pitchFamily="66" charset="-78"/>
              </a:rPr>
              <a:t>toplumsal değişikliklere yanıt vermeli ve bütün çocukların bilgi, kültür ve eğlenme gereksinimlerini karşılamalıdır. Her çocuğun yerel kütüphaneye alışkın olması ve kütüphane kullanma becerilerine sahip kılınması gerekir.” (Yılmaz ve Ekici, 2011, s. 546).</a:t>
            </a:r>
            <a:endParaRPr lang="tr-TR" dirty="0">
              <a:latin typeface="Arabic Typesetting" pitchFamily="66" charset="-78"/>
              <a:cs typeface="Arabic Typesetting" pitchFamily="66" charset="-78"/>
            </a:endParaRPr>
          </a:p>
        </p:txBody>
      </p:sp>
      <p:sp>
        <p:nvSpPr>
          <p:cNvPr id="4" name="Rounded Rectangle 3"/>
          <p:cNvSpPr/>
          <p:nvPr/>
        </p:nvSpPr>
        <p:spPr>
          <a:xfrm>
            <a:off x="827584" y="332656"/>
            <a:ext cx="7560840" cy="936104"/>
          </a:xfrm>
          <a:prstGeom prst="round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Çocuk Kütüphanesi</a:t>
            </a:r>
            <a:endParaRPr lang="tr-TR" sz="48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9698" name="Picture 2" descr="children's library ile ilgili görsel sonucu"/>
          <p:cNvPicPr>
            <a:picLocks noChangeAspect="1" noChangeArrowheads="1"/>
          </p:cNvPicPr>
          <p:nvPr/>
        </p:nvPicPr>
        <p:blipFill>
          <a:blip r:embed="rId2" cstate="print"/>
          <a:srcRect/>
          <a:stretch>
            <a:fillRect/>
          </a:stretch>
        </p:blipFill>
        <p:spPr bwMode="auto">
          <a:xfrm>
            <a:off x="755576" y="548680"/>
            <a:ext cx="7632848" cy="5724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3"/>
            <a:ext cx="8229600" cy="3672408"/>
          </a:xfrm>
          <a:ln>
            <a:solidFill>
              <a:srgbClr val="CC00FF"/>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buNone/>
            </a:pPr>
            <a:r>
              <a:rPr lang="tr-TR" dirty="0" smtClean="0">
                <a:latin typeface="Arabic Typesetting" pitchFamily="66" charset="-78"/>
                <a:cs typeface="Arabic Typesetting" pitchFamily="66" charset="-78"/>
              </a:rPr>
              <a:t>	“Halk kütüphanelerinin, okumayı öğrenme sürecini destekleme ve çocuklar için kitaplar ile diğer medyayı sağlama gibi özel bir sorumluluğu vardır. Kütüphane, çocuklara öykü anlatımı, kütüphane hizmetleri ve kaynakları ile ilgili etkinliklerden oluşan özel hizmetler sunmalıdır.</a:t>
            </a:r>
            <a:r>
              <a:rPr lang="tr-TR" dirty="0">
                <a:latin typeface="Arabic Typesetting" pitchFamily="66" charset="-78"/>
                <a:cs typeface="Arabic Typesetting" pitchFamily="66" charset="-78"/>
              </a:rPr>
              <a:t> </a:t>
            </a:r>
            <a:r>
              <a:rPr lang="tr-TR" dirty="0" smtClean="0">
                <a:latin typeface="Arabic Typesetting" pitchFamily="66" charset="-78"/>
                <a:cs typeface="Arabic Typesetting" pitchFamily="66" charset="-78"/>
              </a:rPr>
              <a:t>Erken yaşlardan itibaren kütüphane kullanımı desteklenen çocuklar, büyük olasılıkla ileriki yıllarda da kütüphane kullanıcısı olarak kalacaklardır.” (Yılmaz ve Ekici, 2011, s. 546).</a:t>
            </a:r>
            <a:endParaRPr lang="tr-TR" dirty="0">
              <a:latin typeface="Arabic Typesetting" pitchFamily="66" charset="-78"/>
              <a:cs typeface="Arabic Typesetting" pitchFamily="66" charset="-78"/>
            </a:endParaRPr>
          </a:p>
        </p:txBody>
      </p:sp>
      <p:sp>
        <p:nvSpPr>
          <p:cNvPr id="4" name="Rounded Rectangle 3"/>
          <p:cNvSpPr/>
          <p:nvPr/>
        </p:nvSpPr>
        <p:spPr>
          <a:xfrm>
            <a:off x="827584" y="332656"/>
            <a:ext cx="7560840" cy="936104"/>
          </a:xfrm>
          <a:prstGeom prst="round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Çocuk Kütüphanesi</a:t>
            </a:r>
            <a:endParaRPr lang="tr-TR" sz="48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4464496"/>
          </a:xfrm>
          <a:ln>
            <a:solidFill>
              <a:srgbClr val="00B05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buNone/>
            </a:pPr>
            <a:r>
              <a:rPr lang="tr-TR" dirty="0" smtClean="0">
                <a:latin typeface="Arabic Typesetting" pitchFamily="66" charset="-78"/>
                <a:cs typeface="Arabic Typesetting" pitchFamily="66" charset="-78"/>
              </a:rPr>
              <a:t>	IFLA Çocuk Kütüphanesi Hizmetleri İçin İlkeleri’ne göre çocuk kütüphanesi, tek tek ya da gruplar halinde gelen ve aşağıda belirtilen gruplara hizmet vermeyi hedeﬂer:</a:t>
            </a:r>
          </a:p>
          <a:p>
            <a:pPr>
              <a:buNone/>
            </a:pPr>
            <a:r>
              <a:rPr lang="tr-TR" dirty="0" smtClean="0">
                <a:latin typeface="Arabic Typesetting" pitchFamily="66" charset="-78"/>
                <a:cs typeface="Arabic Typesetting" pitchFamily="66" charset="-78"/>
              </a:rPr>
              <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•Bebekler ve küçük çocuklar</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 Okul öncesi çocuklar</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 13 yaşına kadar olan okul çocukları</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 Özel gereksinimi olan gruplar</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 Ebeveynler ve diğer aile üyeleri</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 Bakıcılar</a:t>
            </a:r>
            <a:br>
              <a:rPr lang="tr-TR" dirty="0" smtClean="0">
                <a:latin typeface="Arabic Typesetting" pitchFamily="66" charset="-78"/>
                <a:cs typeface="Arabic Typesetting" pitchFamily="66" charset="-78"/>
              </a:rPr>
            </a:br>
            <a:r>
              <a:rPr lang="tr-TR" dirty="0" smtClean="0">
                <a:latin typeface="Arabic Typesetting" pitchFamily="66" charset="-78"/>
                <a:cs typeface="Arabic Typesetting" pitchFamily="66" charset="-78"/>
              </a:rPr>
              <a:t>• Çocuklar, kitap ve medya alanlarında çalışan diğer yetişkinler </a:t>
            </a:r>
            <a:endParaRPr lang="tr-TR" dirty="0">
              <a:latin typeface="Arabic Typesetting" pitchFamily="66" charset="-78"/>
              <a:cs typeface="Arabic Typesetting" pitchFamily="66" charset="-78"/>
            </a:endParaRPr>
          </a:p>
        </p:txBody>
      </p:sp>
      <p:sp>
        <p:nvSpPr>
          <p:cNvPr id="4" name="Rounded Rectangle 3"/>
          <p:cNvSpPr/>
          <p:nvPr/>
        </p:nvSpPr>
        <p:spPr>
          <a:xfrm>
            <a:off x="827584" y="332656"/>
            <a:ext cx="7560840" cy="936104"/>
          </a:xfrm>
          <a:prstGeom prst="round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Çocuk Kütüphanesi</a:t>
            </a:r>
            <a:endParaRPr lang="tr-TR" sz="48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7584" y="116632"/>
            <a:ext cx="7560840" cy="1512168"/>
          </a:xfrm>
          <a:prstGeom prst="round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IFLA’ya Göre Çocuk Kütüphanesinin Amaçları</a:t>
            </a:r>
            <a:endParaRPr lang="tr-TR" sz="4800" dirty="0">
              <a:latin typeface="Aparajita" pitchFamily="34" charset="0"/>
              <a:cs typeface="Aparajita" pitchFamily="34" charset="0"/>
            </a:endParaRPr>
          </a:p>
        </p:txBody>
      </p:sp>
      <p:sp>
        <p:nvSpPr>
          <p:cNvPr id="5" name="Rounded Rectangle 4"/>
          <p:cNvSpPr/>
          <p:nvPr/>
        </p:nvSpPr>
        <p:spPr>
          <a:xfrm>
            <a:off x="755576" y="2204864"/>
            <a:ext cx="7704856" cy="417646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3000" dirty="0" smtClean="0">
              <a:solidFill>
                <a:schemeClr val="dk1"/>
              </a:solidFill>
              <a:latin typeface="Arabic Typesetting" pitchFamily="66" charset="-78"/>
              <a:cs typeface="Arabic Typesetting" pitchFamily="66" charset="-78"/>
            </a:endParaRPr>
          </a:p>
          <a:p>
            <a:r>
              <a:rPr lang="tr-TR" sz="3000" dirty="0" smtClean="0">
                <a:solidFill>
                  <a:schemeClr val="dk1"/>
                </a:solidFill>
                <a:latin typeface="Arabic Typesetting" pitchFamily="66" charset="-78"/>
                <a:cs typeface="Arabic Typesetting" pitchFamily="66" charset="-78"/>
              </a:rPr>
              <a:t>Her </a:t>
            </a:r>
            <a:r>
              <a:rPr lang="tr-TR" sz="3000" dirty="0">
                <a:solidFill>
                  <a:schemeClr val="dk1"/>
                </a:solidFill>
                <a:latin typeface="Arabic Typesetting" pitchFamily="66" charset="-78"/>
                <a:cs typeface="Arabic Typesetting" pitchFamily="66" charset="-78"/>
              </a:rPr>
              <a:t>çocuğun hakkı olan</a:t>
            </a:r>
            <a:br>
              <a:rPr lang="tr-TR" sz="3000" dirty="0">
                <a:solidFill>
                  <a:schemeClr val="dk1"/>
                </a:solidFill>
                <a:latin typeface="Arabic Typesetting" pitchFamily="66" charset="-78"/>
                <a:cs typeface="Arabic Typesetting" pitchFamily="66" charset="-78"/>
              </a:rPr>
            </a:br>
            <a:r>
              <a:rPr lang="tr-TR" sz="3000" dirty="0" smtClean="0">
                <a:solidFill>
                  <a:schemeClr val="dk1"/>
                </a:solidFill>
                <a:latin typeface="Arabic Typesetting" pitchFamily="66" charset="-78"/>
                <a:cs typeface="Arabic Typesetting" pitchFamily="66" charset="-78"/>
              </a:rPr>
              <a:t>	o Bilgi</a:t>
            </a:r>
            <a:r>
              <a:rPr lang="tr-TR" sz="3000" dirty="0">
                <a:solidFill>
                  <a:schemeClr val="dk1"/>
                </a:solidFill>
                <a:latin typeface="Arabic Typesetting" pitchFamily="66" charset="-78"/>
                <a:cs typeface="Arabic Typesetting" pitchFamily="66" charset="-78"/>
              </a:rPr>
              <a:t/>
            </a:r>
            <a:br>
              <a:rPr lang="tr-TR" sz="3000" dirty="0">
                <a:solidFill>
                  <a:schemeClr val="dk1"/>
                </a:solidFill>
                <a:latin typeface="Arabic Typesetting" pitchFamily="66" charset="-78"/>
                <a:cs typeface="Arabic Typesetting" pitchFamily="66" charset="-78"/>
              </a:rPr>
            </a:br>
            <a:r>
              <a:rPr lang="tr-TR" sz="3000" dirty="0" smtClean="0">
                <a:solidFill>
                  <a:schemeClr val="dk1"/>
                </a:solidFill>
                <a:latin typeface="Arabic Typesetting" pitchFamily="66" charset="-78"/>
                <a:cs typeface="Arabic Typesetting" pitchFamily="66" charset="-78"/>
              </a:rPr>
              <a:t>	o </a:t>
            </a:r>
            <a:r>
              <a:rPr lang="tr-TR" sz="3000" dirty="0">
                <a:solidFill>
                  <a:schemeClr val="dk1"/>
                </a:solidFill>
                <a:latin typeface="Arabic Typesetting" pitchFamily="66" charset="-78"/>
                <a:cs typeface="Arabic Typesetting" pitchFamily="66" charset="-78"/>
              </a:rPr>
              <a:t>İşlevsel, görsel, dijital ve medya okuryazarlığı</a:t>
            </a:r>
            <a:br>
              <a:rPr lang="tr-TR" sz="3000" dirty="0">
                <a:solidFill>
                  <a:schemeClr val="dk1"/>
                </a:solidFill>
                <a:latin typeface="Arabic Typesetting" pitchFamily="66" charset="-78"/>
                <a:cs typeface="Arabic Typesetting" pitchFamily="66" charset="-78"/>
              </a:rPr>
            </a:br>
            <a:r>
              <a:rPr lang="tr-TR" sz="3000" dirty="0" smtClean="0">
                <a:solidFill>
                  <a:schemeClr val="dk1"/>
                </a:solidFill>
                <a:latin typeface="Arabic Typesetting" pitchFamily="66" charset="-78"/>
                <a:cs typeface="Arabic Typesetting" pitchFamily="66" charset="-78"/>
              </a:rPr>
              <a:t>	o </a:t>
            </a:r>
            <a:r>
              <a:rPr lang="tr-TR" sz="3000" dirty="0">
                <a:solidFill>
                  <a:schemeClr val="dk1"/>
                </a:solidFill>
                <a:latin typeface="Arabic Typesetting" pitchFamily="66" charset="-78"/>
                <a:cs typeface="Arabic Typesetting" pitchFamily="66" charset="-78"/>
              </a:rPr>
              <a:t>Kültürel gelişim</a:t>
            </a:r>
            <a:br>
              <a:rPr lang="tr-TR" sz="3000" dirty="0">
                <a:solidFill>
                  <a:schemeClr val="dk1"/>
                </a:solidFill>
                <a:latin typeface="Arabic Typesetting" pitchFamily="66" charset="-78"/>
                <a:cs typeface="Arabic Typesetting" pitchFamily="66" charset="-78"/>
              </a:rPr>
            </a:br>
            <a:r>
              <a:rPr lang="tr-TR" sz="3000" dirty="0" smtClean="0">
                <a:solidFill>
                  <a:schemeClr val="dk1"/>
                </a:solidFill>
                <a:latin typeface="Arabic Typesetting" pitchFamily="66" charset="-78"/>
                <a:cs typeface="Arabic Typesetting" pitchFamily="66" charset="-78"/>
              </a:rPr>
              <a:t>	o </a:t>
            </a:r>
            <a:r>
              <a:rPr lang="tr-TR" sz="3000" dirty="0">
                <a:solidFill>
                  <a:schemeClr val="dk1"/>
                </a:solidFill>
                <a:latin typeface="Arabic Typesetting" pitchFamily="66" charset="-78"/>
                <a:cs typeface="Arabic Typesetting" pitchFamily="66" charset="-78"/>
              </a:rPr>
              <a:t>Okuma gelişimi</a:t>
            </a:r>
            <a:br>
              <a:rPr lang="tr-TR" sz="3000" dirty="0">
                <a:solidFill>
                  <a:schemeClr val="dk1"/>
                </a:solidFill>
                <a:latin typeface="Arabic Typesetting" pitchFamily="66" charset="-78"/>
                <a:cs typeface="Arabic Typesetting" pitchFamily="66" charset="-78"/>
              </a:rPr>
            </a:br>
            <a:r>
              <a:rPr lang="tr-TR" sz="3000" dirty="0" smtClean="0">
                <a:solidFill>
                  <a:schemeClr val="dk1"/>
                </a:solidFill>
                <a:latin typeface="Arabic Typesetting" pitchFamily="66" charset="-78"/>
                <a:cs typeface="Arabic Typesetting" pitchFamily="66" charset="-78"/>
              </a:rPr>
              <a:t>	o </a:t>
            </a:r>
            <a:r>
              <a:rPr lang="tr-TR" sz="3000" dirty="0">
                <a:solidFill>
                  <a:schemeClr val="dk1"/>
                </a:solidFill>
                <a:latin typeface="Arabic Typesetting" pitchFamily="66" charset="-78"/>
                <a:cs typeface="Arabic Typesetting" pitchFamily="66" charset="-78"/>
              </a:rPr>
              <a:t>Yaşam boyu öğrenme</a:t>
            </a:r>
            <a:br>
              <a:rPr lang="tr-TR" sz="3000" dirty="0">
                <a:solidFill>
                  <a:schemeClr val="dk1"/>
                </a:solidFill>
                <a:latin typeface="Arabic Typesetting" pitchFamily="66" charset="-78"/>
                <a:cs typeface="Arabic Typesetting" pitchFamily="66" charset="-78"/>
              </a:rPr>
            </a:br>
            <a:r>
              <a:rPr lang="tr-TR" sz="3000" dirty="0" smtClean="0">
                <a:solidFill>
                  <a:schemeClr val="dk1"/>
                </a:solidFill>
                <a:latin typeface="Arabic Typesetting" pitchFamily="66" charset="-78"/>
                <a:cs typeface="Arabic Typesetting" pitchFamily="66" charset="-78"/>
              </a:rPr>
              <a:t>	o </a:t>
            </a:r>
            <a:r>
              <a:rPr lang="tr-TR" sz="3000" dirty="0">
                <a:solidFill>
                  <a:schemeClr val="dk1"/>
                </a:solidFill>
                <a:latin typeface="Arabic Typesetting" pitchFamily="66" charset="-78"/>
                <a:cs typeface="Arabic Typesetting" pitchFamily="66" charset="-78"/>
              </a:rPr>
              <a:t>Boş zamanlar için yaratıcı programlara erişimi </a:t>
            </a:r>
            <a:r>
              <a:rPr lang="tr-TR" sz="3000" dirty="0" smtClean="0">
                <a:solidFill>
                  <a:schemeClr val="dk1"/>
                </a:solidFill>
                <a:latin typeface="Arabic Typesetting" pitchFamily="66" charset="-78"/>
                <a:cs typeface="Arabic Typesetting" pitchFamily="66" charset="-78"/>
              </a:rPr>
              <a:t>	kolaylaştırmak </a:t>
            </a:r>
            <a:r>
              <a:rPr lang="tr-TR" sz="3000" dirty="0">
                <a:solidFill>
                  <a:schemeClr val="dk1"/>
                </a:solidFill>
                <a:latin typeface="Arabic Typesetting" pitchFamily="66" charset="-78"/>
                <a:cs typeface="Arabic Typesetting" pitchFamily="66" charset="-78"/>
              </a:rPr>
              <a:t/>
            </a:r>
            <a:br>
              <a:rPr lang="tr-TR" sz="3000" dirty="0">
                <a:solidFill>
                  <a:schemeClr val="dk1"/>
                </a:solidFill>
                <a:latin typeface="Arabic Typesetting" pitchFamily="66" charset="-78"/>
                <a:cs typeface="Arabic Typesetting" pitchFamily="66" charset="-78"/>
              </a:rPr>
            </a:br>
            <a:endParaRPr lang="tr-TR" sz="3000" dirty="0">
              <a:solidFill>
                <a:schemeClr val="dk1"/>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7584" y="116632"/>
            <a:ext cx="7560840" cy="1512168"/>
          </a:xfrm>
          <a:prstGeom prst="round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dirty="0" smtClean="0">
                <a:latin typeface="Aparajita" pitchFamily="34" charset="0"/>
                <a:cs typeface="Aparajita" pitchFamily="34" charset="0"/>
              </a:rPr>
              <a:t>IFLA’ya Göre Çocuk Kütüphanesinin Amaçları</a:t>
            </a:r>
            <a:endParaRPr lang="tr-TR" sz="4800" dirty="0">
              <a:latin typeface="Aparajita" pitchFamily="34" charset="0"/>
              <a:cs typeface="Aparajita" pitchFamily="34" charset="0"/>
            </a:endParaRPr>
          </a:p>
        </p:txBody>
      </p:sp>
      <p:sp>
        <p:nvSpPr>
          <p:cNvPr id="5" name="Rounded Rectangle 4"/>
          <p:cNvSpPr/>
          <p:nvPr/>
        </p:nvSpPr>
        <p:spPr>
          <a:xfrm>
            <a:off x="683568" y="2276872"/>
            <a:ext cx="7848872" cy="35283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tr-TR" sz="3200" dirty="0">
                <a:solidFill>
                  <a:schemeClr val="dk1"/>
                </a:solidFill>
                <a:latin typeface="Arabic Typesetting" pitchFamily="66" charset="-78"/>
                <a:cs typeface="Arabic Typesetting" pitchFamily="66" charset="-78"/>
              </a:rPr>
              <a:t>Çocukların açık erişimli tüm kaynaklara ve ortamlara erişimini sağlamak</a:t>
            </a:r>
            <a:br>
              <a:rPr lang="tr-TR" sz="3200" dirty="0">
                <a:solidFill>
                  <a:schemeClr val="dk1"/>
                </a:solidFill>
                <a:latin typeface="Arabic Typesetting" pitchFamily="66" charset="-78"/>
                <a:cs typeface="Arabic Typesetting" pitchFamily="66" charset="-78"/>
              </a:rPr>
            </a:br>
            <a:r>
              <a:rPr lang="tr-TR" sz="3200" dirty="0">
                <a:solidFill>
                  <a:schemeClr val="dk1"/>
                </a:solidFill>
                <a:latin typeface="Arabic Typesetting" pitchFamily="66" charset="-78"/>
                <a:cs typeface="Arabic Typesetting" pitchFamily="66" charset="-78"/>
              </a:rPr>
              <a:t>• Çocuklar, ebeveynler ve bakıcılar için çeşitli etkinlikler sunmak</a:t>
            </a:r>
            <a:br>
              <a:rPr lang="tr-TR" sz="3200" dirty="0">
                <a:solidFill>
                  <a:schemeClr val="dk1"/>
                </a:solidFill>
                <a:latin typeface="Arabic Typesetting" pitchFamily="66" charset="-78"/>
                <a:cs typeface="Arabic Typesetting" pitchFamily="66" charset="-78"/>
              </a:rPr>
            </a:br>
            <a:r>
              <a:rPr lang="tr-TR" sz="3200" dirty="0">
                <a:solidFill>
                  <a:schemeClr val="dk1"/>
                </a:solidFill>
                <a:latin typeface="Arabic Typesetting" pitchFamily="66" charset="-78"/>
                <a:cs typeface="Arabic Typesetting" pitchFamily="66" charset="-78"/>
              </a:rPr>
              <a:t>• Ailelerin toplum içine girişini </a:t>
            </a:r>
            <a:r>
              <a:rPr lang="tr-TR" sz="3200" dirty="0" smtClean="0">
                <a:solidFill>
                  <a:schemeClr val="dk1"/>
                </a:solidFill>
                <a:latin typeface="Arabic Typesetting" pitchFamily="66" charset="-78"/>
                <a:cs typeface="Arabic Typesetting" pitchFamily="66" charset="-78"/>
              </a:rPr>
              <a:t>kolaylaştırmak</a:t>
            </a:r>
            <a:endParaRPr lang="tr-TR" sz="3200" dirty="0">
              <a:solidFill>
                <a:schemeClr val="dk1"/>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1060</Words>
  <Application>Microsoft Office PowerPoint</Application>
  <PresentationFormat>Ekran Gösterisi (4:3)</PresentationFormat>
  <Paragraphs>61</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Aparajita</vt:lpstr>
      <vt:lpstr>Arabic Typesetting</vt:lpstr>
      <vt:lpstr>Arial</vt:lpstr>
      <vt:lpstr>Calibri</vt:lpstr>
      <vt:lpstr>Office Theme</vt:lpstr>
      <vt:lpstr>Çocuk Kütüphaneleri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Edinburg Merkez Kütüphanesi  Çocuk Bölümü</vt:lpstr>
      <vt:lpstr>Slavin Çocuk Kütüphanesi-Amerika</vt:lpstr>
      <vt:lpstr>Brentwood Çocuk Kütüphanesi- Tennessee </vt:lpstr>
      <vt:lpstr>Benjamin L. Hooks Merkez Kütüphanesi- Tennessee</vt:lpstr>
      <vt:lpstr>Fairfield Çocuk Kütüphanesi- Connecticut  </vt:lpstr>
      <vt:lpstr>Muyinga Kütüphanesi-Afrika</vt:lpstr>
      <vt:lpstr>High Bridge Kütüphanesi-Newyork</vt:lpstr>
      <vt:lpstr>Hutong Çocuk Kütüphanesi ve Sanat Merkezi-Japonya</vt:lpstr>
      <vt:lpstr>PowerPoint Sunusu</vt:lpstr>
      <vt:lpstr>Gaziantep Çocuk Kütüphanesi</vt:lpstr>
      <vt:lpstr>Ahmet Altınay Çocuk Kütüphanesi -Karaman</vt:lpstr>
      <vt:lpstr>Ali Dayı Çocuk Kütüphanesi-Ankara</vt:lpstr>
      <vt:lpstr>Tülay Çakır Çocuk Kütüphanesi-Ankara</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Ezgi&amp;Erol</dc:creator>
  <cp:lastModifiedBy>Hp</cp:lastModifiedBy>
  <cp:revision>20</cp:revision>
  <dcterms:created xsi:type="dcterms:W3CDTF">2017-01-03T20:37:03Z</dcterms:created>
  <dcterms:modified xsi:type="dcterms:W3CDTF">2021-03-13T18:13:46Z</dcterms:modified>
</cp:coreProperties>
</file>