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62" r:id="rId5"/>
    <p:sldId id="264" r:id="rId6"/>
    <p:sldId id="265" r:id="rId7"/>
    <p:sldId id="266" r:id="rId8"/>
    <p:sldId id="258" r:id="rId9"/>
    <p:sldId id="259" r:id="rId10"/>
    <p:sldId id="260" r:id="rId11"/>
    <p:sldId id="261"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C54A880F-8A36-4372-AD51-9D523769613B}" type="datetimeFigureOut">
              <a:rPr lang="tr-TR" smtClean="0"/>
              <a:t>18.11.2017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F0D42F4-AAD0-4EA9-90F7-8010820102C3}"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54A880F-8A36-4372-AD51-9D523769613B}" type="datetimeFigureOut">
              <a:rPr lang="tr-TR" smtClean="0"/>
              <a:t>18.11.2017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F0D42F4-AAD0-4EA9-90F7-8010820102C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54A880F-8A36-4372-AD51-9D523769613B}" type="datetimeFigureOut">
              <a:rPr lang="tr-TR" smtClean="0"/>
              <a:t>18.11.2017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F0D42F4-AAD0-4EA9-90F7-8010820102C3}"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54A880F-8A36-4372-AD51-9D523769613B}" type="datetimeFigureOut">
              <a:rPr lang="tr-TR" smtClean="0"/>
              <a:t>18.11.2017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F0D42F4-AAD0-4EA9-90F7-8010820102C3}"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C54A880F-8A36-4372-AD51-9D523769613B}" type="datetimeFigureOut">
              <a:rPr lang="tr-TR" smtClean="0"/>
              <a:t>18.11.2017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F0D42F4-AAD0-4EA9-90F7-8010820102C3}"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C54A880F-8A36-4372-AD51-9D523769613B}" type="datetimeFigureOut">
              <a:rPr lang="tr-TR" smtClean="0"/>
              <a:t>18.11.2017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F0D42F4-AAD0-4EA9-90F7-8010820102C3}"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C54A880F-8A36-4372-AD51-9D523769613B}" type="datetimeFigureOut">
              <a:rPr lang="tr-TR" smtClean="0"/>
              <a:t>18.11.2017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F0D42F4-AAD0-4EA9-90F7-8010820102C3}"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54A880F-8A36-4372-AD51-9D523769613B}" type="datetimeFigureOut">
              <a:rPr lang="tr-TR" smtClean="0"/>
              <a:t>18.11.2017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F0D42F4-AAD0-4EA9-90F7-8010820102C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54A880F-8A36-4372-AD51-9D523769613B}" type="datetimeFigureOut">
              <a:rPr lang="tr-TR" smtClean="0"/>
              <a:t>18.11.2017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F0D42F4-AAD0-4EA9-90F7-8010820102C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54A880F-8A36-4372-AD51-9D523769613B}" type="datetimeFigureOut">
              <a:rPr lang="tr-TR" smtClean="0"/>
              <a:t>18.11.2017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F0D42F4-AAD0-4EA9-90F7-8010820102C3}"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54A880F-8A36-4372-AD51-9D523769613B}" type="datetimeFigureOut">
              <a:rPr lang="tr-TR" smtClean="0"/>
              <a:t>18.11.2017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F0D42F4-AAD0-4EA9-90F7-8010820102C3}"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4A880F-8A36-4372-AD51-9D523769613B}" type="datetimeFigureOut">
              <a:rPr lang="tr-TR" smtClean="0"/>
              <a:t>18.11.2017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0D42F4-AAD0-4EA9-90F7-8010820102C3}"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en-US" dirty="0" smtClean="0"/>
              <a:t>1960-1980 D</a:t>
            </a:r>
            <a:r>
              <a:rPr lang="tr-TR" dirty="0" smtClean="0"/>
              <a:t>önemi Türkiye Modernleşmesi ve Medya</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r>
              <a:rPr lang="tr-TR" dirty="0" smtClean="0"/>
              <a:t>İşçi-işveren ilişkileri:</a:t>
            </a:r>
          </a:p>
          <a:p>
            <a:pPr algn="just">
              <a:buNone/>
            </a:pPr>
            <a:r>
              <a:rPr lang="tr-TR" dirty="0"/>
              <a:t>*</a:t>
            </a:r>
            <a:r>
              <a:rPr lang="tr-TR" dirty="0" smtClean="0"/>
              <a:t>Avrupalı gazeteciler ve ulusal gazeteciler kıyaslaması</a:t>
            </a:r>
          </a:p>
          <a:p>
            <a:pPr algn="just">
              <a:buNone/>
            </a:pPr>
            <a:r>
              <a:rPr lang="tr-TR" dirty="0" smtClean="0"/>
              <a:t>*Denetim</a:t>
            </a:r>
          </a:p>
          <a:p>
            <a:pPr algn="just">
              <a:buNone/>
            </a:pPr>
            <a:endParaRPr lang="tr-TR" dirty="0" smtClean="0"/>
          </a:p>
          <a:p>
            <a:pPr algn="just">
              <a:buNone/>
            </a:pPr>
            <a:r>
              <a:rPr lang="tr-TR" dirty="0" smtClean="0"/>
              <a:t>*Özdenetim</a:t>
            </a:r>
          </a:p>
          <a:p>
            <a:pPr algn="just">
              <a:buNone/>
            </a:pPr>
            <a:endParaRPr lang="tr-TR" dirty="0" smtClean="0"/>
          </a:p>
          <a:p>
            <a:pPr algn="just">
              <a:buNone/>
            </a:pPr>
            <a:r>
              <a:rPr lang="tr-TR" dirty="0" smtClean="0"/>
              <a:t>*212 sayılı kanun ve gazetecilik pratikleri</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Modernleşme </a:t>
            </a:r>
            <a:r>
              <a:rPr lang="tr-TR" smtClean="0"/>
              <a:t>ve Televizyon</a:t>
            </a:r>
            <a:endParaRPr lang="tr-TR"/>
          </a:p>
        </p:txBody>
      </p:sp>
      <p:sp>
        <p:nvSpPr>
          <p:cNvPr id="3" name="2 İçerik Yer Tutucusu"/>
          <p:cNvSpPr>
            <a:spLocks noGrp="1"/>
          </p:cNvSpPr>
          <p:nvPr>
            <p:ph idx="1"/>
          </p:nvPr>
        </p:nvSpPr>
        <p:spPr/>
        <p:txBody>
          <a:bodyPr/>
          <a:lstStyle/>
          <a:p>
            <a:pPr>
              <a:buNone/>
            </a:pPr>
            <a:endParaRPr lang="tr-TR" dirty="0" smtClean="0"/>
          </a:p>
          <a:p>
            <a:r>
              <a:rPr lang="tr-TR" dirty="0" smtClean="0"/>
              <a:t>Televizyon yayıncılığına geçiş: TRT</a:t>
            </a:r>
          </a:p>
          <a:p>
            <a:pPr>
              <a:buNone/>
            </a:pPr>
            <a:r>
              <a:rPr lang="tr-TR" dirty="0" smtClean="0"/>
              <a:t>*Kamu yayıncılığı</a:t>
            </a:r>
          </a:p>
          <a:p>
            <a:pPr>
              <a:buNone/>
            </a:pPr>
            <a:r>
              <a:rPr lang="tr-TR" dirty="0" smtClean="0"/>
              <a:t>*Tarafsızlık</a:t>
            </a:r>
          </a:p>
          <a:p>
            <a:pPr>
              <a:buNone/>
            </a:pPr>
            <a:r>
              <a:rPr lang="tr-TR" dirty="0" smtClean="0"/>
              <a:t>*Özerklik</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tr-TR" dirty="0" smtClean="0"/>
              <a:t>Dönemin modernleşme anlayışı planlı ekonomik kalkınma, sosyal hukuk devleti anlayışı, örgütlenme hakkının kabulü ve genişletilmesi, tüm hak ve özgürlüklerin genişletilmesi yönünde biçimlendirilmeye çalışılmıştır. </a:t>
            </a:r>
            <a:r>
              <a:rPr lang="tr-TR" smtClean="0"/>
              <a:t>Bu çerçevede kitle iletişim araçlarına ilişkin düzenlemeler özerkliğin sağlanması, basın çalışanları için sosyal ve sendikal hakların güvence altına alınması, siyasal iktidarın basını mali denetiminin önüne geçilmesi yönündedir.</a:t>
            </a:r>
            <a:endParaRPr lang="en-US"/>
          </a:p>
        </p:txBody>
      </p:sp>
    </p:spTree>
    <p:extLst>
      <p:ext uri="{BB962C8B-B14F-4D97-AF65-F5344CB8AC3E}">
        <p14:creationId xmlns:p14="http://schemas.microsoft.com/office/powerpoint/2010/main" val="2443178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dirty="0" smtClean="0"/>
              <a:t>Değişen hukuksal çerçeve ve </a:t>
            </a:r>
            <a:r>
              <a:rPr lang="tr-TR" dirty="0" smtClean="0"/>
              <a:t>medya</a:t>
            </a:r>
            <a:endParaRPr lang="tr-TR" dirty="0" smtClean="0"/>
          </a:p>
          <a:p>
            <a:pPr algn="just">
              <a:buNone/>
            </a:pPr>
            <a:r>
              <a:rPr lang="tr-TR" dirty="0" smtClean="0"/>
              <a:t>*Anayasa ve iletişim </a:t>
            </a:r>
            <a:r>
              <a:rPr lang="tr-TR" dirty="0" smtClean="0"/>
              <a:t>özgürlüğü</a:t>
            </a:r>
          </a:p>
          <a:p>
            <a:pPr algn="just">
              <a:buNone/>
            </a:pPr>
            <a:r>
              <a:rPr lang="tr-TR" dirty="0" smtClean="0"/>
              <a:t>-1961 Anayasası ile basın ve ifade özgürlüğü güvence altına alındı.</a:t>
            </a:r>
          </a:p>
          <a:p>
            <a:pPr algn="just">
              <a:buNone/>
            </a:pPr>
            <a:r>
              <a:rPr lang="tr-TR" dirty="0" smtClean="0"/>
              <a:t>-Radyo ve televizyon yayınları özerk bir yapıya kavuşturuldu.</a:t>
            </a:r>
            <a:endParaRPr lang="tr-TR" dirty="0" smtClean="0"/>
          </a:p>
          <a:p>
            <a:pPr algn="just">
              <a:buNone/>
            </a:pPr>
            <a:endParaRPr lang="tr-T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a:t>*</a:t>
            </a:r>
            <a:r>
              <a:rPr lang="en-US" dirty="0" err="1"/>
              <a:t>Resmi</a:t>
            </a:r>
            <a:r>
              <a:rPr lang="en-US" dirty="0"/>
              <a:t> </a:t>
            </a:r>
            <a:r>
              <a:rPr lang="en-US" dirty="0" err="1"/>
              <a:t>ve</a:t>
            </a:r>
            <a:r>
              <a:rPr lang="en-US" dirty="0"/>
              <a:t> </a:t>
            </a:r>
            <a:r>
              <a:rPr lang="en-US" dirty="0" err="1"/>
              <a:t>özel</a:t>
            </a:r>
            <a:r>
              <a:rPr lang="en-US" dirty="0"/>
              <a:t> </a:t>
            </a:r>
            <a:r>
              <a:rPr lang="en-US" dirty="0" err="1"/>
              <a:t>ilanların</a:t>
            </a:r>
            <a:r>
              <a:rPr lang="en-US" dirty="0"/>
              <a:t> </a:t>
            </a:r>
            <a:r>
              <a:rPr lang="en-US" dirty="0" err="1"/>
              <a:t>dağıtımı</a:t>
            </a:r>
            <a:r>
              <a:rPr lang="en-US" dirty="0"/>
              <a:t> </a:t>
            </a:r>
            <a:r>
              <a:rPr lang="en-US" dirty="0" err="1" smtClean="0"/>
              <a:t>sorunu</a:t>
            </a:r>
            <a:r>
              <a:rPr lang="tr-TR" dirty="0" smtClean="0"/>
              <a:t> ve hukuksal çerçeve</a:t>
            </a:r>
          </a:p>
          <a:p>
            <a:pPr marL="0" indent="0">
              <a:buNone/>
            </a:pPr>
            <a:r>
              <a:rPr lang="tr-TR" dirty="0" smtClean="0"/>
              <a:t>1961 yılında 195 sayılı yasayla, ilan dağıtımındaki keyfiliği önlemek amacıyla Basın İlan Kurumu kuruldu.</a:t>
            </a:r>
          </a:p>
          <a:p>
            <a:pPr marL="0" indent="0">
              <a:buNone/>
            </a:pPr>
            <a:r>
              <a:rPr lang="tr-TR" dirty="0"/>
              <a:t>Basın İlan </a:t>
            </a:r>
            <a:r>
              <a:rPr lang="tr-TR" dirty="0" smtClean="0"/>
              <a:t>Kurumu özerk bir yapı ile oluşturuldu.</a:t>
            </a:r>
          </a:p>
          <a:p>
            <a:pPr marL="0" indent="0">
              <a:buNone/>
            </a:pPr>
            <a:endParaRPr lang="tr-TR" dirty="0" smtClean="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2343787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Basın İlan Kurumu</a:t>
            </a:r>
            <a:endParaRPr lang="en-US" dirty="0"/>
          </a:p>
        </p:txBody>
      </p:sp>
      <p:sp>
        <p:nvSpPr>
          <p:cNvPr id="3" name="Content Placeholder 2"/>
          <p:cNvSpPr>
            <a:spLocks noGrp="1"/>
          </p:cNvSpPr>
          <p:nvPr>
            <p:ph idx="1"/>
          </p:nvPr>
        </p:nvSpPr>
        <p:spPr/>
        <p:txBody>
          <a:bodyPr/>
          <a:lstStyle/>
          <a:p>
            <a:r>
              <a:rPr lang="tr-TR" dirty="0" smtClean="0"/>
              <a:t>Merkezi İstanbul’dur.</a:t>
            </a:r>
          </a:p>
          <a:p>
            <a:r>
              <a:rPr lang="en-US" dirty="0" err="1" smtClean="0"/>
              <a:t>Genel</a:t>
            </a:r>
            <a:r>
              <a:rPr lang="en-US" dirty="0" smtClean="0"/>
              <a:t> </a:t>
            </a:r>
            <a:r>
              <a:rPr lang="en-US" dirty="0" err="1" smtClean="0"/>
              <a:t>kurulunda</a:t>
            </a:r>
            <a:r>
              <a:rPr lang="tr-TR" dirty="0" smtClean="0"/>
              <a:t> gazete sahipleri (belli sayıda), gazeteciler sendikasından üç temsilci, gazete derneklerinden temsilciler, çeşitli bakanlıklardan temsilciler, SEKA’dan bir temsilci, değişik fakülte ve meslek odaları ile TRT ve AA’dan temsilcilerle toplam 36 üye bulunur.</a:t>
            </a:r>
            <a:endParaRPr lang="en-US" dirty="0"/>
          </a:p>
          <a:p>
            <a:endParaRPr lang="en-US" dirty="0"/>
          </a:p>
        </p:txBody>
      </p:sp>
    </p:spTree>
    <p:extLst>
      <p:ext uri="{BB962C8B-B14F-4D97-AF65-F5344CB8AC3E}">
        <p14:creationId xmlns:p14="http://schemas.microsoft.com/office/powerpoint/2010/main" val="3169399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Basın </a:t>
            </a:r>
            <a:r>
              <a:rPr lang="en-US" dirty="0" err="1"/>
              <a:t>İlan</a:t>
            </a:r>
            <a:r>
              <a:rPr lang="en-US" dirty="0"/>
              <a:t> </a:t>
            </a:r>
            <a:r>
              <a:rPr lang="en-US" dirty="0" err="1"/>
              <a:t>Kurumu</a:t>
            </a:r>
            <a:endParaRPr lang="en-US" dirty="0"/>
          </a:p>
        </p:txBody>
      </p:sp>
      <p:sp>
        <p:nvSpPr>
          <p:cNvPr id="3" name="Content Placeholder 2"/>
          <p:cNvSpPr>
            <a:spLocks noGrp="1"/>
          </p:cNvSpPr>
          <p:nvPr>
            <p:ph idx="1"/>
          </p:nvPr>
        </p:nvSpPr>
        <p:spPr/>
        <p:txBody>
          <a:bodyPr/>
          <a:lstStyle/>
          <a:p>
            <a:r>
              <a:rPr lang="tr-TR" dirty="0" smtClean="0"/>
              <a:t>Görevleri:</a:t>
            </a:r>
          </a:p>
          <a:p>
            <a:pPr marL="0" indent="0">
              <a:buNone/>
            </a:pPr>
            <a:r>
              <a:rPr lang="tr-TR" dirty="0" smtClean="0"/>
              <a:t>*Asli görevi, resmi ilanların gazete ve dergilerde yayımlanmasına aracı olmaktır.</a:t>
            </a:r>
          </a:p>
          <a:p>
            <a:pPr marL="0" indent="0">
              <a:buNone/>
            </a:pPr>
            <a:r>
              <a:rPr lang="tr-TR" dirty="0" smtClean="0"/>
              <a:t>*Kurum’un yönetimine katılan gazete ve dergilere, basın sendika ve derneklerine en çok beş yıl süre ile kredi açmak</a:t>
            </a:r>
          </a:p>
          <a:p>
            <a:pPr marL="0" indent="0">
              <a:buNone/>
            </a:pPr>
            <a:r>
              <a:rPr lang="tr-TR" dirty="0" smtClean="0"/>
              <a:t>*Basın mensuplarına vadesi iki yılı geçmeyen borç para vermek</a:t>
            </a:r>
          </a:p>
          <a:p>
            <a:pPr marL="0" indent="0">
              <a:buNone/>
            </a:pPr>
            <a:endParaRPr lang="tr-TR" dirty="0" smtClean="0"/>
          </a:p>
        </p:txBody>
      </p:sp>
    </p:spTree>
    <p:extLst>
      <p:ext uri="{BB962C8B-B14F-4D97-AF65-F5344CB8AC3E}">
        <p14:creationId xmlns:p14="http://schemas.microsoft.com/office/powerpoint/2010/main" val="1013749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Basın </a:t>
            </a:r>
            <a:r>
              <a:rPr lang="en-US" dirty="0" err="1"/>
              <a:t>İlan</a:t>
            </a:r>
            <a:r>
              <a:rPr lang="en-US" dirty="0"/>
              <a:t> </a:t>
            </a:r>
            <a:r>
              <a:rPr lang="en-US" dirty="0" err="1"/>
              <a:t>Kurumu</a:t>
            </a:r>
            <a:endParaRPr lang="en-US" dirty="0"/>
          </a:p>
        </p:txBody>
      </p:sp>
      <p:sp>
        <p:nvSpPr>
          <p:cNvPr id="3" name="Content Placeholder 2"/>
          <p:cNvSpPr>
            <a:spLocks noGrp="1"/>
          </p:cNvSpPr>
          <p:nvPr>
            <p:ph idx="1"/>
          </p:nvPr>
        </p:nvSpPr>
        <p:spPr/>
        <p:txBody>
          <a:bodyPr/>
          <a:lstStyle/>
          <a:p>
            <a:pPr marL="0" indent="0">
              <a:buNone/>
            </a:pPr>
            <a:r>
              <a:rPr lang="tr-TR" dirty="0" smtClean="0"/>
              <a:t>*Çalışamaz durumda olan ve ölen basın mensuplarınının ailelerine yardım etmek</a:t>
            </a:r>
          </a:p>
          <a:p>
            <a:pPr marL="0" indent="0">
              <a:buNone/>
            </a:pPr>
            <a:r>
              <a:rPr lang="tr-TR" dirty="0" smtClean="0"/>
              <a:t>*Basın mensupları için her türlü sosyal teşebbüsü sağlamak (Madde 2)</a:t>
            </a:r>
          </a:p>
          <a:p>
            <a:pPr marL="0" indent="0">
              <a:buNone/>
            </a:pPr>
            <a:r>
              <a:rPr lang="tr-TR" dirty="0" smtClean="0"/>
              <a:t>Görev tanımları, dönemin sosyal hak ve adalet anlayışlarına ya da diğer bir deyişle modernleşme anlayışına uygundur.</a:t>
            </a:r>
            <a:endParaRPr lang="en-US" dirty="0"/>
          </a:p>
        </p:txBody>
      </p:sp>
    </p:spTree>
    <p:extLst>
      <p:ext uri="{BB962C8B-B14F-4D97-AF65-F5344CB8AC3E}">
        <p14:creationId xmlns:p14="http://schemas.microsoft.com/office/powerpoint/2010/main" val="554157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t>Türk demokrasisinin nitelikleri, basın ve modernleşme</a:t>
            </a:r>
          </a:p>
          <a:p>
            <a:pPr algn="just">
              <a:buNone/>
            </a:pPr>
            <a:r>
              <a:rPr lang="tr-TR" dirty="0" smtClean="0"/>
              <a:t>*Gazete sayısı (Günlük, haftalık)</a:t>
            </a:r>
          </a:p>
          <a:p>
            <a:pPr algn="just">
              <a:buNone/>
            </a:pPr>
            <a:r>
              <a:rPr lang="tr-TR" dirty="0" smtClean="0"/>
              <a:t>*Tirajlar</a:t>
            </a:r>
          </a:p>
          <a:p>
            <a:pPr algn="just">
              <a:buNone/>
            </a:pPr>
            <a:r>
              <a:rPr lang="tr-TR" dirty="0" smtClean="0"/>
              <a:t>*Gazete sayısı ve tirajların coğrafi dağılımı</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t>Gazetelerin İktisadi Durumu</a:t>
            </a:r>
          </a:p>
          <a:p>
            <a:pPr algn="just">
              <a:buNone/>
            </a:pPr>
            <a:r>
              <a:rPr lang="tr-TR" dirty="0" smtClean="0"/>
              <a:t>*Kağıt fiyatları</a:t>
            </a:r>
          </a:p>
          <a:p>
            <a:pPr algn="just">
              <a:buNone/>
            </a:pPr>
            <a:r>
              <a:rPr lang="tr-TR" dirty="0" smtClean="0"/>
              <a:t>*Matbaa malzemesi</a:t>
            </a:r>
          </a:p>
          <a:p>
            <a:pPr algn="just">
              <a:buNone/>
            </a:pPr>
            <a:r>
              <a:rPr lang="tr-TR" dirty="0" smtClean="0"/>
              <a:t>*Gazete dağıtımı</a:t>
            </a:r>
          </a:p>
          <a:p>
            <a:pPr algn="just">
              <a:buNone/>
            </a:pPr>
            <a:r>
              <a:rPr lang="tr-TR" dirty="0" smtClean="0"/>
              <a:t>*Satış fiyatı</a:t>
            </a:r>
          </a:p>
          <a:p>
            <a:pPr algn="just">
              <a:buNone/>
            </a:pPr>
            <a:r>
              <a:rPr lang="tr-TR" dirty="0" smtClean="0"/>
              <a:t>*İlanlar</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347</Words>
  <Application>Microsoft Office PowerPoint</Application>
  <PresentationFormat>On-screen Show (4:3)</PresentationFormat>
  <Paragraphs>46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Ofis Teması</vt:lpstr>
      <vt:lpstr>1960-1980 Dönemi Türkiye Modernleşmesi ve Medya</vt:lpstr>
      <vt:lpstr>PowerPoint Presentation</vt:lpstr>
      <vt:lpstr>PowerPoint Presentation</vt:lpstr>
      <vt:lpstr>PowerPoint Presentation</vt:lpstr>
      <vt:lpstr>Basın İlan Kurumu</vt:lpstr>
      <vt:lpstr>Basın İlan Kurumu</vt:lpstr>
      <vt:lpstr>Basın İlan Kurumu</vt:lpstr>
      <vt:lpstr>PowerPoint Presentation</vt:lpstr>
      <vt:lpstr>PowerPoint Presentation</vt:lpstr>
      <vt:lpstr>PowerPoint Presentation</vt:lpstr>
      <vt:lpstr>Modernleşme ve Televizyon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1960-1980 Dönemi Türkiye Modernleşmesi ve Medya</dc:title>
  <dc:creator>GULKARAGOZ</dc:creator>
  <cp:lastModifiedBy>Gul</cp:lastModifiedBy>
  <cp:revision>10</cp:revision>
  <dcterms:created xsi:type="dcterms:W3CDTF">2017-11-15T12:54:35Z</dcterms:created>
  <dcterms:modified xsi:type="dcterms:W3CDTF">2017-11-18T16:07:16Z</dcterms:modified>
</cp:coreProperties>
</file>