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0" r:id="rId3"/>
    <p:sldId id="291" r:id="rId4"/>
    <p:sldId id="284" r:id="rId5"/>
    <p:sldId id="292"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1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13E0F5B-425B-4ECD-BC33-4ACA03DE2FB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1895512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3E0F5B-425B-4ECD-BC33-4ACA03DE2FB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4158012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3E0F5B-425B-4ECD-BC33-4ACA03DE2FB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3907773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3E0F5B-425B-4ECD-BC33-4ACA03DE2FB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2590241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13E0F5B-425B-4ECD-BC33-4ACA03DE2FB7}"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1503163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3E0F5B-425B-4ECD-BC33-4ACA03DE2FB7}"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260030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3E0F5B-425B-4ECD-BC33-4ACA03DE2FB7}"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1315015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3E0F5B-425B-4ECD-BC33-4ACA03DE2FB7}"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1291978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3E0F5B-425B-4ECD-BC33-4ACA03DE2FB7}"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1925873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13E0F5B-425B-4ECD-BC33-4ACA03DE2FB7}"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2234132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13E0F5B-425B-4ECD-BC33-4ACA03DE2FB7}"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5621FC-9709-4703-A0AA-12A2E1A80822}" type="slidenum">
              <a:rPr lang="tr-TR" smtClean="0"/>
              <a:t>‹#›</a:t>
            </a:fld>
            <a:endParaRPr lang="tr-TR"/>
          </a:p>
        </p:txBody>
      </p:sp>
    </p:spTree>
    <p:extLst>
      <p:ext uri="{BB962C8B-B14F-4D97-AF65-F5344CB8AC3E}">
        <p14:creationId xmlns:p14="http://schemas.microsoft.com/office/powerpoint/2010/main" val="3428746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3E0F5B-425B-4ECD-BC33-4ACA03DE2FB7}"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5621FC-9709-4703-A0AA-12A2E1A80822}" type="slidenum">
              <a:rPr lang="tr-TR" smtClean="0"/>
              <a:t>‹#›</a:t>
            </a:fld>
            <a:endParaRPr lang="tr-TR"/>
          </a:p>
        </p:txBody>
      </p:sp>
    </p:spTree>
    <p:extLst>
      <p:ext uri="{BB962C8B-B14F-4D97-AF65-F5344CB8AC3E}">
        <p14:creationId xmlns:p14="http://schemas.microsoft.com/office/powerpoint/2010/main" val="65561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08618"/>
            <a:ext cx="10515600" cy="1325563"/>
          </a:xfrm>
        </p:spPr>
        <p:txBody>
          <a:bodyPr/>
          <a:lstStyle/>
          <a:p>
            <a:r>
              <a:rPr lang="tr-TR" b="1" dirty="0" smtClean="0"/>
              <a:t>Konut Politikası II</a:t>
            </a:r>
            <a:endParaRPr lang="tr-TR" b="1" dirty="0"/>
          </a:p>
        </p:txBody>
      </p:sp>
      <p:sp>
        <p:nvSpPr>
          <p:cNvPr id="3" name="İçerik Yer Tutucusu 2"/>
          <p:cNvSpPr>
            <a:spLocks noGrp="1"/>
          </p:cNvSpPr>
          <p:nvPr>
            <p:ph idx="1"/>
          </p:nvPr>
        </p:nvSpPr>
        <p:spPr>
          <a:xfrm>
            <a:off x="838200" y="1500027"/>
            <a:ext cx="10515600" cy="4921320"/>
          </a:xfrm>
        </p:spPr>
        <p:txBody>
          <a:bodyPr>
            <a:normAutofit/>
          </a:bodyPr>
          <a:lstStyle/>
          <a:p>
            <a:pPr marL="0" indent="0" algn="ctr">
              <a:buNone/>
            </a:pPr>
            <a:r>
              <a:rPr lang="tr-TR" b="1" dirty="0" smtClean="0"/>
              <a:t>13. </a:t>
            </a:r>
            <a:r>
              <a:rPr lang="tr-TR" b="1" dirty="0"/>
              <a:t>Hafta Ders İçeriğinin Başlıkları</a:t>
            </a:r>
          </a:p>
          <a:p>
            <a:endParaRPr lang="tr-TR" b="1" dirty="0" smtClean="0"/>
          </a:p>
          <a:p>
            <a:pPr algn="just"/>
            <a:r>
              <a:rPr lang="tr-TR" b="1" dirty="0" smtClean="0"/>
              <a:t>Anayasa ve Konut</a:t>
            </a:r>
          </a:p>
          <a:p>
            <a:pPr algn="just"/>
            <a:r>
              <a:rPr lang="tr-TR" b="1" dirty="0" smtClean="0"/>
              <a:t>Konut Konusunda Yetkili Kuruluşlar</a:t>
            </a:r>
          </a:p>
          <a:p>
            <a:pPr algn="just"/>
            <a:r>
              <a:rPr lang="tr-TR" b="1" dirty="0" smtClean="0"/>
              <a:t>Türkiye’de Konut Politikasının Gelişimi</a:t>
            </a:r>
          </a:p>
          <a:p>
            <a:endParaRPr lang="tr-TR" dirty="0" smtClean="0"/>
          </a:p>
          <a:p>
            <a:endParaRPr lang="tr-TR" dirty="0"/>
          </a:p>
        </p:txBody>
      </p:sp>
    </p:spTree>
    <p:extLst>
      <p:ext uri="{BB962C8B-B14F-4D97-AF65-F5344CB8AC3E}">
        <p14:creationId xmlns:p14="http://schemas.microsoft.com/office/powerpoint/2010/main" val="1630541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Anayasa ve Konut</a:t>
            </a:r>
            <a:endParaRPr lang="tr-TR" b="1" dirty="0"/>
          </a:p>
        </p:txBody>
      </p:sp>
      <p:sp>
        <p:nvSpPr>
          <p:cNvPr id="3" name="2 İçerik Yer Tutucusu"/>
          <p:cNvSpPr>
            <a:spLocks noGrp="1"/>
          </p:cNvSpPr>
          <p:nvPr>
            <p:ph idx="1"/>
          </p:nvPr>
        </p:nvSpPr>
        <p:spPr/>
        <p:txBody>
          <a:bodyPr>
            <a:normAutofit fontScale="92500" lnSpcReduction="20000"/>
          </a:bodyPr>
          <a:lstStyle/>
          <a:p>
            <a:pPr algn="just"/>
            <a:r>
              <a:rPr lang="tr-TR" dirty="0" smtClean="0"/>
              <a:t>Konut, 1961 Anayasası ve 1982 Anayasasında düzenlenmiştir.</a:t>
            </a:r>
          </a:p>
          <a:p>
            <a:pPr algn="just"/>
            <a:r>
              <a:rPr lang="tr-TR" dirty="0" smtClean="0"/>
              <a:t>1961 Anayasasının </a:t>
            </a:r>
            <a:r>
              <a:rPr lang="tr-TR" dirty="0" smtClean="0"/>
              <a:t>sağlık hakkını düzenleyen 49.maddesinin 2.bendi kapsamında, </a:t>
            </a:r>
            <a:r>
              <a:rPr lang="tr-TR" dirty="0" smtClean="0"/>
              <a:t>«</a:t>
            </a:r>
            <a:r>
              <a:rPr lang="tr-TR" dirty="0" smtClean="0"/>
              <a:t>Devlet, yoksul veya dar gelirli ailelerin sağlık şartlarına uygun konut ihtiyaçlarını karşılayıcı tedbirleri alır» ifadesiyle konut hakkı düzenlenmiştir. Maddede sağlık hakkının bir bileşeni olarak ele alınan konut hakkı, herkes bakımından öngörülmemiştir. Konut hakkının öznesi, yoksul veya dar gelirli aileler olarak ortaya konulmuştur. </a:t>
            </a:r>
          </a:p>
          <a:p>
            <a:pPr algn="just"/>
            <a:r>
              <a:rPr lang="tr-TR" dirty="0" smtClean="0"/>
              <a:t>1982 Anayasasının </a:t>
            </a:r>
            <a:r>
              <a:rPr lang="tr-TR" dirty="0"/>
              <a:t>57.maddesinde </a:t>
            </a:r>
            <a:r>
              <a:rPr lang="tr-TR" dirty="0" smtClean="0"/>
              <a:t>de konut </a:t>
            </a:r>
            <a:r>
              <a:rPr lang="tr-TR" dirty="0"/>
              <a:t>hakkına yer verilmiştir. Maddeye göre, </a:t>
            </a:r>
            <a:r>
              <a:rPr lang="tr-TR" dirty="0" smtClean="0"/>
              <a:t>«Devlet</a:t>
            </a:r>
            <a:r>
              <a:rPr lang="tr-TR" dirty="0"/>
              <a:t>, şehirlerin özelliklerini ve çevre şartlarını gözeten bir planlama çerçevesinde, konut ihtiyacını karşılayacak tedbirleri alır, ayrıca toplu konut teşebbüslerini </a:t>
            </a:r>
            <a:r>
              <a:rPr lang="tr-TR" dirty="0" smtClean="0"/>
              <a:t>destekler.» 1961 Anayasasından farklı olarak devlete toplu konut teşebbüslerini destekleme görevi verilmiştir. Ayrıca yoksul </a:t>
            </a:r>
            <a:r>
              <a:rPr lang="tr-TR" dirty="0"/>
              <a:t>ve dar gelirlilerin konut ihtiyacının karşılanması biçimindeki toplumsal kesim önceliği terk edilmiştir. </a:t>
            </a:r>
            <a:endParaRPr lang="tr-TR" dirty="0" smtClean="0"/>
          </a:p>
        </p:txBody>
      </p:sp>
    </p:spTree>
    <p:extLst>
      <p:ext uri="{BB962C8B-B14F-4D97-AF65-F5344CB8AC3E}">
        <p14:creationId xmlns:p14="http://schemas.microsoft.com/office/powerpoint/2010/main" val="2771881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Konut </a:t>
            </a:r>
            <a:r>
              <a:rPr lang="tr-TR" b="1" dirty="0"/>
              <a:t>Konusunda Yetkili Kuruluşlar</a:t>
            </a:r>
            <a:br>
              <a:rPr lang="tr-TR" b="1" dirty="0"/>
            </a:b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Türkiye’de konut konusunda merkezi yönetim kapsamında yetkili kuruluşlar Çevre ve Şehircilik Bakanlığı, Kalkınma Bakanlığı, TOKİ olarak belirtilebilir. </a:t>
            </a:r>
          </a:p>
          <a:p>
            <a:pPr algn="just"/>
            <a:r>
              <a:rPr lang="tr-TR" dirty="0" smtClean="0"/>
              <a:t>Yerel düzeyde de belediyelerin konuta ilişkin yetkileri söz konusudur. Bu kapsamda 5393 sayılı Belediye Kanununun Arsa ve Konut Üretimi başlıklı 69. maddesine göre; «Belediye</a:t>
            </a:r>
            <a:r>
              <a:rPr lang="tr-TR" dirty="0"/>
              <a:t>; düzenli kentleşmeyi sağlamak, beldenin konut, sanayi ve ticaret alanı ihtiyacını karşılamak amacıyla belediye ve mücavir alan sınırları içinde, özel kanunlarına göre korunması gerekli yerler ile tarım arazileri hariç imarlı ve alt yapılı arsalar üretmek; konut, toplu konut yapmak, satmak, kiralamak ve bu amaçlarla arazi satın almak, kamulaştırma yapmak, bu arsaları trampa etmek, bu konuda ilgili diğer kamu kurum ve kuruluşları ve bankalarla iş birliği yapmak ve gerektiğinde onlarla ortak projeler gerçekleştirmek yetkisine </a:t>
            </a:r>
            <a:r>
              <a:rPr lang="tr-TR" dirty="0" smtClean="0"/>
              <a:t>sahiptir.»</a:t>
            </a:r>
            <a:endParaRPr lang="tr-TR" dirty="0"/>
          </a:p>
        </p:txBody>
      </p:sp>
    </p:spTree>
    <p:extLst>
      <p:ext uri="{BB962C8B-B14F-4D97-AF65-F5344CB8AC3E}">
        <p14:creationId xmlns:p14="http://schemas.microsoft.com/office/powerpoint/2010/main" val="1025497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just"/>
            <a:r>
              <a:rPr lang="tr-TR" b="1" dirty="0"/>
              <a:t>Türkiye’de </a:t>
            </a:r>
            <a:r>
              <a:rPr lang="tr-TR" b="1" dirty="0" smtClean="0"/>
              <a:t>1980 Sonrası Konut Politikası</a:t>
            </a:r>
            <a:endParaRPr lang="tr-TR" b="1" dirty="0"/>
          </a:p>
        </p:txBody>
      </p:sp>
      <p:sp>
        <p:nvSpPr>
          <p:cNvPr id="3" name="2 İçerik Yer Tutucusu"/>
          <p:cNvSpPr>
            <a:spLocks noGrp="1"/>
          </p:cNvSpPr>
          <p:nvPr>
            <p:ph idx="1"/>
          </p:nvPr>
        </p:nvSpPr>
        <p:spPr/>
        <p:txBody>
          <a:bodyPr>
            <a:normAutofit lnSpcReduction="10000"/>
          </a:bodyPr>
          <a:lstStyle/>
          <a:p>
            <a:pPr algn="just"/>
            <a:r>
              <a:rPr lang="tr-TR" dirty="0" smtClean="0"/>
              <a:t>1984 tarihi ve sonrasındaki dönemde, </a:t>
            </a:r>
            <a:r>
              <a:rPr lang="tr-TR" dirty="0" smtClean="0"/>
              <a:t>konut </a:t>
            </a:r>
            <a:r>
              <a:rPr lang="tr-TR" dirty="0" smtClean="0"/>
              <a:t>politikası toplu konut yönünde ağırlık kazanmıştır. 1984 tarihinde 2985 sayılı Toplu Konut Kanunu kabul edilmiştir. </a:t>
            </a:r>
            <a:endParaRPr lang="tr-TR" dirty="0" smtClean="0"/>
          </a:p>
          <a:p>
            <a:pPr algn="just"/>
            <a:r>
              <a:rPr lang="tr-TR" dirty="0" smtClean="0"/>
              <a:t>Anayasa’nın 57.maddesi </a:t>
            </a:r>
            <a:r>
              <a:rPr lang="tr-TR" dirty="0"/>
              <a:t>çerçevesinde, konut sorununu çözmek amacıyla 1984 tarihinde Toplu Konut Kanunu düzenlenmiştir. Kanun, 1.maddesinde de öngörüldüğü üzere konut ihtiyacının karşılanması amacını taşımaktadır. Kanun ile Toplu Konut Fonu oluşturulmuş ve genel idari bütçe dışında, tüzel kişiliğe sahip Toplu Konut ve Kamu Ortaklığı İdaresi Başkanlığı kurulmuştur. Ancak 2004 yılında </a:t>
            </a:r>
            <a:r>
              <a:rPr lang="tr-TR" dirty="0" smtClean="0"/>
              <a:t>Kanunda </a:t>
            </a:r>
            <a:r>
              <a:rPr lang="tr-TR" dirty="0"/>
              <a:t>bazı değişiklikler yapılmış; </a:t>
            </a:r>
            <a:r>
              <a:rPr lang="tr-TR" dirty="0" smtClean="0"/>
              <a:t>Başbakanlığa </a:t>
            </a:r>
            <a:r>
              <a:rPr lang="tr-TR" dirty="0"/>
              <a:t>bağlı ve kamu tüzel kişiliğine sahip Toplu Konut İdaresi Başkanlığı (TOKİ) kurulmuştur. </a:t>
            </a:r>
          </a:p>
          <a:p>
            <a:pPr algn="just"/>
            <a:endParaRPr lang="tr-TR" dirty="0"/>
          </a:p>
        </p:txBody>
      </p:sp>
    </p:spTree>
    <p:extLst>
      <p:ext uri="{BB962C8B-B14F-4D97-AF65-F5344CB8AC3E}">
        <p14:creationId xmlns:p14="http://schemas.microsoft.com/office/powerpoint/2010/main" val="3144404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09264"/>
            <a:ext cx="10515600" cy="5532634"/>
          </a:xfrm>
        </p:spPr>
        <p:txBody>
          <a:bodyPr>
            <a:normAutofit lnSpcReduction="10000"/>
          </a:bodyPr>
          <a:lstStyle/>
          <a:p>
            <a:pPr algn="just"/>
            <a:r>
              <a:rPr lang="tr-TR" dirty="0"/>
              <a:t>Toplu Konut Kanununda TOKİ’nin kaynaklarının hangi amaçla kullanılacağı öngörülmüştür. </a:t>
            </a:r>
            <a:r>
              <a:rPr lang="tr-TR" dirty="0" smtClean="0"/>
              <a:t>Buna </a:t>
            </a:r>
            <a:r>
              <a:rPr lang="tr-TR" dirty="0"/>
              <a:t>göre, </a:t>
            </a:r>
            <a:endParaRPr lang="tr-TR" dirty="0" smtClean="0"/>
          </a:p>
          <a:p>
            <a:pPr lvl="1" algn="just"/>
            <a:r>
              <a:rPr lang="tr-TR" dirty="0" smtClean="0"/>
              <a:t>kişisel </a:t>
            </a:r>
            <a:r>
              <a:rPr lang="tr-TR" dirty="0"/>
              <a:t>ve toplu konut kredisi verilmesi;</a:t>
            </a:r>
          </a:p>
          <a:p>
            <a:pPr lvl="1" algn="just"/>
            <a:r>
              <a:rPr lang="tr-TR" dirty="0"/>
              <a:t>köy mimarisinin geliştirilmesi, </a:t>
            </a:r>
          </a:p>
          <a:p>
            <a:pPr lvl="1" algn="just"/>
            <a:r>
              <a:rPr lang="tr-TR" dirty="0"/>
              <a:t>gecekondu alanlarının dönüşümü, </a:t>
            </a:r>
          </a:p>
          <a:p>
            <a:pPr lvl="1" algn="just"/>
            <a:r>
              <a:rPr lang="tr-TR" dirty="0"/>
              <a:t>tarihi doku ve yöresel mimarinin korunup, yenilenmesine yönelik projelere kredi verilmesi; </a:t>
            </a:r>
          </a:p>
          <a:p>
            <a:pPr lvl="1" algn="just"/>
            <a:r>
              <a:rPr lang="tr-TR" dirty="0"/>
              <a:t>toplu konut alanlarına arsa temin edilmesi; </a:t>
            </a:r>
          </a:p>
          <a:p>
            <a:pPr lvl="1" algn="just"/>
            <a:r>
              <a:rPr lang="tr-TR" dirty="0"/>
              <a:t>araştırma, turizm alt yapıları, konut alt yapıları, okul, karakol, ibadethane, sağlık tesisleri, spor tesisleri, postane, çocuk parkları, benzeri tesisler ve konut sektörü sanayini teşvik için yatırım ve işletme kredisi verilmesi; </a:t>
            </a:r>
          </a:p>
          <a:p>
            <a:pPr lvl="1" algn="just"/>
            <a:r>
              <a:rPr lang="tr-TR" dirty="0" smtClean="0"/>
              <a:t>iş </a:t>
            </a:r>
            <a:r>
              <a:rPr lang="tr-TR" dirty="0"/>
              <a:t>ve istihdam yaratmak üzere esnaf ve sanatkarlara ait işyerleri ve küçük sanayi teşebbüslerinin kredi yoluyla desteklenmesi; </a:t>
            </a:r>
          </a:p>
          <a:p>
            <a:pPr lvl="1" algn="just"/>
            <a:r>
              <a:rPr lang="tr-TR" dirty="0"/>
              <a:t>afet mahallerinde konut yapımının teşvik ve desteklenmesi, </a:t>
            </a:r>
          </a:p>
          <a:p>
            <a:pPr algn="just"/>
            <a:r>
              <a:rPr lang="tr-TR" dirty="0" smtClean="0"/>
              <a:t>TOKİ </a:t>
            </a:r>
            <a:r>
              <a:rPr lang="tr-TR" dirty="0"/>
              <a:t>tarafından yürütülecek faaliyetler arasında sayılmıştır</a:t>
            </a:r>
            <a:r>
              <a:rPr lang="tr-TR" dirty="0" smtClean="0"/>
              <a:t>.</a:t>
            </a:r>
            <a:endParaRPr lang="tr-TR" dirty="0"/>
          </a:p>
        </p:txBody>
      </p:sp>
    </p:spTree>
    <p:extLst>
      <p:ext uri="{BB962C8B-B14F-4D97-AF65-F5344CB8AC3E}">
        <p14:creationId xmlns:p14="http://schemas.microsoft.com/office/powerpoint/2010/main" val="307874497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514</Words>
  <Application>Microsoft Office PowerPoint</Application>
  <PresentationFormat>Geniş ekran</PresentationFormat>
  <Paragraphs>26</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Konut Politikası II</vt:lpstr>
      <vt:lpstr>Anayasa ve Konut</vt:lpstr>
      <vt:lpstr> Konut Konusunda Yetkili Kuruluşlar </vt:lpstr>
      <vt:lpstr>Türkiye’de 1980 Sonrası Konut Politikası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Konut Politikası II</dc:title>
  <dc:creator>Windows User</dc:creator>
  <cp:lastModifiedBy>Windows User</cp:lastModifiedBy>
  <cp:revision>9</cp:revision>
  <dcterms:created xsi:type="dcterms:W3CDTF">2018-01-22T20:06:39Z</dcterms:created>
  <dcterms:modified xsi:type="dcterms:W3CDTF">2018-01-23T20:10:51Z</dcterms:modified>
</cp:coreProperties>
</file>