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Relationship Id="rId9" Type="http://schemas.openxmlformats.org/officeDocument/2006/relationships/image" Target="../media/image10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image" Target="../media/image12.emf"/><Relationship Id="rId7" Type="http://schemas.openxmlformats.org/officeDocument/2006/relationships/image" Target="../media/image16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image" Target="../media/image13.emf"/><Relationship Id="rId9" Type="http://schemas.openxmlformats.org/officeDocument/2006/relationships/image" Target="../media/image18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</a:t>
            </a:r>
            <a:r>
              <a:rPr lang="en-US" b="1" dirty="0" smtClean="0"/>
              <a:t>310 PETROLOJİ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dirty="0"/>
              <a:t>İz elementlerin Tektonik ortamların belirleme yolları </a:t>
            </a:r>
            <a:r>
              <a:rPr lang="tr-TR" b="1" dirty="0" err="1"/>
              <a:t>Uyg</a:t>
            </a:r>
            <a:r>
              <a:rPr lang="tr-TR" b="1" dirty="0"/>
              <a:t>: </a:t>
            </a:r>
            <a:r>
              <a:rPr lang="tr-TR" b="1" dirty="0" err="1"/>
              <a:t>Jeokimyasal</a:t>
            </a:r>
            <a:r>
              <a:rPr lang="tr-TR" b="1" dirty="0"/>
              <a:t> diyagramların üretilmesi</a:t>
            </a:r>
            <a:endParaRPr lang="en-US" b="1" dirty="0"/>
          </a:p>
          <a:p>
            <a:pPr marL="0" indent="0" algn="ctr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872" name="Group 24"/>
          <p:cNvGrpSpPr>
            <a:grpSpLocks/>
          </p:cNvGrpSpPr>
          <p:nvPr/>
        </p:nvGrpSpPr>
        <p:grpSpPr bwMode="auto">
          <a:xfrm>
            <a:off x="1905000" y="1"/>
            <a:ext cx="8534400" cy="6886575"/>
            <a:chOff x="0" y="0"/>
            <a:chExt cx="5376" cy="4338"/>
          </a:xfrm>
        </p:grpSpPr>
        <p:pic>
          <p:nvPicPr>
            <p:cNvPr id="78856" name="Picture 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880"/>
              <a:ext cx="1680" cy="1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8857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0" y="2880"/>
              <a:ext cx="1680" cy="1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8871" name="Group 23"/>
            <p:cNvGrpSpPr>
              <a:grpSpLocks/>
            </p:cNvGrpSpPr>
            <p:nvPr/>
          </p:nvGrpSpPr>
          <p:grpSpPr bwMode="auto">
            <a:xfrm>
              <a:off x="0" y="0"/>
              <a:ext cx="5376" cy="4245"/>
              <a:chOff x="0" y="0"/>
              <a:chExt cx="5376" cy="4245"/>
            </a:xfrm>
          </p:grpSpPr>
          <p:pic>
            <p:nvPicPr>
              <p:cNvPr id="78852" name="Picture 4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1680" cy="14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8853" name="Picture 5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80" y="0"/>
                <a:ext cx="1680" cy="14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8854" name="Picture 6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1440"/>
                <a:ext cx="1680" cy="14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8855" name="Picture 7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80" y="1440"/>
                <a:ext cx="1680" cy="14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8858" name="Picture 10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60" y="0"/>
                <a:ext cx="1680" cy="14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8859" name="Picture 11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60" y="1440"/>
                <a:ext cx="1680" cy="14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78860" name="Group 12"/>
              <p:cNvGrpSpPr>
                <a:grpSpLocks noChangeAspect="1"/>
              </p:cNvGrpSpPr>
              <p:nvPr/>
            </p:nvGrpSpPr>
            <p:grpSpPr bwMode="auto">
              <a:xfrm>
                <a:off x="3696" y="3024"/>
                <a:ext cx="1097" cy="378"/>
                <a:chOff x="2310" y="4748"/>
                <a:chExt cx="4250" cy="1489"/>
              </a:xfrm>
            </p:grpSpPr>
            <p:sp>
              <p:nvSpPr>
                <p:cNvPr id="78861" name="AutoShape 13"/>
                <p:cNvSpPr>
                  <a:spLocks noChangeAspect="1" noChangeArrowheads="1"/>
                </p:cNvSpPr>
                <p:nvPr/>
              </p:nvSpPr>
              <p:spPr bwMode="auto">
                <a:xfrm>
                  <a:off x="2310" y="4748"/>
                  <a:ext cx="4250" cy="148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78862" name="Rectangle 14"/>
                <p:cNvSpPr>
                  <a:spLocks noChangeArrowheads="1"/>
                </p:cNvSpPr>
                <p:nvPr/>
              </p:nvSpPr>
              <p:spPr bwMode="auto">
                <a:xfrm>
                  <a:off x="2326" y="4764"/>
                  <a:ext cx="4218" cy="1457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endParaRPr lang="tr-TR"/>
                </a:p>
              </p:txBody>
            </p:sp>
            <p:grpSp>
              <p:nvGrpSpPr>
                <p:cNvPr id="78863" name="Group 15"/>
                <p:cNvGrpSpPr>
                  <a:grpSpLocks/>
                </p:cNvGrpSpPr>
                <p:nvPr/>
              </p:nvGrpSpPr>
              <p:grpSpPr bwMode="auto">
                <a:xfrm>
                  <a:off x="2471" y="4764"/>
                  <a:ext cx="4073" cy="1370"/>
                  <a:chOff x="2154" y="1344"/>
                  <a:chExt cx="1270" cy="426"/>
                </a:xfrm>
              </p:grpSpPr>
              <p:sp>
                <p:nvSpPr>
                  <p:cNvPr id="78864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1389"/>
                    <a:ext cx="91" cy="91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anchor="ctr"/>
                  <a:lstStyle/>
                  <a:p>
                    <a:endParaRPr lang="tr-TR"/>
                  </a:p>
                </p:txBody>
              </p:sp>
              <p:sp>
                <p:nvSpPr>
                  <p:cNvPr id="7886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1525"/>
                    <a:ext cx="91" cy="91"/>
                  </a:xfrm>
                  <a:prstGeom prst="ellipse">
                    <a:avLst/>
                  </a:prstGeom>
                  <a:solidFill>
                    <a:srgbClr val="008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anchor="ctr"/>
                  <a:lstStyle/>
                  <a:p>
                    <a:endParaRPr lang="tr-TR"/>
                  </a:p>
                </p:txBody>
              </p:sp>
              <p:sp>
                <p:nvSpPr>
                  <p:cNvPr id="78866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1661"/>
                    <a:ext cx="91" cy="91"/>
                  </a:xfrm>
                  <a:prstGeom prst="ellipse">
                    <a:avLst/>
                  </a:prstGeom>
                  <a:solidFill>
                    <a:srgbClr val="0000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anchor="ctr"/>
                  <a:lstStyle/>
                  <a:p>
                    <a:endParaRPr lang="tr-TR"/>
                  </a:p>
                </p:txBody>
              </p:sp>
              <p:sp>
                <p:nvSpPr>
                  <p:cNvPr id="78867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31" y="1344"/>
                    <a:ext cx="1187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BBE0E3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49456" tIns="24730" rIns="49456" bIns="24730"/>
                  <a:lstStyle/>
                  <a:p>
                    <a:r>
                      <a:rPr lang="tr-TR" altLang="tr-TR" sz="900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İnce Kristalin Foid Siyenit</a:t>
                    </a:r>
                    <a:endParaRPr lang="tr-TR" altLang="tr-TR"/>
                  </a:p>
                </p:txBody>
              </p:sp>
              <p:sp>
                <p:nvSpPr>
                  <p:cNvPr id="78868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32" y="1480"/>
                    <a:ext cx="1192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BBE0E3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49456" tIns="24730" rIns="49456" bIns="24730"/>
                  <a:lstStyle/>
                  <a:p>
                    <a:r>
                      <a:rPr lang="tr-TR" altLang="tr-TR" sz="900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Orta Kristalin Foid Siyenit</a:t>
                    </a:r>
                    <a:endParaRPr lang="tr-TR" altLang="tr-TR"/>
                  </a:p>
                </p:txBody>
              </p:sp>
              <p:sp>
                <p:nvSpPr>
                  <p:cNvPr id="78869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31" y="1616"/>
                    <a:ext cx="110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BBE0E3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49456" tIns="24730" rIns="49456" bIns="24730"/>
                  <a:lstStyle/>
                  <a:p>
                    <a:r>
                      <a:rPr lang="tr-TR" altLang="tr-TR" sz="900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İri Kristalin Foid Siyenit</a:t>
                    </a:r>
                    <a:endParaRPr lang="tr-TR" altLang="tr-TR"/>
                  </a:p>
                </p:txBody>
              </p:sp>
            </p:grpSp>
          </p:grpSp>
          <p:sp>
            <p:nvSpPr>
              <p:cNvPr id="78870" name="Text Box 22"/>
              <p:cNvSpPr txBox="1">
                <a:spLocks noChangeArrowheads="1"/>
              </p:cNvSpPr>
              <p:nvPr/>
            </p:nvSpPr>
            <p:spPr bwMode="auto">
              <a:xfrm>
                <a:off x="3312" y="3552"/>
                <a:ext cx="2064" cy="69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tr-TR" altLang="tr-TR" sz="1600">
                    <a:solidFill>
                      <a:srgbClr val="003366"/>
                    </a:solidFill>
                  </a:rPr>
                  <a:t>Buzlukdağı Siyenitoyidi kaya örneklerinin  (%)SiO2’ye karşı ana oksit element değerlerinin Harker değişim diyagramları (Harker, 1909)</a:t>
                </a:r>
                <a:r>
                  <a:rPr lang="tr-TR" altLang="tr-TR"/>
                  <a:t> 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04087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895" name="Group 23"/>
          <p:cNvGrpSpPr>
            <a:grpSpLocks/>
          </p:cNvGrpSpPr>
          <p:nvPr/>
        </p:nvGrpSpPr>
        <p:grpSpPr bwMode="auto">
          <a:xfrm>
            <a:off x="2133600" y="485776"/>
            <a:ext cx="8153400" cy="6372225"/>
            <a:chOff x="0" y="0"/>
            <a:chExt cx="5136" cy="4014"/>
          </a:xfrm>
        </p:grpSpPr>
        <p:pic>
          <p:nvPicPr>
            <p:cNvPr id="79876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18" cy="1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9877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06" y="0"/>
              <a:ext cx="1518" cy="1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9878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" y="1344"/>
              <a:ext cx="1518" cy="1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9879" name="Picture 7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06" y="1344"/>
              <a:ext cx="1518" cy="1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9880" name="Picture 8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" y="1344"/>
              <a:ext cx="1528" cy="1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9881" name="Picture 9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688"/>
              <a:ext cx="1528" cy="1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9882" name="Picture 10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96" y="2688"/>
              <a:ext cx="1528" cy="1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9883" name="Picture 11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" y="0"/>
              <a:ext cx="1518" cy="1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9884" name="Group 12"/>
            <p:cNvGrpSpPr>
              <a:grpSpLocks noChangeAspect="1"/>
            </p:cNvGrpSpPr>
            <p:nvPr/>
          </p:nvGrpSpPr>
          <p:grpSpPr bwMode="auto">
            <a:xfrm>
              <a:off x="3271" y="2784"/>
              <a:ext cx="1097" cy="378"/>
              <a:chOff x="2310" y="4748"/>
              <a:chExt cx="4250" cy="1489"/>
            </a:xfrm>
          </p:grpSpPr>
          <p:sp>
            <p:nvSpPr>
              <p:cNvPr id="79885" name="AutoShape 13"/>
              <p:cNvSpPr>
                <a:spLocks noChangeAspect="1" noChangeArrowheads="1"/>
              </p:cNvSpPr>
              <p:nvPr/>
            </p:nvSpPr>
            <p:spPr bwMode="auto">
              <a:xfrm>
                <a:off x="2310" y="4748"/>
                <a:ext cx="4250" cy="1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79886" name="Rectangle 14"/>
              <p:cNvSpPr>
                <a:spLocks noChangeArrowheads="1"/>
              </p:cNvSpPr>
              <p:nvPr/>
            </p:nvSpPr>
            <p:spPr bwMode="auto">
              <a:xfrm>
                <a:off x="2326" y="4764"/>
                <a:ext cx="4218" cy="145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tr-TR"/>
              </a:p>
            </p:txBody>
          </p:sp>
          <p:grpSp>
            <p:nvGrpSpPr>
              <p:cNvPr id="79887" name="Group 15"/>
              <p:cNvGrpSpPr>
                <a:grpSpLocks/>
              </p:cNvGrpSpPr>
              <p:nvPr/>
            </p:nvGrpSpPr>
            <p:grpSpPr bwMode="auto">
              <a:xfrm>
                <a:off x="2471" y="4764"/>
                <a:ext cx="4073" cy="1370"/>
                <a:chOff x="2154" y="1344"/>
                <a:chExt cx="1270" cy="426"/>
              </a:xfrm>
            </p:grpSpPr>
            <p:sp>
              <p:nvSpPr>
                <p:cNvPr id="79888" name="Oval 16"/>
                <p:cNvSpPr>
                  <a:spLocks noChangeArrowheads="1"/>
                </p:cNvSpPr>
                <p:nvPr/>
              </p:nvSpPr>
              <p:spPr bwMode="auto">
                <a:xfrm>
                  <a:off x="2154" y="1389"/>
                  <a:ext cx="91" cy="91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endParaRPr lang="tr-TR"/>
                </a:p>
              </p:txBody>
            </p:sp>
            <p:sp>
              <p:nvSpPr>
                <p:cNvPr id="79889" name="Oval 17"/>
                <p:cNvSpPr>
                  <a:spLocks noChangeArrowheads="1"/>
                </p:cNvSpPr>
                <p:nvPr/>
              </p:nvSpPr>
              <p:spPr bwMode="auto">
                <a:xfrm>
                  <a:off x="2154" y="1525"/>
                  <a:ext cx="91" cy="91"/>
                </a:xfrm>
                <a:prstGeom prst="ellipse">
                  <a:avLst/>
                </a:prstGeom>
                <a:solidFill>
                  <a:srgbClr val="008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endParaRPr lang="tr-TR"/>
                </a:p>
              </p:txBody>
            </p:sp>
            <p:sp>
              <p:nvSpPr>
                <p:cNvPr id="79890" name="Oval 18"/>
                <p:cNvSpPr>
                  <a:spLocks noChangeArrowheads="1"/>
                </p:cNvSpPr>
                <p:nvPr/>
              </p:nvSpPr>
              <p:spPr bwMode="auto">
                <a:xfrm>
                  <a:off x="2154" y="1661"/>
                  <a:ext cx="91" cy="91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endParaRPr lang="tr-TR"/>
                </a:p>
              </p:txBody>
            </p:sp>
            <p:sp>
              <p:nvSpPr>
                <p:cNvPr id="79891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231" y="1344"/>
                  <a:ext cx="1187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49456" tIns="24730" rIns="49456" bIns="24730"/>
                <a:lstStyle/>
                <a:p>
                  <a:r>
                    <a:rPr lang="tr-TR" altLang="tr-TR" sz="9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İnce Kristalin Foid Siyenit</a:t>
                  </a:r>
                  <a:endParaRPr lang="tr-TR" altLang="tr-TR"/>
                </a:p>
              </p:txBody>
            </p:sp>
            <p:sp>
              <p:nvSpPr>
                <p:cNvPr id="79892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2232" y="1480"/>
                  <a:ext cx="1192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49456" tIns="24730" rIns="49456" bIns="24730"/>
                <a:lstStyle/>
                <a:p>
                  <a:r>
                    <a:rPr lang="tr-TR" altLang="tr-TR" sz="9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Orta Kristalin Foid Siyenit</a:t>
                  </a:r>
                  <a:endParaRPr lang="tr-TR" altLang="tr-TR"/>
                </a:p>
              </p:txBody>
            </p:sp>
            <p:sp>
              <p:nvSpPr>
                <p:cNvPr id="79893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2231" y="1616"/>
                  <a:ext cx="1103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49456" tIns="24730" rIns="49456" bIns="24730"/>
                <a:lstStyle/>
                <a:p>
                  <a:r>
                    <a:rPr lang="tr-TR" altLang="tr-TR" sz="9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İri Kristalin Foid Siyenit</a:t>
                  </a:r>
                  <a:endParaRPr lang="tr-TR" altLang="tr-TR"/>
                </a:p>
              </p:txBody>
            </p:sp>
          </p:grpSp>
        </p:grpSp>
        <p:sp>
          <p:nvSpPr>
            <p:cNvPr id="79894" name="Text Box 22"/>
            <p:cNvSpPr txBox="1">
              <a:spLocks noChangeArrowheads="1"/>
            </p:cNvSpPr>
            <p:nvPr/>
          </p:nvSpPr>
          <p:spPr bwMode="auto">
            <a:xfrm>
              <a:off x="3024" y="3264"/>
              <a:ext cx="2112" cy="6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r-TR" altLang="tr-TR" sz="1600">
                  <a:solidFill>
                    <a:srgbClr val="003366"/>
                  </a:solidFill>
                </a:rPr>
                <a:t>Buzlukdağı Siyenitoyidi kaya örneklerinin (%)SiO2’ye karşı iz element değerlerinin Harker değişim diyagramları (Harker, 1909)</a:t>
              </a:r>
              <a:r>
                <a:rPr lang="tr-TR" altLang="tr-TR"/>
                <a:t> </a:t>
              </a:r>
            </a:p>
          </p:txBody>
        </p:sp>
      </p:grpSp>
      <p:sp>
        <p:nvSpPr>
          <p:cNvPr id="79896" name="Rectangle 24"/>
          <p:cNvSpPr>
            <a:spLocks noChangeArrowheads="1"/>
          </p:cNvSpPr>
          <p:nvPr/>
        </p:nvSpPr>
        <p:spPr bwMode="auto">
          <a:xfrm>
            <a:off x="1524000" y="0"/>
            <a:ext cx="9144000" cy="457200"/>
          </a:xfrm>
          <a:prstGeom prst="rect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9897" name="Text Box 25"/>
          <p:cNvSpPr txBox="1">
            <a:spLocks noChangeArrowheads="1"/>
          </p:cNvSpPr>
          <p:nvPr/>
        </p:nvSpPr>
        <p:spPr bwMode="auto">
          <a:xfrm>
            <a:off x="1524000" y="1"/>
            <a:ext cx="807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tr-TR" sz="2000" b="1">
                <a:solidFill>
                  <a:srgbClr val="FFCC00"/>
                </a:solidFill>
              </a:rPr>
              <a:t>JEOKİMYA</a:t>
            </a:r>
            <a:r>
              <a:rPr lang="tr-TR" altLang="tr-TR" sz="2000" b="1">
                <a:solidFill>
                  <a:srgbClr val="FFCC00"/>
                </a:solidFill>
                <a:cs typeface="Times New Roman" panose="02020603050405020304" pitchFamily="18" charset="0"/>
              </a:rPr>
              <a:t>→</a:t>
            </a:r>
            <a:r>
              <a:rPr lang="tr-TR" altLang="tr-TR" sz="2000">
                <a:solidFill>
                  <a:schemeClr val="bg1"/>
                </a:solidFill>
                <a:cs typeface="Times New Roman" panose="02020603050405020304" pitchFamily="18" charset="0"/>
              </a:rPr>
              <a:t>İz Element Jeokimyası</a:t>
            </a:r>
          </a:p>
        </p:txBody>
      </p:sp>
    </p:spTree>
    <p:extLst>
      <p:ext uri="{BB962C8B-B14F-4D97-AF65-F5344CB8AC3E}">
        <p14:creationId xmlns:p14="http://schemas.microsoft.com/office/powerpoint/2010/main" val="2829497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929" name="Group 33"/>
          <p:cNvGrpSpPr>
            <a:grpSpLocks/>
          </p:cNvGrpSpPr>
          <p:nvPr/>
        </p:nvGrpSpPr>
        <p:grpSpPr bwMode="auto">
          <a:xfrm>
            <a:off x="1524000" y="112713"/>
            <a:ext cx="9144000" cy="6716712"/>
            <a:chOff x="0" y="71"/>
            <a:chExt cx="5760" cy="4231"/>
          </a:xfrm>
        </p:grpSpPr>
        <p:sp>
          <p:nvSpPr>
            <p:cNvPr id="80902" name="Text Box 6"/>
            <p:cNvSpPr txBox="1">
              <a:spLocks noChangeArrowheads="1"/>
            </p:cNvSpPr>
            <p:nvPr/>
          </p:nvSpPr>
          <p:spPr bwMode="auto">
            <a:xfrm>
              <a:off x="0" y="3936"/>
              <a:ext cx="576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tr-TR" altLang="tr-TR" sz="1600">
                  <a:solidFill>
                    <a:srgbClr val="003366"/>
                  </a:solidFill>
                </a:rPr>
                <a:t>Siyenitoyidlerin ve daykların MORB’a göre normalize edilen iz element içeriklerinin örümcek diyagramındaki dağılımları</a:t>
              </a:r>
              <a:r>
                <a:rPr lang="tr-TR" altLang="tr-TR" sz="1600" b="1">
                  <a:solidFill>
                    <a:srgbClr val="003366"/>
                  </a:solidFill>
                </a:rPr>
                <a:t> </a:t>
              </a:r>
              <a:r>
                <a:rPr lang="tr-TR" altLang="tr-TR" sz="1600">
                  <a:solidFill>
                    <a:srgbClr val="003366"/>
                  </a:solidFill>
                </a:rPr>
                <a:t>(Pearce ve diğ., 1984)</a:t>
              </a:r>
            </a:p>
          </p:txBody>
        </p:sp>
        <p:pic>
          <p:nvPicPr>
            <p:cNvPr id="80901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" y="2112"/>
              <a:ext cx="3778" cy="1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0928" name="Group 32"/>
            <p:cNvGrpSpPr>
              <a:grpSpLocks/>
            </p:cNvGrpSpPr>
            <p:nvPr/>
          </p:nvGrpSpPr>
          <p:grpSpPr bwMode="auto">
            <a:xfrm>
              <a:off x="0" y="71"/>
              <a:ext cx="3818" cy="2882"/>
              <a:chOff x="0" y="71"/>
              <a:chExt cx="3818" cy="2882"/>
            </a:xfrm>
          </p:grpSpPr>
          <p:grpSp>
            <p:nvGrpSpPr>
              <p:cNvPr id="80924" name="Group 28"/>
              <p:cNvGrpSpPr>
                <a:grpSpLocks/>
              </p:cNvGrpSpPr>
              <p:nvPr/>
            </p:nvGrpSpPr>
            <p:grpSpPr bwMode="auto">
              <a:xfrm>
                <a:off x="0" y="71"/>
                <a:ext cx="3818" cy="2607"/>
                <a:chOff x="0" y="71"/>
                <a:chExt cx="3818" cy="2607"/>
              </a:xfrm>
            </p:grpSpPr>
            <p:pic>
              <p:nvPicPr>
                <p:cNvPr id="80900" name="Picture 4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71"/>
                  <a:ext cx="3818" cy="20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grpSp>
              <p:nvGrpSpPr>
                <p:cNvPr id="80903" name="Group 7"/>
                <p:cNvGrpSpPr>
                  <a:grpSpLocks noChangeAspect="1"/>
                </p:cNvGrpSpPr>
                <p:nvPr/>
              </p:nvGrpSpPr>
              <p:grpSpPr bwMode="auto">
                <a:xfrm>
                  <a:off x="2592" y="240"/>
                  <a:ext cx="1097" cy="378"/>
                  <a:chOff x="2310" y="4748"/>
                  <a:chExt cx="4250" cy="1489"/>
                </a:xfrm>
              </p:grpSpPr>
              <p:sp>
                <p:nvSpPr>
                  <p:cNvPr id="80904" name="AutoShape 8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310" y="4748"/>
                    <a:ext cx="4250" cy="148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80905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2326" y="4764"/>
                    <a:ext cx="4218" cy="1457"/>
                  </a:xfrm>
                  <a:prstGeom prst="rect">
                    <a:avLst/>
                  </a:prstGeom>
                  <a:solidFill>
                    <a:srgbClr val="FFFFFF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endParaRPr lang="tr-TR"/>
                  </a:p>
                </p:txBody>
              </p:sp>
              <p:grpSp>
                <p:nvGrpSpPr>
                  <p:cNvPr id="80906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2471" y="4764"/>
                    <a:ext cx="4073" cy="1370"/>
                    <a:chOff x="2154" y="1344"/>
                    <a:chExt cx="1270" cy="426"/>
                  </a:xfrm>
                </p:grpSpPr>
                <p:sp>
                  <p:nvSpPr>
                    <p:cNvPr id="80907" name="Oval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4" y="1389"/>
                      <a:ext cx="91" cy="91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80908" name="Oval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4" y="1525"/>
                      <a:ext cx="91" cy="91"/>
                    </a:xfrm>
                    <a:prstGeom prst="ellipse">
                      <a:avLst/>
                    </a:prstGeom>
                    <a:solidFill>
                      <a:srgbClr val="008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80909" name="Oval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4" y="1661"/>
                      <a:ext cx="91" cy="91"/>
                    </a:xfrm>
                    <a:prstGeom prst="ellipse">
                      <a:avLst/>
                    </a:prstGeom>
                    <a:solidFill>
                      <a:srgbClr val="0000FF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80910" name="Text Box 1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231" y="1344"/>
                      <a:ext cx="1187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BBE0E3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49456" tIns="24730" rIns="49456" bIns="24730"/>
                    <a:lstStyle/>
                    <a:p>
                      <a:r>
                        <a:rPr lang="tr-TR" altLang="tr-TR" sz="9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rPr>
                        <a:t>İnce Kristalin Foid Siyenit</a:t>
                      </a:r>
                      <a:endParaRPr lang="tr-TR" altLang="tr-TR"/>
                    </a:p>
                  </p:txBody>
                </p:sp>
                <p:sp>
                  <p:nvSpPr>
                    <p:cNvPr id="80911" name="Text Box 1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232" y="1480"/>
                      <a:ext cx="1192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BBE0E3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49456" tIns="24730" rIns="49456" bIns="24730"/>
                    <a:lstStyle/>
                    <a:p>
                      <a:r>
                        <a:rPr lang="tr-TR" altLang="tr-TR" sz="9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rPr>
                        <a:t>Orta Kristalin Foid Siyenit</a:t>
                      </a:r>
                      <a:endParaRPr lang="tr-TR" altLang="tr-TR"/>
                    </a:p>
                  </p:txBody>
                </p:sp>
                <p:sp>
                  <p:nvSpPr>
                    <p:cNvPr id="80912" name="Text Box 1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231" y="1616"/>
                      <a:ext cx="1103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BBE0E3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49456" tIns="24730" rIns="49456" bIns="24730"/>
                    <a:lstStyle/>
                    <a:p>
                      <a:r>
                        <a:rPr lang="tr-TR" altLang="tr-TR" sz="9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rPr>
                        <a:t>İri Kristalin Foid Siyenit</a:t>
                      </a:r>
                      <a:endParaRPr lang="tr-TR" altLang="tr-TR"/>
                    </a:p>
                  </p:txBody>
                </p:sp>
              </p:grpSp>
            </p:grpSp>
            <p:grpSp>
              <p:nvGrpSpPr>
                <p:cNvPr id="80922" name="Group 26"/>
                <p:cNvGrpSpPr>
                  <a:grpSpLocks/>
                </p:cNvGrpSpPr>
                <p:nvPr/>
              </p:nvGrpSpPr>
              <p:grpSpPr bwMode="auto">
                <a:xfrm>
                  <a:off x="3072" y="2256"/>
                  <a:ext cx="729" cy="422"/>
                  <a:chOff x="2976" y="2256"/>
                  <a:chExt cx="729" cy="422"/>
                </a:xfrm>
              </p:grpSpPr>
              <p:sp>
                <p:nvSpPr>
                  <p:cNvPr id="80914" name="AutoShape 18"/>
                  <p:cNvSpPr>
                    <a:spLocks noChangeArrowheads="1"/>
                  </p:cNvSpPr>
                  <p:nvPr/>
                </p:nvSpPr>
                <p:spPr bwMode="auto">
                  <a:xfrm>
                    <a:off x="2976" y="2304"/>
                    <a:ext cx="91" cy="90"/>
                  </a:xfrm>
                  <a:prstGeom prst="flowChartExtract">
                    <a:avLst/>
                  </a:prstGeom>
                  <a:solidFill>
                    <a:srgbClr val="993366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endParaRPr lang="tr-TR"/>
                  </a:p>
                </p:txBody>
              </p:sp>
              <p:sp>
                <p:nvSpPr>
                  <p:cNvPr id="80915" name="AutoShape 19"/>
                  <p:cNvSpPr>
                    <a:spLocks noChangeArrowheads="1"/>
                  </p:cNvSpPr>
                  <p:nvPr/>
                </p:nvSpPr>
                <p:spPr bwMode="auto">
                  <a:xfrm>
                    <a:off x="2976" y="2520"/>
                    <a:ext cx="91" cy="90"/>
                  </a:xfrm>
                  <a:prstGeom prst="flowChartExtract">
                    <a:avLst/>
                  </a:prstGeom>
                  <a:solidFill>
                    <a:srgbClr val="CC99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anchor="ctr"/>
                  <a:lstStyle/>
                  <a:p>
                    <a:endParaRPr lang="tr-TR"/>
                  </a:p>
                </p:txBody>
              </p:sp>
              <p:sp>
                <p:nvSpPr>
                  <p:cNvPr id="80916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2466"/>
                    <a:ext cx="729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BBE0E3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algn="ctr"/>
                    <a:r>
                      <a:rPr lang="tr-TR" altLang="tr-TR" sz="1100" b="1">
                        <a:solidFill>
                          <a:srgbClr val="000000"/>
                        </a:solidFill>
                      </a:rPr>
                      <a:t>Felsik Dayk</a:t>
                    </a:r>
                    <a:endParaRPr lang="tr-TR" altLang="tr-TR"/>
                  </a:p>
                </p:txBody>
              </p:sp>
              <p:sp>
                <p:nvSpPr>
                  <p:cNvPr id="80921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2256"/>
                    <a:ext cx="729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BBE0E3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algn="ctr"/>
                    <a:r>
                      <a:rPr lang="tr-TR" altLang="tr-TR" sz="1100" b="1">
                        <a:solidFill>
                          <a:srgbClr val="000000"/>
                        </a:solidFill>
                      </a:rPr>
                      <a:t>Mafik Dayk</a:t>
                    </a:r>
                    <a:endParaRPr lang="tr-TR" altLang="tr-TR"/>
                  </a:p>
                </p:txBody>
              </p:sp>
            </p:grpSp>
          </p:grpSp>
          <p:sp>
            <p:nvSpPr>
              <p:cNvPr id="80925" name="Line 29"/>
              <p:cNvSpPr>
                <a:spLocks noChangeShapeType="1"/>
              </p:cNvSpPr>
              <p:nvPr/>
            </p:nvSpPr>
            <p:spPr bwMode="auto">
              <a:xfrm>
                <a:off x="528" y="1152"/>
                <a:ext cx="3190" cy="0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0927" name="Line 31"/>
              <p:cNvSpPr>
                <a:spLocks noChangeShapeType="1"/>
              </p:cNvSpPr>
              <p:nvPr/>
            </p:nvSpPr>
            <p:spPr bwMode="auto">
              <a:xfrm>
                <a:off x="480" y="2953"/>
                <a:ext cx="3235" cy="0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167582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9" name="Group 29"/>
          <p:cNvGrpSpPr>
            <a:grpSpLocks/>
          </p:cNvGrpSpPr>
          <p:nvPr/>
        </p:nvGrpSpPr>
        <p:grpSpPr bwMode="auto">
          <a:xfrm>
            <a:off x="1524000" y="304800"/>
            <a:ext cx="9144000" cy="6477000"/>
            <a:chOff x="0" y="192"/>
            <a:chExt cx="5760" cy="4080"/>
          </a:xfrm>
        </p:grpSpPr>
        <p:sp>
          <p:nvSpPr>
            <p:cNvPr id="81926" name="Text Box 6"/>
            <p:cNvSpPr txBox="1">
              <a:spLocks noChangeArrowheads="1"/>
            </p:cNvSpPr>
            <p:nvPr/>
          </p:nvSpPr>
          <p:spPr bwMode="auto">
            <a:xfrm>
              <a:off x="0" y="3906"/>
              <a:ext cx="576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tr-TR" altLang="tr-TR" sz="1600">
                  <a:solidFill>
                    <a:srgbClr val="003366"/>
                  </a:solidFill>
                </a:rPr>
                <a:t>Siyenitoyidlerin ve daykların Üst Kabuğa göre normalize edilen iz element içeriklerinin örümcek diyagramındaki dağılımları</a:t>
              </a:r>
              <a:r>
                <a:rPr lang="tr-TR" altLang="tr-TR" sz="1600" b="1">
                  <a:solidFill>
                    <a:srgbClr val="003366"/>
                  </a:solidFill>
                </a:rPr>
                <a:t> </a:t>
              </a:r>
              <a:r>
                <a:rPr lang="tr-TR" altLang="tr-TR" sz="1600">
                  <a:solidFill>
                    <a:srgbClr val="003366"/>
                  </a:solidFill>
                </a:rPr>
                <a:t>(Taylor ve McLennan, 1981)</a:t>
              </a:r>
            </a:p>
          </p:txBody>
        </p:sp>
        <p:grpSp>
          <p:nvGrpSpPr>
            <p:cNvPr id="81946" name="Group 26"/>
            <p:cNvGrpSpPr>
              <a:grpSpLocks/>
            </p:cNvGrpSpPr>
            <p:nvPr/>
          </p:nvGrpSpPr>
          <p:grpSpPr bwMode="auto">
            <a:xfrm>
              <a:off x="103" y="192"/>
              <a:ext cx="4985" cy="3686"/>
              <a:chOff x="103" y="192"/>
              <a:chExt cx="4985" cy="3686"/>
            </a:xfrm>
          </p:grpSpPr>
          <p:pic>
            <p:nvPicPr>
              <p:cNvPr id="81924" name="Picture 4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3" y="2064"/>
                <a:ext cx="3741" cy="18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1925" name="Picture 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3" y="192"/>
                <a:ext cx="3744" cy="18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81927" name="Group 7"/>
              <p:cNvGrpSpPr>
                <a:grpSpLocks/>
              </p:cNvGrpSpPr>
              <p:nvPr/>
            </p:nvGrpSpPr>
            <p:grpSpPr bwMode="auto">
              <a:xfrm>
                <a:off x="3223" y="336"/>
                <a:ext cx="593" cy="212"/>
                <a:chOff x="9165" y="2071"/>
                <a:chExt cx="1482" cy="530"/>
              </a:xfrm>
            </p:grpSpPr>
            <p:sp>
              <p:nvSpPr>
                <p:cNvPr id="81928" name="Rectangle 8"/>
                <p:cNvSpPr>
                  <a:spLocks noChangeArrowheads="1"/>
                </p:cNvSpPr>
                <p:nvPr/>
              </p:nvSpPr>
              <p:spPr bwMode="auto">
                <a:xfrm rot="2700000">
                  <a:off x="9165" y="2241"/>
                  <a:ext cx="170" cy="170"/>
                </a:xfrm>
                <a:prstGeom prst="rect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tr-TR"/>
                </a:p>
              </p:txBody>
            </p:sp>
            <p:sp>
              <p:nvSpPr>
                <p:cNvPr id="81929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9299" y="2071"/>
                  <a:ext cx="1348" cy="53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tr-TR" altLang="tr-TR" sz="1100" b="1">
                      <a:solidFill>
                        <a:srgbClr val="000000"/>
                      </a:solidFill>
                    </a:rPr>
                    <a:t>Üst Kabuk</a:t>
                  </a:r>
                  <a:endParaRPr lang="tr-TR" altLang="tr-TR"/>
                </a:p>
              </p:txBody>
            </p:sp>
          </p:grpSp>
          <p:grpSp>
            <p:nvGrpSpPr>
              <p:cNvPr id="81930" name="Group 10"/>
              <p:cNvGrpSpPr>
                <a:grpSpLocks noChangeAspect="1"/>
              </p:cNvGrpSpPr>
              <p:nvPr/>
            </p:nvGrpSpPr>
            <p:grpSpPr bwMode="auto">
              <a:xfrm>
                <a:off x="3991" y="1830"/>
                <a:ext cx="1097" cy="378"/>
                <a:chOff x="2310" y="4748"/>
                <a:chExt cx="4250" cy="1489"/>
              </a:xfrm>
            </p:grpSpPr>
            <p:sp>
              <p:nvSpPr>
                <p:cNvPr id="81931" name="AutoShape 11"/>
                <p:cNvSpPr>
                  <a:spLocks noChangeAspect="1" noChangeArrowheads="1"/>
                </p:cNvSpPr>
                <p:nvPr/>
              </p:nvSpPr>
              <p:spPr bwMode="auto">
                <a:xfrm>
                  <a:off x="2310" y="4748"/>
                  <a:ext cx="4250" cy="148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81932" name="Rectangle 12"/>
                <p:cNvSpPr>
                  <a:spLocks noChangeArrowheads="1"/>
                </p:cNvSpPr>
                <p:nvPr/>
              </p:nvSpPr>
              <p:spPr bwMode="auto">
                <a:xfrm>
                  <a:off x="2326" y="4764"/>
                  <a:ext cx="4218" cy="1457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endParaRPr lang="tr-TR"/>
                </a:p>
              </p:txBody>
            </p:sp>
            <p:grpSp>
              <p:nvGrpSpPr>
                <p:cNvPr id="81933" name="Group 13"/>
                <p:cNvGrpSpPr>
                  <a:grpSpLocks/>
                </p:cNvGrpSpPr>
                <p:nvPr/>
              </p:nvGrpSpPr>
              <p:grpSpPr bwMode="auto">
                <a:xfrm>
                  <a:off x="2471" y="4764"/>
                  <a:ext cx="4073" cy="1370"/>
                  <a:chOff x="2154" y="1344"/>
                  <a:chExt cx="1270" cy="426"/>
                </a:xfrm>
              </p:grpSpPr>
              <p:sp>
                <p:nvSpPr>
                  <p:cNvPr id="81934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1389"/>
                    <a:ext cx="91" cy="91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anchor="ctr"/>
                  <a:lstStyle/>
                  <a:p>
                    <a:endParaRPr lang="tr-TR"/>
                  </a:p>
                </p:txBody>
              </p:sp>
              <p:sp>
                <p:nvSpPr>
                  <p:cNvPr id="81935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1525"/>
                    <a:ext cx="91" cy="91"/>
                  </a:xfrm>
                  <a:prstGeom prst="ellipse">
                    <a:avLst/>
                  </a:prstGeom>
                  <a:solidFill>
                    <a:srgbClr val="008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anchor="ctr"/>
                  <a:lstStyle/>
                  <a:p>
                    <a:endParaRPr lang="tr-TR"/>
                  </a:p>
                </p:txBody>
              </p:sp>
              <p:sp>
                <p:nvSpPr>
                  <p:cNvPr id="81936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1661"/>
                    <a:ext cx="91" cy="91"/>
                  </a:xfrm>
                  <a:prstGeom prst="ellipse">
                    <a:avLst/>
                  </a:prstGeom>
                  <a:solidFill>
                    <a:srgbClr val="0000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anchor="ctr"/>
                  <a:lstStyle/>
                  <a:p>
                    <a:endParaRPr lang="tr-TR"/>
                  </a:p>
                </p:txBody>
              </p:sp>
              <p:sp>
                <p:nvSpPr>
                  <p:cNvPr id="81937" name="Text Box 1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31" y="1344"/>
                    <a:ext cx="1187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BBE0E3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49456" tIns="24730" rIns="49456" bIns="24730"/>
                  <a:lstStyle/>
                  <a:p>
                    <a:r>
                      <a:rPr lang="tr-TR" altLang="tr-TR" sz="900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İnce Kristalin Foid Siyenit</a:t>
                    </a:r>
                    <a:endParaRPr lang="tr-TR" altLang="tr-TR"/>
                  </a:p>
                </p:txBody>
              </p:sp>
              <p:sp>
                <p:nvSpPr>
                  <p:cNvPr id="81938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32" y="1480"/>
                    <a:ext cx="1192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BBE0E3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49456" tIns="24730" rIns="49456" bIns="24730"/>
                  <a:lstStyle/>
                  <a:p>
                    <a:r>
                      <a:rPr lang="tr-TR" altLang="tr-TR" sz="900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Orta Kristalin Foid Siyenit</a:t>
                    </a:r>
                    <a:endParaRPr lang="tr-TR" altLang="tr-TR"/>
                  </a:p>
                </p:txBody>
              </p:sp>
              <p:sp>
                <p:nvSpPr>
                  <p:cNvPr id="81939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31" y="1616"/>
                    <a:ext cx="110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BBE0E3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49456" tIns="24730" rIns="49456" bIns="24730"/>
                  <a:lstStyle/>
                  <a:p>
                    <a:r>
                      <a:rPr lang="tr-TR" altLang="tr-TR" sz="900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İri Kristalin Foid Siyenit</a:t>
                    </a:r>
                    <a:endParaRPr lang="tr-TR" altLang="tr-TR"/>
                  </a:p>
                </p:txBody>
              </p:sp>
            </p:grpSp>
          </p:grpSp>
          <p:grpSp>
            <p:nvGrpSpPr>
              <p:cNvPr id="81940" name="Group 20"/>
              <p:cNvGrpSpPr>
                <a:grpSpLocks/>
              </p:cNvGrpSpPr>
              <p:nvPr/>
            </p:nvGrpSpPr>
            <p:grpSpPr bwMode="auto">
              <a:xfrm>
                <a:off x="3166" y="2064"/>
                <a:ext cx="729" cy="422"/>
                <a:chOff x="2976" y="2256"/>
                <a:chExt cx="729" cy="422"/>
              </a:xfrm>
            </p:grpSpPr>
            <p:sp>
              <p:nvSpPr>
                <p:cNvPr id="81941" name="AutoShape 21"/>
                <p:cNvSpPr>
                  <a:spLocks noChangeArrowheads="1"/>
                </p:cNvSpPr>
                <p:nvPr/>
              </p:nvSpPr>
              <p:spPr bwMode="auto">
                <a:xfrm>
                  <a:off x="2976" y="2304"/>
                  <a:ext cx="91" cy="90"/>
                </a:xfrm>
                <a:prstGeom prst="flowChartExtract">
                  <a:avLst/>
                </a:prstGeom>
                <a:solidFill>
                  <a:srgbClr val="993366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endParaRPr lang="tr-TR"/>
                </a:p>
              </p:txBody>
            </p:sp>
            <p:sp>
              <p:nvSpPr>
                <p:cNvPr id="81942" name="AutoShape 22"/>
                <p:cNvSpPr>
                  <a:spLocks noChangeArrowheads="1"/>
                </p:cNvSpPr>
                <p:nvPr/>
              </p:nvSpPr>
              <p:spPr bwMode="auto">
                <a:xfrm>
                  <a:off x="2976" y="2520"/>
                  <a:ext cx="91" cy="90"/>
                </a:xfrm>
                <a:prstGeom prst="flowChartExtract">
                  <a:avLst/>
                </a:prstGeom>
                <a:solidFill>
                  <a:srgbClr val="CC99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endParaRPr lang="tr-TR"/>
                </a:p>
              </p:txBody>
            </p:sp>
            <p:sp>
              <p:nvSpPr>
                <p:cNvPr id="81943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2976" y="2466"/>
                  <a:ext cx="729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tr-TR" altLang="tr-TR" sz="1100" b="1">
                      <a:solidFill>
                        <a:srgbClr val="000000"/>
                      </a:solidFill>
                    </a:rPr>
                    <a:t>Felsik Dayk</a:t>
                  </a:r>
                  <a:endParaRPr lang="tr-TR" altLang="tr-TR"/>
                </a:p>
              </p:txBody>
            </p:sp>
            <p:sp>
              <p:nvSpPr>
                <p:cNvPr id="81944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2976" y="2256"/>
                  <a:ext cx="729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tr-TR" altLang="tr-TR" sz="1100" b="1">
                      <a:solidFill>
                        <a:srgbClr val="000000"/>
                      </a:solidFill>
                    </a:rPr>
                    <a:t>Mafik Dayk</a:t>
                  </a:r>
                  <a:endParaRPr lang="tr-TR" altLang="tr-TR"/>
                </a:p>
              </p:txBody>
            </p:sp>
          </p:grpSp>
        </p:grpSp>
        <p:sp>
          <p:nvSpPr>
            <p:cNvPr id="81947" name="Line 27"/>
            <p:cNvSpPr>
              <a:spLocks noChangeShapeType="1"/>
            </p:cNvSpPr>
            <p:nvPr/>
          </p:nvSpPr>
          <p:spPr bwMode="auto">
            <a:xfrm>
              <a:off x="672" y="1226"/>
              <a:ext cx="3094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81948" name="Line 28"/>
            <p:cNvSpPr>
              <a:spLocks noChangeShapeType="1"/>
            </p:cNvSpPr>
            <p:nvPr/>
          </p:nvSpPr>
          <p:spPr bwMode="auto">
            <a:xfrm>
              <a:off x="672" y="3072"/>
              <a:ext cx="3120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</p:grpSp>
    </p:spTree>
    <p:extLst>
      <p:ext uri="{BB962C8B-B14F-4D97-AF65-F5344CB8AC3E}">
        <p14:creationId xmlns:p14="http://schemas.microsoft.com/office/powerpoint/2010/main" val="4079259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976" name="Group 32"/>
          <p:cNvGrpSpPr>
            <a:grpSpLocks/>
          </p:cNvGrpSpPr>
          <p:nvPr/>
        </p:nvGrpSpPr>
        <p:grpSpPr bwMode="auto">
          <a:xfrm>
            <a:off x="1524000" y="320675"/>
            <a:ext cx="9144000" cy="6432550"/>
            <a:chOff x="0" y="202"/>
            <a:chExt cx="5760" cy="4052"/>
          </a:xfrm>
        </p:grpSpPr>
        <p:sp>
          <p:nvSpPr>
            <p:cNvPr id="82953" name="Text Box 9"/>
            <p:cNvSpPr txBox="1">
              <a:spLocks noChangeArrowheads="1"/>
            </p:cNvSpPr>
            <p:nvPr/>
          </p:nvSpPr>
          <p:spPr bwMode="auto">
            <a:xfrm>
              <a:off x="0" y="3888"/>
              <a:ext cx="576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tr-TR" altLang="tr-TR" sz="1600">
                  <a:solidFill>
                    <a:srgbClr val="003366"/>
                  </a:solidFill>
                </a:rPr>
                <a:t>Siyenitoyidlerin ve daykların Alt Kabuğa göre normalize edilen iz element içeriklerinin örümcek diyagramındaki dağılımları</a:t>
              </a:r>
              <a:r>
                <a:rPr lang="tr-TR" altLang="tr-TR" sz="1600" b="1">
                  <a:solidFill>
                    <a:srgbClr val="003366"/>
                  </a:solidFill>
                </a:rPr>
                <a:t> </a:t>
              </a:r>
              <a:r>
                <a:rPr lang="tr-TR" altLang="tr-TR" sz="1600">
                  <a:solidFill>
                    <a:srgbClr val="003366"/>
                  </a:solidFill>
                </a:rPr>
                <a:t>(Weaver ve Tarney, 1984)</a:t>
              </a:r>
            </a:p>
          </p:txBody>
        </p:sp>
        <p:grpSp>
          <p:nvGrpSpPr>
            <p:cNvPr id="82973" name="Group 29"/>
            <p:cNvGrpSpPr>
              <a:grpSpLocks/>
            </p:cNvGrpSpPr>
            <p:nvPr/>
          </p:nvGrpSpPr>
          <p:grpSpPr bwMode="auto">
            <a:xfrm>
              <a:off x="192" y="202"/>
              <a:ext cx="4992" cy="3638"/>
              <a:chOff x="192" y="202"/>
              <a:chExt cx="4992" cy="3638"/>
            </a:xfrm>
          </p:grpSpPr>
          <p:pic>
            <p:nvPicPr>
              <p:cNvPr id="82948" name="Picture 4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9" y="202"/>
                <a:ext cx="3744" cy="18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82950" name="Group 6"/>
              <p:cNvGrpSpPr>
                <a:grpSpLocks/>
              </p:cNvGrpSpPr>
              <p:nvPr/>
            </p:nvGrpSpPr>
            <p:grpSpPr bwMode="auto">
              <a:xfrm>
                <a:off x="3363" y="336"/>
                <a:ext cx="580" cy="212"/>
                <a:chOff x="9311" y="7831"/>
                <a:chExt cx="1450" cy="530"/>
              </a:xfrm>
            </p:grpSpPr>
            <p:sp>
              <p:nvSpPr>
                <p:cNvPr id="82951" name="Rectangle 7"/>
                <p:cNvSpPr>
                  <a:spLocks noChangeArrowheads="1"/>
                </p:cNvSpPr>
                <p:nvPr/>
              </p:nvSpPr>
              <p:spPr bwMode="auto">
                <a:xfrm rot="2700000">
                  <a:off x="9311" y="8011"/>
                  <a:ext cx="170" cy="170"/>
                </a:xfrm>
                <a:prstGeom prst="rect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tr-TR"/>
                </a:p>
              </p:txBody>
            </p:sp>
            <p:sp>
              <p:nvSpPr>
                <p:cNvPr id="82952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9413" y="7831"/>
                  <a:ext cx="1348" cy="53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tr-TR" altLang="tr-TR" sz="1100" b="1">
                      <a:solidFill>
                        <a:srgbClr val="000000"/>
                      </a:solidFill>
                    </a:rPr>
                    <a:t>Alt Kabuk</a:t>
                  </a:r>
                  <a:endParaRPr lang="tr-TR" altLang="tr-TR"/>
                </a:p>
              </p:txBody>
            </p:sp>
          </p:grpSp>
          <p:grpSp>
            <p:nvGrpSpPr>
              <p:cNvPr id="82955" name="Group 11"/>
              <p:cNvGrpSpPr>
                <a:grpSpLocks noChangeAspect="1"/>
              </p:cNvGrpSpPr>
              <p:nvPr/>
            </p:nvGrpSpPr>
            <p:grpSpPr bwMode="auto">
              <a:xfrm>
                <a:off x="4087" y="1878"/>
                <a:ext cx="1097" cy="378"/>
                <a:chOff x="2310" y="4748"/>
                <a:chExt cx="4250" cy="1489"/>
              </a:xfrm>
            </p:grpSpPr>
            <p:sp>
              <p:nvSpPr>
                <p:cNvPr id="82956" name="AutoShape 12"/>
                <p:cNvSpPr>
                  <a:spLocks noChangeAspect="1" noChangeArrowheads="1"/>
                </p:cNvSpPr>
                <p:nvPr/>
              </p:nvSpPr>
              <p:spPr bwMode="auto">
                <a:xfrm>
                  <a:off x="2310" y="4748"/>
                  <a:ext cx="4250" cy="148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82957" name="Rectangle 13"/>
                <p:cNvSpPr>
                  <a:spLocks noChangeArrowheads="1"/>
                </p:cNvSpPr>
                <p:nvPr/>
              </p:nvSpPr>
              <p:spPr bwMode="auto">
                <a:xfrm>
                  <a:off x="2326" y="4764"/>
                  <a:ext cx="4218" cy="1457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endParaRPr lang="tr-TR"/>
                </a:p>
              </p:txBody>
            </p:sp>
            <p:grpSp>
              <p:nvGrpSpPr>
                <p:cNvPr id="82958" name="Group 14"/>
                <p:cNvGrpSpPr>
                  <a:grpSpLocks/>
                </p:cNvGrpSpPr>
                <p:nvPr/>
              </p:nvGrpSpPr>
              <p:grpSpPr bwMode="auto">
                <a:xfrm>
                  <a:off x="2471" y="4764"/>
                  <a:ext cx="4073" cy="1370"/>
                  <a:chOff x="2154" y="1344"/>
                  <a:chExt cx="1270" cy="426"/>
                </a:xfrm>
              </p:grpSpPr>
              <p:sp>
                <p:nvSpPr>
                  <p:cNvPr id="82959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1389"/>
                    <a:ext cx="91" cy="91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anchor="ctr"/>
                  <a:lstStyle/>
                  <a:p>
                    <a:endParaRPr lang="tr-TR"/>
                  </a:p>
                </p:txBody>
              </p:sp>
              <p:sp>
                <p:nvSpPr>
                  <p:cNvPr id="82960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1525"/>
                    <a:ext cx="91" cy="91"/>
                  </a:xfrm>
                  <a:prstGeom prst="ellipse">
                    <a:avLst/>
                  </a:prstGeom>
                  <a:solidFill>
                    <a:srgbClr val="008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anchor="ctr"/>
                  <a:lstStyle/>
                  <a:p>
                    <a:endParaRPr lang="tr-TR"/>
                  </a:p>
                </p:txBody>
              </p:sp>
              <p:sp>
                <p:nvSpPr>
                  <p:cNvPr id="82961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1661"/>
                    <a:ext cx="91" cy="91"/>
                  </a:xfrm>
                  <a:prstGeom prst="ellipse">
                    <a:avLst/>
                  </a:prstGeom>
                  <a:solidFill>
                    <a:srgbClr val="0000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anchor="ctr"/>
                  <a:lstStyle/>
                  <a:p>
                    <a:endParaRPr lang="tr-TR"/>
                  </a:p>
                </p:txBody>
              </p:sp>
              <p:sp>
                <p:nvSpPr>
                  <p:cNvPr id="82962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31" y="1344"/>
                    <a:ext cx="1187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BBE0E3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49456" tIns="24730" rIns="49456" bIns="24730"/>
                  <a:lstStyle/>
                  <a:p>
                    <a:r>
                      <a:rPr lang="tr-TR" altLang="tr-TR" sz="900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İnce Kristalin Foid Siyenit</a:t>
                    </a:r>
                    <a:endParaRPr lang="tr-TR" altLang="tr-TR"/>
                  </a:p>
                </p:txBody>
              </p:sp>
              <p:sp>
                <p:nvSpPr>
                  <p:cNvPr id="82963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32" y="1480"/>
                    <a:ext cx="1192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BBE0E3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49456" tIns="24730" rIns="49456" bIns="24730"/>
                  <a:lstStyle/>
                  <a:p>
                    <a:r>
                      <a:rPr lang="tr-TR" altLang="tr-TR" sz="900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Orta Kristalin Foid Siyenit</a:t>
                    </a:r>
                    <a:endParaRPr lang="tr-TR" altLang="tr-TR"/>
                  </a:p>
                </p:txBody>
              </p:sp>
              <p:sp>
                <p:nvSpPr>
                  <p:cNvPr id="82964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31" y="1616"/>
                    <a:ext cx="110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BBE0E3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49456" tIns="24730" rIns="49456" bIns="24730"/>
                  <a:lstStyle/>
                  <a:p>
                    <a:r>
                      <a:rPr lang="tr-TR" altLang="tr-TR" sz="900">
                        <a:solidFill>
                          <a:srgbClr val="000000"/>
                        </a:solidFill>
                        <a:latin typeface="Arial" panose="020B0604020202020204" pitchFamily="34" charset="0"/>
                      </a:rPr>
                      <a:t>İri Kristalin Foid Siyenit</a:t>
                    </a:r>
                    <a:endParaRPr lang="tr-TR" altLang="tr-TR"/>
                  </a:p>
                </p:txBody>
              </p:sp>
            </p:grpSp>
          </p:grpSp>
          <p:pic>
            <p:nvPicPr>
              <p:cNvPr id="82971" name="Picture 27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2" y="2046"/>
                <a:ext cx="3792" cy="17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82965" name="Group 21"/>
              <p:cNvGrpSpPr>
                <a:grpSpLocks/>
              </p:cNvGrpSpPr>
              <p:nvPr/>
            </p:nvGrpSpPr>
            <p:grpSpPr bwMode="auto">
              <a:xfrm>
                <a:off x="3264" y="2026"/>
                <a:ext cx="729" cy="422"/>
                <a:chOff x="2976" y="2256"/>
                <a:chExt cx="729" cy="422"/>
              </a:xfrm>
            </p:grpSpPr>
            <p:sp>
              <p:nvSpPr>
                <p:cNvPr id="82966" name="AutoShape 22"/>
                <p:cNvSpPr>
                  <a:spLocks noChangeArrowheads="1"/>
                </p:cNvSpPr>
                <p:nvPr/>
              </p:nvSpPr>
              <p:spPr bwMode="auto">
                <a:xfrm>
                  <a:off x="2976" y="2304"/>
                  <a:ext cx="91" cy="90"/>
                </a:xfrm>
                <a:prstGeom prst="flowChartExtract">
                  <a:avLst/>
                </a:prstGeom>
                <a:solidFill>
                  <a:srgbClr val="993366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endParaRPr lang="tr-TR"/>
                </a:p>
              </p:txBody>
            </p:sp>
            <p:sp>
              <p:nvSpPr>
                <p:cNvPr id="82967" name="AutoShape 23"/>
                <p:cNvSpPr>
                  <a:spLocks noChangeArrowheads="1"/>
                </p:cNvSpPr>
                <p:nvPr/>
              </p:nvSpPr>
              <p:spPr bwMode="auto">
                <a:xfrm>
                  <a:off x="2976" y="2520"/>
                  <a:ext cx="91" cy="90"/>
                </a:xfrm>
                <a:prstGeom prst="flowChartExtract">
                  <a:avLst/>
                </a:prstGeom>
                <a:solidFill>
                  <a:srgbClr val="CC99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endParaRPr lang="tr-TR"/>
                </a:p>
              </p:txBody>
            </p:sp>
            <p:sp>
              <p:nvSpPr>
                <p:cNvPr id="82968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2976" y="2466"/>
                  <a:ext cx="729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tr-TR" altLang="tr-TR" sz="1100" b="1">
                      <a:solidFill>
                        <a:srgbClr val="000000"/>
                      </a:solidFill>
                    </a:rPr>
                    <a:t>Felsik Dayk</a:t>
                  </a:r>
                  <a:endParaRPr lang="tr-TR" altLang="tr-TR"/>
                </a:p>
              </p:txBody>
            </p:sp>
            <p:sp>
              <p:nvSpPr>
                <p:cNvPr id="82969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2976" y="2256"/>
                  <a:ext cx="729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tr-TR" altLang="tr-TR" sz="1100" b="1">
                      <a:solidFill>
                        <a:srgbClr val="000000"/>
                      </a:solidFill>
                    </a:rPr>
                    <a:t>Mafik Dayk</a:t>
                  </a:r>
                  <a:endParaRPr lang="tr-TR" altLang="tr-TR"/>
                </a:p>
              </p:txBody>
            </p:sp>
          </p:grpSp>
        </p:grpSp>
        <p:sp>
          <p:nvSpPr>
            <p:cNvPr id="82974" name="Line 30"/>
            <p:cNvSpPr>
              <a:spLocks noChangeShapeType="1"/>
            </p:cNvSpPr>
            <p:nvPr/>
          </p:nvSpPr>
          <p:spPr bwMode="auto">
            <a:xfrm>
              <a:off x="720" y="1226"/>
              <a:ext cx="3168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82975" name="Line 31"/>
            <p:cNvSpPr>
              <a:spLocks noChangeShapeType="1"/>
            </p:cNvSpPr>
            <p:nvPr/>
          </p:nvSpPr>
          <p:spPr bwMode="auto">
            <a:xfrm>
              <a:off x="768" y="3049"/>
              <a:ext cx="3120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</p:grpSp>
    </p:spTree>
    <p:extLst>
      <p:ext uri="{BB962C8B-B14F-4D97-AF65-F5344CB8AC3E}">
        <p14:creationId xmlns:p14="http://schemas.microsoft.com/office/powerpoint/2010/main" val="33560615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8276"/>
            <a:ext cx="609600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97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976" y="3124200"/>
            <a:ext cx="6067425" cy="287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76" name="Text Box 8"/>
          <p:cNvSpPr txBox="1">
            <a:spLocks noChangeArrowheads="1"/>
          </p:cNvSpPr>
          <p:nvPr/>
        </p:nvSpPr>
        <p:spPr bwMode="auto">
          <a:xfrm>
            <a:off x="1524000" y="6172201"/>
            <a:ext cx="8915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tr-TR" altLang="tr-TR" sz="1600">
                <a:solidFill>
                  <a:srgbClr val="003366"/>
                </a:solidFill>
              </a:rPr>
              <a:t>Buzlukdağı Siyenitoyid örneklerinin en yüksek ve en düşük iz element içeriklerinin örümcek diyagramındaki dağılımları (Wood ve diğ., 1979a, 1981)</a:t>
            </a:r>
          </a:p>
        </p:txBody>
      </p:sp>
    </p:spTree>
    <p:extLst>
      <p:ext uri="{BB962C8B-B14F-4D97-AF65-F5344CB8AC3E}">
        <p14:creationId xmlns:p14="http://schemas.microsoft.com/office/powerpoint/2010/main" val="1570847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217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JEM 310 PETROLOJİ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11</cp:revision>
  <dcterms:created xsi:type="dcterms:W3CDTF">2018-02-08T13:34:19Z</dcterms:created>
  <dcterms:modified xsi:type="dcterms:W3CDTF">2018-02-11T17:04:42Z</dcterms:modified>
</cp:coreProperties>
</file>