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E6D954B-B083-4AC7-9267-D63265756740}"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8AF0C6-4897-4D05-8735-C93257A5E6DC}" type="slidenum">
              <a:rPr lang="tr-TR" smtClean="0"/>
              <a:t>‹#›</a:t>
            </a:fld>
            <a:endParaRPr lang="tr-TR"/>
          </a:p>
        </p:txBody>
      </p:sp>
    </p:spTree>
    <p:extLst>
      <p:ext uri="{BB962C8B-B14F-4D97-AF65-F5344CB8AC3E}">
        <p14:creationId xmlns:p14="http://schemas.microsoft.com/office/powerpoint/2010/main" val="1366957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E6D954B-B083-4AC7-9267-D63265756740}"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8AF0C6-4897-4D05-8735-C93257A5E6DC}" type="slidenum">
              <a:rPr lang="tr-TR" smtClean="0"/>
              <a:t>‹#›</a:t>
            </a:fld>
            <a:endParaRPr lang="tr-TR"/>
          </a:p>
        </p:txBody>
      </p:sp>
    </p:spTree>
    <p:extLst>
      <p:ext uri="{BB962C8B-B14F-4D97-AF65-F5344CB8AC3E}">
        <p14:creationId xmlns:p14="http://schemas.microsoft.com/office/powerpoint/2010/main" val="7149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E6D954B-B083-4AC7-9267-D63265756740}"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8AF0C6-4897-4D05-8735-C93257A5E6DC}" type="slidenum">
              <a:rPr lang="tr-TR" smtClean="0"/>
              <a:t>‹#›</a:t>
            </a:fld>
            <a:endParaRPr lang="tr-TR"/>
          </a:p>
        </p:txBody>
      </p:sp>
    </p:spTree>
    <p:extLst>
      <p:ext uri="{BB962C8B-B14F-4D97-AF65-F5344CB8AC3E}">
        <p14:creationId xmlns:p14="http://schemas.microsoft.com/office/powerpoint/2010/main" val="2004991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E6D954B-B083-4AC7-9267-D63265756740}"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8AF0C6-4897-4D05-8735-C93257A5E6DC}" type="slidenum">
              <a:rPr lang="tr-TR" smtClean="0"/>
              <a:t>‹#›</a:t>
            </a:fld>
            <a:endParaRPr lang="tr-TR"/>
          </a:p>
        </p:txBody>
      </p:sp>
    </p:spTree>
    <p:extLst>
      <p:ext uri="{BB962C8B-B14F-4D97-AF65-F5344CB8AC3E}">
        <p14:creationId xmlns:p14="http://schemas.microsoft.com/office/powerpoint/2010/main" val="1203792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E6D954B-B083-4AC7-9267-D63265756740}"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8AF0C6-4897-4D05-8735-C93257A5E6DC}" type="slidenum">
              <a:rPr lang="tr-TR" smtClean="0"/>
              <a:t>‹#›</a:t>
            </a:fld>
            <a:endParaRPr lang="tr-TR"/>
          </a:p>
        </p:txBody>
      </p:sp>
    </p:spTree>
    <p:extLst>
      <p:ext uri="{BB962C8B-B14F-4D97-AF65-F5344CB8AC3E}">
        <p14:creationId xmlns:p14="http://schemas.microsoft.com/office/powerpoint/2010/main" val="3986663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E6D954B-B083-4AC7-9267-D63265756740}" type="datetimeFigureOut">
              <a:rPr lang="tr-TR" smtClean="0"/>
              <a:t>22.02.2018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8AF0C6-4897-4D05-8735-C93257A5E6DC}" type="slidenum">
              <a:rPr lang="tr-TR" smtClean="0"/>
              <a:t>‹#›</a:t>
            </a:fld>
            <a:endParaRPr lang="tr-TR"/>
          </a:p>
        </p:txBody>
      </p:sp>
    </p:spTree>
    <p:extLst>
      <p:ext uri="{BB962C8B-B14F-4D97-AF65-F5344CB8AC3E}">
        <p14:creationId xmlns:p14="http://schemas.microsoft.com/office/powerpoint/2010/main" val="535248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E6D954B-B083-4AC7-9267-D63265756740}" type="datetimeFigureOut">
              <a:rPr lang="tr-TR" smtClean="0"/>
              <a:t>22.02.2018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58AF0C6-4897-4D05-8735-C93257A5E6DC}" type="slidenum">
              <a:rPr lang="tr-TR" smtClean="0"/>
              <a:t>‹#›</a:t>
            </a:fld>
            <a:endParaRPr lang="tr-TR"/>
          </a:p>
        </p:txBody>
      </p:sp>
    </p:spTree>
    <p:extLst>
      <p:ext uri="{BB962C8B-B14F-4D97-AF65-F5344CB8AC3E}">
        <p14:creationId xmlns:p14="http://schemas.microsoft.com/office/powerpoint/2010/main" val="820822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E6D954B-B083-4AC7-9267-D63265756740}" type="datetimeFigureOut">
              <a:rPr lang="tr-TR" smtClean="0"/>
              <a:t>22.02.2018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58AF0C6-4897-4D05-8735-C93257A5E6DC}" type="slidenum">
              <a:rPr lang="tr-TR" smtClean="0"/>
              <a:t>‹#›</a:t>
            </a:fld>
            <a:endParaRPr lang="tr-TR"/>
          </a:p>
        </p:txBody>
      </p:sp>
    </p:spTree>
    <p:extLst>
      <p:ext uri="{BB962C8B-B14F-4D97-AF65-F5344CB8AC3E}">
        <p14:creationId xmlns:p14="http://schemas.microsoft.com/office/powerpoint/2010/main" val="3872422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E6D954B-B083-4AC7-9267-D63265756740}" type="datetimeFigureOut">
              <a:rPr lang="tr-TR" smtClean="0"/>
              <a:t>22.02.2018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58AF0C6-4897-4D05-8735-C93257A5E6DC}" type="slidenum">
              <a:rPr lang="tr-TR" smtClean="0"/>
              <a:t>‹#›</a:t>
            </a:fld>
            <a:endParaRPr lang="tr-TR"/>
          </a:p>
        </p:txBody>
      </p:sp>
    </p:spTree>
    <p:extLst>
      <p:ext uri="{BB962C8B-B14F-4D97-AF65-F5344CB8AC3E}">
        <p14:creationId xmlns:p14="http://schemas.microsoft.com/office/powerpoint/2010/main" val="4010909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E6D954B-B083-4AC7-9267-D63265756740}" type="datetimeFigureOut">
              <a:rPr lang="tr-TR" smtClean="0"/>
              <a:t>22.02.2018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8AF0C6-4897-4D05-8735-C93257A5E6DC}" type="slidenum">
              <a:rPr lang="tr-TR" smtClean="0"/>
              <a:t>‹#›</a:t>
            </a:fld>
            <a:endParaRPr lang="tr-TR"/>
          </a:p>
        </p:txBody>
      </p:sp>
    </p:spTree>
    <p:extLst>
      <p:ext uri="{BB962C8B-B14F-4D97-AF65-F5344CB8AC3E}">
        <p14:creationId xmlns:p14="http://schemas.microsoft.com/office/powerpoint/2010/main" val="636215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E6D954B-B083-4AC7-9267-D63265756740}" type="datetimeFigureOut">
              <a:rPr lang="tr-TR" smtClean="0"/>
              <a:t>22.02.2018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8AF0C6-4897-4D05-8735-C93257A5E6DC}" type="slidenum">
              <a:rPr lang="tr-TR" smtClean="0"/>
              <a:t>‹#›</a:t>
            </a:fld>
            <a:endParaRPr lang="tr-TR"/>
          </a:p>
        </p:txBody>
      </p:sp>
    </p:spTree>
    <p:extLst>
      <p:ext uri="{BB962C8B-B14F-4D97-AF65-F5344CB8AC3E}">
        <p14:creationId xmlns:p14="http://schemas.microsoft.com/office/powerpoint/2010/main" val="1711477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6D954B-B083-4AC7-9267-D63265756740}" type="datetimeFigureOut">
              <a:rPr lang="tr-TR" smtClean="0"/>
              <a:t>22.02.2018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8AF0C6-4897-4D05-8735-C93257A5E6DC}" type="slidenum">
              <a:rPr lang="tr-TR" smtClean="0"/>
              <a:t>‹#›</a:t>
            </a:fld>
            <a:endParaRPr lang="tr-TR"/>
          </a:p>
        </p:txBody>
      </p:sp>
    </p:spTree>
    <p:extLst>
      <p:ext uri="{BB962C8B-B14F-4D97-AF65-F5344CB8AC3E}">
        <p14:creationId xmlns:p14="http://schemas.microsoft.com/office/powerpoint/2010/main" val="3772727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569322"/>
          </a:xfrm>
        </p:spPr>
        <p:txBody>
          <a:bodyPr>
            <a:normAutofit/>
          </a:bodyPr>
          <a:lstStyle/>
          <a:p>
            <a:r>
              <a:rPr lang="tr-TR" sz="4400" dirty="0">
                <a:solidFill>
                  <a:prstClr val="black"/>
                </a:solidFill>
              </a:rPr>
              <a:t>Alternatif Makro Modeller: </a:t>
            </a:r>
            <a:r>
              <a:rPr lang="tr-TR" sz="4400" dirty="0" smtClean="0">
                <a:solidFill>
                  <a:prstClr val="black"/>
                </a:solidFill>
              </a:rPr>
              <a:t>Yeni Klasik İktisat</a:t>
            </a:r>
            <a:endParaRPr lang="tr-TR" sz="4400" dirty="0"/>
          </a:p>
        </p:txBody>
      </p:sp>
      <p:sp>
        <p:nvSpPr>
          <p:cNvPr id="3" name="Alt Başlık 2"/>
          <p:cNvSpPr>
            <a:spLocks noGrp="1"/>
          </p:cNvSpPr>
          <p:nvPr>
            <p:ph type="subTitle" idx="1"/>
          </p:nvPr>
        </p:nvSpPr>
        <p:spPr/>
        <p:txBody>
          <a:bodyPr/>
          <a:lstStyle/>
          <a:p>
            <a:pPr lvl="0"/>
            <a:r>
              <a:rPr lang="tr-TR" sz="3200" dirty="0">
                <a:solidFill>
                  <a:prstClr val="black">
                    <a:tint val="75000"/>
                  </a:prstClr>
                </a:solidFill>
              </a:rPr>
              <a:t>Yrd. Doç. Dr. Akın </a:t>
            </a:r>
            <a:r>
              <a:rPr lang="tr-TR" sz="3200" dirty="0" err="1">
                <a:solidFill>
                  <a:prstClr val="black">
                    <a:tint val="75000"/>
                  </a:prstClr>
                </a:solidFill>
              </a:rPr>
              <a:t>Usupbeyli</a:t>
            </a:r>
            <a:endParaRPr lang="tr-TR" sz="3200" dirty="0">
              <a:solidFill>
                <a:prstClr val="black">
                  <a:tint val="75000"/>
                </a:prstClr>
              </a:solidFill>
            </a:endParaRPr>
          </a:p>
          <a:p>
            <a:endParaRPr lang="tr-TR" dirty="0"/>
          </a:p>
        </p:txBody>
      </p:sp>
    </p:spTree>
    <p:extLst>
      <p:ext uri="{BB962C8B-B14F-4D97-AF65-F5344CB8AC3E}">
        <p14:creationId xmlns:p14="http://schemas.microsoft.com/office/powerpoint/2010/main" val="2690492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Yeni Klasik İktisat</a:t>
            </a:r>
            <a:endParaRPr lang="tr-TR" dirty="0"/>
          </a:p>
        </p:txBody>
      </p:sp>
      <p:sp>
        <p:nvSpPr>
          <p:cNvPr id="3" name="İçerik Yer Tutucusu 2"/>
          <p:cNvSpPr>
            <a:spLocks noGrp="1"/>
          </p:cNvSpPr>
          <p:nvPr>
            <p:ph idx="1"/>
          </p:nvPr>
        </p:nvSpPr>
        <p:spPr/>
        <p:txBody>
          <a:bodyPr/>
          <a:lstStyle/>
          <a:p>
            <a:pPr>
              <a:lnSpc>
                <a:spcPct val="150000"/>
              </a:lnSpc>
            </a:pPr>
            <a:r>
              <a:rPr lang="tr-TR" dirty="0" err="1"/>
              <a:t>Lucas</a:t>
            </a:r>
            <a:r>
              <a:rPr lang="tr-TR" dirty="0"/>
              <a:t> arz eğrisi denklemi; Y= </a:t>
            </a:r>
            <a:r>
              <a:rPr lang="tr-TR" dirty="0" err="1"/>
              <a:t>Y</a:t>
            </a:r>
            <a:r>
              <a:rPr lang="tr-TR" baseline="-25000" dirty="0" err="1"/>
              <a:t>n</a:t>
            </a:r>
            <a:r>
              <a:rPr lang="tr-TR" dirty="0"/>
              <a:t> + a(P-P</a:t>
            </a:r>
            <a:r>
              <a:rPr lang="tr-TR" baseline="-25000" dirty="0"/>
              <a:t>e</a:t>
            </a:r>
            <a:r>
              <a:rPr lang="tr-TR" dirty="0"/>
              <a:t>) “a” katsayısı ekonomik birimlerin fiyatlar genel seviyesini doğru tahmin edememe katsayısıdır. Yanılmayı gösterir. </a:t>
            </a:r>
            <a:endParaRPr lang="tr-TR" dirty="0" smtClean="0"/>
          </a:p>
          <a:p>
            <a:pPr>
              <a:lnSpc>
                <a:spcPct val="150000"/>
              </a:lnSpc>
            </a:pPr>
            <a:r>
              <a:rPr lang="tr-TR" dirty="0" smtClean="0"/>
              <a:t>Monetaristler ve Yeni </a:t>
            </a:r>
            <a:r>
              <a:rPr lang="tr-TR" dirty="0" err="1" smtClean="0"/>
              <a:t>Keynesyenler</a:t>
            </a:r>
            <a:r>
              <a:rPr lang="tr-TR" dirty="0" smtClean="0"/>
              <a:t>, </a:t>
            </a:r>
            <a:r>
              <a:rPr lang="tr-TR" dirty="0" err="1" smtClean="0"/>
              <a:t>Lucas</a:t>
            </a:r>
            <a:r>
              <a:rPr lang="tr-TR" dirty="0" smtClean="0"/>
              <a:t> arz doğrusunu benimsemişlerdir. </a:t>
            </a:r>
            <a:endParaRPr lang="tr-TR" dirty="0"/>
          </a:p>
        </p:txBody>
      </p:sp>
    </p:spTree>
    <p:extLst>
      <p:ext uri="{BB962C8B-B14F-4D97-AF65-F5344CB8AC3E}">
        <p14:creationId xmlns:p14="http://schemas.microsoft.com/office/powerpoint/2010/main" val="3308781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Yeni Klasik İktisat</a:t>
            </a:r>
            <a:endParaRPr lang="tr-TR" dirty="0"/>
          </a:p>
        </p:txBody>
      </p:sp>
      <p:sp>
        <p:nvSpPr>
          <p:cNvPr id="3" name="İçerik Yer Tutucusu 2"/>
          <p:cNvSpPr>
            <a:spLocks noGrp="1"/>
          </p:cNvSpPr>
          <p:nvPr>
            <p:ph idx="1"/>
          </p:nvPr>
        </p:nvSpPr>
        <p:spPr/>
        <p:txBody>
          <a:bodyPr>
            <a:normAutofit fontScale="92500" lnSpcReduction="10000"/>
          </a:bodyPr>
          <a:lstStyle/>
          <a:p>
            <a:pPr>
              <a:lnSpc>
                <a:spcPct val="150000"/>
              </a:lnSpc>
            </a:pPr>
            <a:r>
              <a:rPr lang="tr-TR" dirty="0"/>
              <a:t>Temsilciler; </a:t>
            </a:r>
            <a:r>
              <a:rPr lang="tr-TR" dirty="0" err="1"/>
              <a:t>Muth</a:t>
            </a:r>
            <a:r>
              <a:rPr lang="tr-TR" dirty="0"/>
              <a:t>, </a:t>
            </a:r>
            <a:r>
              <a:rPr lang="tr-TR" dirty="0" err="1"/>
              <a:t>Lucas</a:t>
            </a:r>
            <a:r>
              <a:rPr lang="tr-TR" dirty="0"/>
              <a:t>, Wallace, </a:t>
            </a:r>
            <a:r>
              <a:rPr lang="tr-TR" dirty="0" err="1"/>
              <a:t>Sargent</a:t>
            </a:r>
            <a:endParaRPr lang="tr-TR" dirty="0"/>
          </a:p>
          <a:p>
            <a:pPr lvl="0">
              <a:lnSpc>
                <a:spcPct val="150000"/>
              </a:lnSpc>
            </a:pPr>
            <a:r>
              <a:rPr lang="tr-TR" dirty="0"/>
              <a:t>Beklentiler rasyoneldir. Bu sebeple diğer adları Rasyonel Beklentiler Okulu’dur. Mevcut bilgilerin doğru(rasyonel) olarak yorumlandığını savunurlar.</a:t>
            </a:r>
          </a:p>
          <a:p>
            <a:pPr lvl="0">
              <a:lnSpc>
                <a:spcPct val="150000"/>
              </a:lnSpc>
            </a:pPr>
            <a:r>
              <a:rPr lang="tr-TR" dirty="0"/>
              <a:t>Monetaristler gibi ücretlerin ve fiyatların esnek olduğunu kabul ederler. Ancak beklentiler </a:t>
            </a:r>
            <a:r>
              <a:rPr lang="tr-TR" dirty="0" err="1"/>
              <a:t>adaptif</a:t>
            </a:r>
            <a:r>
              <a:rPr lang="tr-TR" dirty="0"/>
              <a:t> değil rasyoneldir. Ekonomik bireyler tam bilgiyi doğru olarak kullanırlar. </a:t>
            </a:r>
          </a:p>
          <a:p>
            <a:endParaRPr lang="tr-TR" dirty="0"/>
          </a:p>
        </p:txBody>
      </p:sp>
    </p:spTree>
    <p:extLst>
      <p:ext uri="{BB962C8B-B14F-4D97-AF65-F5344CB8AC3E}">
        <p14:creationId xmlns:p14="http://schemas.microsoft.com/office/powerpoint/2010/main" val="989313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Yeni Klasik İktisat</a:t>
            </a:r>
            <a:endParaRPr lang="tr-TR" dirty="0"/>
          </a:p>
        </p:txBody>
      </p:sp>
      <p:sp>
        <p:nvSpPr>
          <p:cNvPr id="3" name="İçerik Yer Tutucusu 2"/>
          <p:cNvSpPr>
            <a:spLocks noGrp="1"/>
          </p:cNvSpPr>
          <p:nvPr>
            <p:ph idx="1"/>
          </p:nvPr>
        </p:nvSpPr>
        <p:spPr/>
        <p:txBody>
          <a:bodyPr>
            <a:normAutofit fontScale="92500" lnSpcReduction="20000"/>
          </a:bodyPr>
          <a:lstStyle/>
          <a:p>
            <a:pPr lvl="0">
              <a:lnSpc>
                <a:spcPct val="150000"/>
              </a:lnSpc>
            </a:pPr>
            <a:r>
              <a:rPr lang="tr-TR" dirty="0"/>
              <a:t>Klasik ekol takipçileridir ancak tam istidama değil doğal büyüme oranını ve doğal işsizliği savunurlar. (monetaristler gibi)</a:t>
            </a:r>
          </a:p>
          <a:p>
            <a:pPr lvl="0">
              <a:lnSpc>
                <a:spcPct val="150000"/>
              </a:lnSpc>
            </a:pPr>
            <a:r>
              <a:rPr lang="tr-TR" dirty="0"/>
              <a:t>Firma yanılma teorisini ortaya atmıştırlar. Bu teoriye göre firmalar kısa dönemde fiyatlar genel seviyesindeki artışı hatalı analiz edip, sadece kendi ürettiği malın fiyatında bir artış olarak algılayıp, fiyatlar genel seviyesi artınca üretimlerini arttırırlar.(sinyal algılama sorunu) Bu yüzden SRAS pozitif eğimlidir. Ancak bu yanılgı uzun dönemde ortadan kalkar. LRAS bu yüzden dikeydir.</a:t>
            </a:r>
          </a:p>
          <a:p>
            <a:endParaRPr lang="tr-TR" dirty="0"/>
          </a:p>
        </p:txBody>
      </p:sp>
    </p:spTree>
    <p:extLst>
      <p:ext uri="{BB962C8B-B14F-4D97-AF65-F5344CB8AC3E}">
        <p14:creationId xmlns:p14="http://schemas.microsoft.com/office/powerpoint/2010/main" val="2416057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Yeni Klasik İktisat</a:t>
            </a:r>
            <a:endParaRPr lang="tr-TR" dirty="0"/>
          </a:p>
        </p:txBody>
      </p:sp>
      <p:sp>
        <p:nvSpPr>
          <p:cNvPr id="3" name="İçerik Yer Tutucusu 2"/>
          <p:cNvSpPr>
            <a:spLocks noGrp="1"/>
          </p:cNvSpPr>
          <p:nvPr>
            <p:ph idx="1"/>
          </p:nvPr>
        </p:nvSpPr>
        <p:spPr/>
        <p:txBody>
          <a:bodyPr/>
          <a:lstStyle/>
          <a:p>
            <a:pPr>
              <a:lnSpc>
                <a:spcPct val="150000"/>
              </a:lnSpc>
            </a:pPr>
            <a:r>
              <a:rPr lang="tr-TR" dirty="0" err="1"/>
              <a:t>Lucas’a</a:t>
            </a:r>
            <a:r>
              <a:rPr lang="tr-TR" dirty="0"/>
              <a:t> göre istihdam ve çıktı düzeyi üzerinde etkili olabilecek politikalar ancak öngörülmeyen/şok politikalardır. Otoriteler önceden bir politika açıklarlarsa, ekonomik bireyler buna karşı önlemlerini alacaklar ve istenilen sonuca ulaşılamayacaktır. Bu yüzden </a:t>
            </a:r>
            <a:r>
              <a:rPr lang="tr-TR" dirty="0" err="1"/>
              <a:t>Lucas</a:t>
            </a:r>
            <a:r>
              <a:rPr lang="tr-TR" dirty="0"/>
              <a:t> “en iyi politika politikasızlıktır.” demiştir. Buna politika </a:t>
            </a:r>
            <a:r>
              <a:rPr lang="tr-TR" dirty="0" err="1"/>
              <a:t>ilintisizliği</a:t>
            </a:r>
            <a:r>
              <a:rPr lang="tr-TR" dirty="0"/>
              <a:t> de denir. </a:t>
            </a:r>
          </a:p>
          <a:p>
            <a:pPr>
              <a:lnSpc>
                <a:spcPct val="150000"/>
              </a:lnSpc>
            </a:pPr>
            <a:endParaRPr lang="tr-TR" dirty="0"/>
          </a:p>
        </p:txBody>
      </p:sp>
    </p:spTree>
    <p:extLst>
      <p:ext uri="{BB962C8B-B14F-4D97-AF65-F5344CB8AC3E}">
        <p14:creationId xmlns:p14="http://schemas.microsoft.com/office/powerpoint/2010/main" val="1999002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Yeni Klasik İktisat</a:t>
            </a:r>
            <a:endParaRPr lang="tr-TR" dirty="0"/>
          </a:p>
        </p:txBody>
      </p:sp>
      <p:sp>
        <p:nvSpPr>
          <p:cNvPr id="3" name="İçerik Yer Tutucusu 2"/>
          <p:cNvSpPr>
            <a:spLocks noGrp="1"/>
          </p:cNvSpPr>
          <p:nvPr>
            <p:ph idx="1"/>
          </p:nvPr>
        </p:nvSpPr>
        <p:spPr/>
        <p:txBody>
          <a:bodyPr/>
          <a:lstStyle/>
          <a:p>
            <a:pPr>
              <a:lnSpc>
                <a:spcPct val="150000"/>
              </a:lnSpc>
            </a:pPr>
            <a:r>
              <a:rPr lang="tr-TR" u="sng" dirty="0" err="1"/>
              <a:t>Lucas</a:t>
            </a:r>
            <a:r>
              <a:rPr lang="tr-TR" u="sng" dirty="0"/>
              <a:t> kritiği</a:t>
            </a:r>
            <a:r>
              <a:rPr lang="tr-TR" dirty="0"/>
              <a:t>: </a:t>
            </a:r>
            <a:r>
              <a:rPr lang="tr-TR" dirty="0" err="1"/>
              <a:t>Lucas</a:t>
            </a:r>
            <a:r>
              <a:rPr lang="tr-TR" dirty="0"/>
              <a:t> özellikle </a:t>
            </a:r>
            <a:r>
              <a:rPr lang="tr-TR" dirty="0" err="1"/>
              <a:t>neokeynesyenlerin</a:t>
            </a:r>
            <a:r>
              <a:rPr lang="tr-TR" dirty="0"/>
              <a:t> kullandığı ekonomik ve </a:t>
            </a:r>
            <a:r>
              <a:rPr lang="tr-TR" dirty="0" err="1"/>
              <a:t>ekonometrik</a:t>
            </a:r>
            <a:r>
              <a:rPr lang="tr-TR" dirty="0"/>
              <a:t> modellerin beklentileri dışlamasını eleştirir. Ayrıca önceki dönemlere uygulanan modellerin günümüze uygulanmasının beklentiler değiştiği için başarılı olamayacağını savunur.</a:t>
            </a:r>
          </a:p>
          <a:p>
            <a:endParaRPr lang="tr-TR" dirty="0"/>
          </a:p>
        </p:txBody>
      </p:sp>
    </p:spTree>
    <p:extLst>
      <p:ext uri="{BB962C8B-B14F-4D97-AF65-F5344CB8AC3E}">
        <p14:creationId xmlns:p14="http://schemas.microsoft.com/office/powerpoint/2010/main" val="2829039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Yeni Klasik İktisat</a:t>
            </a:r>
            <a:endParaRPr lang="tr-TR" dirty="0"/>
          </a:p>
        </p:txBody>
      </p:sp>
      <p:sp>
        <p:nvSpPr>
          <p:cNvPr id="3" name="İçerik Yer Tutucusu 2"/>
          <p:cNvSpPr>
            <a:spLocks noGrp="1"/>
          </p:cNvSpPr>
          <p:nvPr>
            <p:ph idx="1"/>
          </p:nvPr>
        </p:nvSpPr>
        <p:spPr/>
        <p:txBody>
          <a:bodyPr>
            <a:normAutofit fontScale="85000" lnSpcReduction="10000"/>
          </a:bodyPr>
          <a:lstStyle/>
          <a:p>
            <a:pPr>
              <a:lnSpc>
                <a:spcPct val="150000"/>
              </a:lnSpc>
            </a:pPr>
            <a:r>
              <a:rPr lang="tr-TR" u="sng" dirty="0"/>
              <a:t>Hoş olmayan </a:t>
            </a:r>
            <a:r>
              <a:rPr lang="tr-TR" u="sng" dirty="0" err="1"/>
              <a:t>monetaristik</a:t>
            </a:r>
            <a:r>
              <a:rPr lang="tr-TR" u="sng" dirty="0"/>
              <a:t> aritmetik:</a:t>
            </a:r>
            <a:r>
              <a:rPr lang="tr-TR" dirty="0"/>
              <a:t> . </a:t>
            </a:r>
            <a:r>
              <a:rPr lang="tr-TR" dirty="0" err="1"/>
              <a:t>Sargent</a:t>
            </a:r>
            <a:r>
              <a:rPr lang="tr-TR" dirty="0"/>
              <a:t> ve N. </a:t>
            </a:r>
            <a:r>
              <a:rPr lang="tr-TR" dirty="0" err="1"/>
              <a:t>Wallece’a</a:t>
            </a:r>
            <a:r>
              <a:rPr lang="tr-TR" dirty="0"/>
              <a:t> göre bir ekonomide Merkez Bankası enflasyonu düşürmek amacıyla sıkı para politikası uyguluyorsa, buna karşı hükümet genişleyici maliye politikası ile bütçe açığı veriyor ve borcunu borçlanarak kapatıyor ise borç stoku bir noktadan sonra sürdürülemez hale gelir. Hoş olmayan </a:t>
            </a:r>
            <a:r>
              <a:rPr lang="tr-TR" dirty="0" err="1"/>
              <a:t>monetaristik</a:t>
            </a:r>
            <a:r>
              <a:rPr lang="tr-TR" dirty="0"/>
              <a:t> aritmetik olarak adlandırdıkları bu durumda,  iç borçlanmanın sürekli olarak yükselmesi faiz yükünü artırmakta, borç yükü adeta bir kar topuna dönüşmekte ve borçların ödenmesi için para arzı artırılmakta sonuçta ekonomi enflasyon ile yüz yüze gelmektedir. </a:t>
            </a:r>
          </a:p>
        </p:txBody>
      </p:sp>
    </p:spTree>
    <p:extLst>
      <p:ext uri="{BB962C8B-B14F-4D97-AF65-F5344CB8AC3E}">
        <p14:creationId xmlns:p14="http://schemas.microsoft.com/office/powerpoint/2010/main" val="1040986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Yeni Klasik İktisat</a:t>
            </a:r>
            <a:endParaRPr lang="tr-TR" dirty="0"/>
          </a:p>
        </p:txBody>
      </p:sp>
      <p:sp>
        <p:nvSpPr>
          <p:cNvPr id="3" name="İçerik Yer Tutucusu 2"/>
          <p:cNvSpPr>
            <a:spLocks noGrp="1"/>
          </p:cNvSpPr>
          <p:nvPr>
            <p:ph idx="1"/>
          </p:nvPr>
        </p:nvSpPr>
        <p:spPr/>
        <p:txBody>
          <a:bodyPr/>
          <a:lstStyle/>
          <a:p>
            <a:pPr>
              <a:lnSpc>
                <a:spcPct val="150000"/>
              </a:lnSpc>
            </a:pPr>
            <a:r>
              <a:rPr lang="tr-TR" dirty="0" smtClean="0"/>
              <a:t>Hoş olmayan </a:t>
            </a:r>
            <a:r>
              <a:rPr lang="tr-TR" dirty="0" err="1" smtClean="0"/>
              <a:t>monetaristik</a:t>
            </a:r>
            <a:r>
              <a:rPr lang="tr-TR" dirty="0" smtClean="0"/>
              <a:t> durumun olduğu bir ekonomide, MB’nin başlangıçtaki enflasyondan daha yüksek bir enflasyona yol açmasına sebep olur. Söz konusu durumda başlangıçta para politikası baskınken daha sonra maliye politikası baskın çıkar ve buna “mali baskınlık problemi” denir.</a:t>
            </a:r>
          </a:p>
          <a:p>
            <a:endParaRPr lang="tr-TR" dirty="0" smtClean="0"/>
          </a:p>
          <a:p>
            <a:endParaRPr lang="tr-TR" dirty="0"/>
          </a:p>
        </p:txBody>
      </p:sp>
    </p:spTree>
    <p:extLst>
      <p:ext uri="{BB962C8B-B14F-4D97-AF65-F5344CB8AC3E}">
        <p14:creationId xmlns:p14="http://schemas.microsoft.com/office/powerpoint/2010/main" val="893060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Yeni Klasik İktisat</a:t>
            </a:r>
            <a:endParaRPr lang="tr-TR" dirty="0"/>
          </a:p>
        </p:txBody>
      </p:sp>
      <p:sp>
        <p:nvSpPr>
          <p:cNvPr id="3" name="İçerik Yer Tutucusu 2"/>
          <p:cNvSpPr>
            <a:spLocks noGrp="1"/>
          </p:cNvSpPr>
          <p:nvPr>
            <p:ph idx="1"/>
          </p:nvPr>
        </p:nvSpPr>
        <p:spPr/>
        <p:txBody>
          <a:bodyPr/>
          <a:lstStyle/>
          <a:p>
            <a:pPr>
              <a:lnSpc>
                <a:spcPct val="150000"/>
              </a:lnSpc>
            </a:pPr>
            <a:r>
              <a:rPr lang="tr-TR" dirty="0"/>
              <a:t>1929 krizinin sebebinin kriz beklentisine giren hisse senedi sahiplerinin panik halinde hisse senetlerini satmalarıyla olduğunu iddia ederler. Bu hareketin rasyonel bir hareket olduğunu </a:t>
            </a:r>
            <a:r>
              <a:rPr lang="tr-TR" dirty="0" smtClean="0"/>
              <a:t>söylerler.</a:t>
            </a:r>
          </a:p>
          <a:p>
            <a:pPr>
              <a:lnSpc>
                <a:spcPct val="150000"/>
              </a:lnSpc>
            </a:pPr>
            <a:r>
              <a:rPr lang="tr-TR" dirty="0" smtClean="0"/>
              <a:t>Emek </a:t>
            </a:r>
            <a:r>
              <a:rPr lang="tr-TR" dirty="0"/>
              <a:t>arz ve talebi reel ücretin bir fonksiyonudur. </a:t>
            </a:r>
          </a:p>
          <a:p>
            <a:endParaRPr lang="tr-TR" dirty="0"/>
          </a:p>
        </p:txBody>
      </p:sp>
    </p:spTree>
    <p:extLst>
      <p:ext uri="{BB962C8B-B14F-4D97-AF65-F5344CB8AC3E}">
        <p14:creationId xmlns:p14="http://schemas.microsoft.com/office/powerpoint/2010/main" val="2475884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Alternatif Makro Modeller: Yeni Klasik İktisat</a:t>
            </a:r>
            <a:endParaRPr lang="tr-TR" dirty="0"/>
          </a:p>
        </p:txBody>
      </p:sp>
      <p:sp>
        <p:nvSpPr>
          <p:cNvPr id="3" name="İçerik Yer Tutucusu 2"/>
          <p:cNvSpPr>
            <a:spLocks noGrp="1"/>
          </p:cNvSpPr>
          <p:nvPr>
            <p:ph idx="1"/>
          </p:nvPr>
        </p:nvSpPr>
        <p:spPr/>
        <p:txBody>
          <a:bodyPr/>
          <a:lstStyle/>
          <a:p>
            <a:pPr lvl="0">
              <a:lnSpc>
                <a:spcPct val="150000"/>
              </a:lnSpc>
            </a:pPr>
            <a:r>
              <a:rPr lang="tr-TR" dirty="0" err="1"/>
              <a:t>Philips</a:t>
            </a:r>
            <a:r>
              <a:rPr lang="tr-TR" dirty="0"/>
              <a:t> eğrisi analizinin hem kısa hem de uzun dönemde geçersiz olduğunu savunurlar. Dolayısıyla uygulanan politika beklenen bir politika ise hem kısa hem de uzun dönem </a:t>
            </a:r>
            <a:r>
              <a:rPr lang="tr-TR" dirty="0" err="1"/>
              <a:t>Philips</a:t>
            </a:r>
            <a:r>
              <a:rPr lang="tr-TR" dirty="0"/>
              <a:t> eğrisi dikeydir.</a:t>
            </a:r>
          </a:p>
          <a:p>
            <a:pPr lvl="0">
              <a:lnSpc>
                <a:spcPct val="150000"/>
              </a:lnSpc>
            </a:pPr>
            <a:r>
              <a:rPr lang="tr-TR" dirty="0"/>
              <a:t>Dışlama etkisinin varlığına inanırlar.</a:t>
            </a:r>
          </a:p>
          <a:p>
            <a:endParaRPr lang="tr-TR" dirty="0"/>
          </a:p>
        </p:txBody>
      </p:sp>
    </p:spTree>
    <p:extLst>
      <p:ext uri="{BB962C8B-B14F-4D97-AF65-F5344CB8AC3E}">
        <p14:creationId xmlns:p14="http://schemas.microsoft.com/office/powerpoint/2010/main" val="71086696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524</Words>
  <Application>Microsoft Office PowerPoint</Application>
  <PresentationFormat>Geniş ekran</PresentationFormat>
  <Paragraphs>26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Alternatif Makro Modeller: Yeni Klasik İktisat</vt:lpstr>
      <vt:lpstr>Alternatif Makro Modeller: Yeni Klasik İktisat</vt:lpstr>
      <vt:lpstr>Alternatif Makro Modeller: Yeni Klasik İktisat</vt:lpstr>
      <vt:lpstr>Alternatif Makro Modeller: Yeni Klasik İktisat</vt:lpstr>
      <vt:lpstr>Alternatif Makro Modeller: Yeni Klasik İktisat</vt:lpstr>
      <vt:lpstr>Alternatif Makro Modeller: Yeni Klasik İktisat</vt:lpstr>
      <vt:lpstr>Alternatif Makro Modeller: Yeni Klasik İktisat</vt:lpstr>
      <vt:lpstr>Alternatif Makro Modeller: Yeni Klasik İktisat</vt:lpstr>
      <vt:lpstr>Alternatif Makro Modeller: Yeni Klasik İktisat</vt:lpstr>
      <vt:lpstr>Alternatif Makro Modeller: Yeni Klasik İktisat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Alternatif Makro Modeller: Yeni Klasik İktisat</dc:title>
  <dc:creator>AKIN USUPBEYLI</dc:creator>
  <cp:lastModifiedBy>AKIN USUPBEYLI</cp:lastModifiedBy>
  <cp:revision>3</cp:revision>
  <dcterms:created xsi:type="dcterms:W3CDTF">2018-02-21T22:47:08Z</dcterms:created>
  <dcterms:modified xsi:type="dcterms:W3CDTF">2018-02-21T22:48:27Z</dcterms:modified>
</cp:coreProperties>
</file>