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49" autoAdjust="0"/>
    <p:restoredTop sz="94581" autoAdjust="0"/>
  </p:normalViewPr>
  <p:slideViewPr>
    <p:cSldViewPr>
      <p:cViewPr>
        <p:scale>
          <a:sx n="50" d="100"/>
          <a:sy n="50" d="100"/>
        </p:scale>
        <p:origin x="-1860" y="-432"/>
      </p:cViewPr>
      <p:guideLst>
        <p:guide orient="horz" pos="2160"/>
        <p:guide pos="2880"/>
      </p:guideLst>
    </p:cSldViewPr>
  </p:slideViewPr>
  <p:notesTextViewPr>
    <p:cViewPr>
      <p:scale>
        <a:sx n="1" d="1"/>
        <a:sy n="1" d="1"/>
      </p:scale>
      <p:origin x="0" y="0"/>
    </p:cViewPr>
  </p:notesTextViewPr>
  <p:sorterViewPr>
    <p:cViewPr>
      <p:scale>
        <a:sx n="140" d="100"/>
        <a:sy n="140" d="100"/>
      </p:scale>
      <p:origin x="0" y="87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DC3AF861-EE8E-4A7F-9386-FC00E893FA1E}" type="datetimeFigureOut">
              <a:rPr lang="tr-TR" smtClean="0"/>
              <a:t>30.4.2021</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2E57982-5DC0-4854-9CDE-6A5541CBE4C0}"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C3AF861-EE8E-4A7F-9386-FC00E893FA1E}" type="datetimeFigureOut">
              <a:rPr lang="tr-TR" smtClean="0"/>
              <a:t>30.4.2021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E57982-5DC0-4854-9CDE-6A5541CBE4C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C3AF861-EE8E-4A7F-9386-FC00E893FA1E}" type="datetimeFigureOut">
              <a:rPr lang="tr-TR" smtClean="0"/>
              <a:t>30.4.2021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E57982-5DC0-4854-9CDE-6A5541CBE4C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DC3AF861-EE8E-4A7F-9386-FC00E893FA1E}" type="datetimeFigureOut">
              <a:rPr lang="tr-TR" smtClean="0"/>
              <a:t>30.4.2021</a:t>
            </a:fld>
            <a:endParaRPr lang="tr-TR"/>
          </a:p>
        </p:txBody>
      </p:sp>
      <p:sp>
        <p:nvSpPr>
          <p:cNvPr id="9" name="Slayt Numarası Yer Tutucusu 8"/>
          <p:cNvSpPr>
            <a:spLocks noGrp="1"/>
          </p:cNvSpPr>
          <p:nvPr>
            <p:ph type="sldNum" sz="quarter" idx="15"/>
          </p:nvPr>
        </p:nvSpPr>
        <p:spPr/>
        <p:txBody>
          <a:bodyPr rtlCol="0"/>
          <a:lstStyle/>
          <a:p>
            <a:fld id="{F2E57982-5DC0-4854-9CDE-6A5541CBE4C0}"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DC3AF861-EE8E-4A7F-9386-FC00E893FA1E}" type="datetimeFigureOut">
              <a:rPr lang="tr-TR" smtClean="0"/>
              <a:t>30.4.2021</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2E57982-5DC0-4854-9CDE-6A5541CBE4C0}"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DC3AF861-EE8E-4A7F-9386-FC00E893FA1E}" type="datetimeFigureOut">
              <a:rPr lang="tr-TR" smtClean="0"/>
              <a:t>30.4.2021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E57982-5DC0-4854-9CDE-6A5541CBE4C0}"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DC3AF861-EE8E-4A7F-9386-FC00E893FA1E}" type="datetimeFigureOut">
              <a:rPr lang="tr-TR" smtClean="0"/>
              <a:t>30.4.2021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2E57982-5DC0-4854-9CDE-6A5541CBE4C0}"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DC3AF861-EE8E-4A7F-9386-FC00E893FA1E}" type="datetimeFigureOut">
              <a:rPr lang="tr-TR" smtClean="0"/>
              <a:t>30.4.2021</a:t>
            </a:fld>
            <a:endParaRPr lang="tr-TR"/>
          </a:p>
        </p:txBody>
      </p:sp>
      <p:sp>
        <p:nvSpPr>
          <p:cNvPr id="7" name="Slayt Numarası Yer Tutucusu 6"/>
          <p:cNvSpPr>
            <a:spLocks noGrp="1"/>
          </p:cNvSpPr>
          <p:nvPr>
            <p:ph type="sldNum" sz="quarter" idx="11"/>
          </p:nvPr>
        </p:nvSpPr>
        <p:spPr/>
        <p:txBody>
          <a:bodyPr rtlCol="0"/>
          <a:lstStyle/>
          <a:p>
            <a:fld id="{F2E57982-5DC0-4854-9CDE-6A5541CBE4C0}"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C3AF861-EE8E-4A7F-9386-FC00E893FA1E}" type="datetimeFigureOut">
              <a:rPr lang="tr-TR" smtClean="0"/>
              <a:t>30.4.2021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2E57982-5DC0-4854-9CDE-6A5541CBE4C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DC3AF861-EE8E-4A7F-9386-FC00E893FA1E}" type="datetimeFigureOut">
              <a:rPr lang="tr-TR" smtClean="0"/>
              <a:t>30.4.2021</a:t>
            </a:fld>
            <a:endParaRPr lang="tr-TR"/>
          </a:p>
        </p:txBody>
      </p:sp>
      <p:sp>
        <p:nvSpPr>
          <p:cNvPr id="22" name="Slayt Numarası Yer Tutucusu 21"/>
          <p:cNvSpPr>
            <a:spLocks noGrp="1"/>
          </p:cNvSpPr>
          <p:nvPr>
            <p:ph type="sldNum" sz="quarter" idx="15"/>
          </p:nvPr>
        </p:nvSpPr>
        <p:spPr/>
        <p:txBody>
          <a:bodyPr rtlCol="0"/>
          <a:lstStyle/>
          <a:p>
            <a:fld id="{F2E57982-5DC0-4854-9CDE-6A5541CBE4C0}"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DC3AF861-EE8E-4A7F-9386-FC00E893FA1E}" type="datetimeFigureOut">
              <a:rPr lang="tr-TR" smtClean="0"/>
              <a:t>30.4.2021</a:t>
            </a:fld>
            <a:endParaRPr lang="tr-TR"/>
          </a:p>
        </p:txBody>
      </p:sp>
      <p:sp>
        <p:nvSpPr>
          <p:cNvPr id="18" name="Slayt Numarası Yer Tutucusu 17"/>
          <p:cNvSpPr>
            <a:spLocks noGrp="1"/>
          </p:cNvSpPr>
          <p:nvPr>
            <p:ph type="sldNum" sz="quarter" idx="11"/>
          </p:nvPr>
        </p:nvSpPr>
        <p:spPr/>
        <p:txBody>
          <a:bodyPr rtlCol="0"/>
          <a:lstStyle/>
          <a:p>
            <a:fld id="{F2E57982-5DC0-4854-9CDE-6A5541CBE4C0}"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C3AF861-EE8E-4A7F-9386-FC00E893FA1E}" type="datetimeFigureOut">
              <a:rPr lang="tr-TR" smtClean="0"/>
              <a:t>30.4.2021</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2E57982-5DC0-4854-9CDE-6A5541CBE4C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internationalmidwives.org/assets/files/event-files/2020/03/icm2018_resource_pack.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Ebelerin Rolleri, Görev, Yetki ve Sorumlulukları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151078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Çağdaş ve Yeni Rolleri</a:t>
            </a:r>
            <a:endParaRPr lang="tr-TR" dirty="0"/>
          </a:p>
        </p:txBody>
      </p:sp>
      <p:sp>
        <p:nvSpPr>
          <p:cNvPr id="3" name="İçerik Yer Tutucusu 2"/>
          <p:cNvSpPr>
            <a:spLocks noGrp="1"/>
          </p:cNvSpPr>
          <p:nvPr>
            <p:ph sz="quarter" idx="1"/>
          </p:nvPr>
        </p:nvSpPr>
        <p:spPr/>
        <p:txBody>
          <a:bodyPr/>
          <a:lstStyle/>
          <a:p>
            <a:endParaRPr lang="tr-TR" dirty="0"/>
          </a:p>
          <a:p>
            <a:pPr algn="just"/>
            <a:r>
              <a:rPr lang="tr-TR" dirty="0"/>
              <a:t>Bakım odağının genişlemesi ile ebenin hizmet hedefi geniş bir tabana yayılmış, bakım işlevi gebelik ve doğumdan, aile </a:t>
            </a:r>
            <a:r>
              <a:rPr lang="tr-TR" dirty="0" smtClean="0"/>
              <a:t>ve üreme </a:t>
            </a:r>
            <a:r>
              <a:rPr lang="tr-TR" dirty="0"/>
              <a:t>sağlığına doğru kapsamını genişletmiştir.</a:t>
            </a:r>
          </a:p>
          <a:p>
            <a:endParaRPr lang="tr-TR" dirty="0"/>
          </a:p>
        </p:txBody>
      </p:sp>
    </p:spTree>
    <p:extLst>
      <p:ext uri="{BB962C8B-B14F-4D97-AF65-F5344CB8AC3E}">
        <p14:creationId xmlns:p14="http://schemas.microsoft.com/office/powerpoint/2010/main" val="2250784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3442394"/>
          </a:xfrm>
        </p:spPr>
        <p:txBody>
          <a:bodyPr>
            <a:normAutofit/>
          </a:bodyPr>
          <a:lstStyle/>
          <a:p>
            <a:r>
              <a:rPr lang="tr-TR" dirty="0" smtClean="0"/>
              <a:t/>
            </a:r>
            <a:br>
              <a:rPr lang="tr-TR" dirty="0" smtClean="0"/>
            </a:br>
            <a:r>
              <a:rPr lang="tr-TR" dirty="0"/>
              <a:t/>
            </a:r>
            <a:br>
              <a:rPr lang="tr-TR" dirty="0"/>
            </a:br>
            <a:r>
              <a:rPr lang="tr-TR" dirty="0" smtClean="0"/>
              <a:t/>
            </a:r>
            <a:br>
              <a:rPr lang="tr-TR" dirty="0" smtClean="0"/>
            </a:br>
            <a:r>
              <a:rPr lang="tr-TR" dirty="0" smtClean="0"/>
              <a:t>AVRUPA </a:t>
            </a:r>
            <a:r>
              <a:rPr lang="tr-TR" dirty="0"/>
              <a:t>BİRLİĞİ SÜRECİNDE EBELİK </a:t>
            </a:r>
            <a:br>
              <a:rPr lang="tr-TR" dirty="0"/>
            </a:br>
            <a:endParaRPr lang="tr-TR" dirty="0"/>
          </a:p>
        </p:txBody>
      </p:sp>
    </p:spTree>
    <p:extLst>
      <p:ext uri="{BB962C8B-B14F-4D97-AF65-F5344CB8AC3E}">
        <p14:creationId xmlns:p14="http://schemas.microsoft.com/office/powerpoint/2010/main" val="1441849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smtClean="0"/>
              <a:t>WHO’ ne göre EBE</a:t>
            </a:r>
            <a:endParaRPr lang="tr-TR" dirty="0"/>
          </a:p>
        </p:txBody>
      </p:sp>
      <p:sp>
        <p:nvSpPr>
          <p:cNvPr id="3" name="İçerik Yer Tutucusu 2"/>
          <p:cNvSpPr>
            <a:spLocks noGrp="1"/>
          </p:cNvSpPr>
          <p:nvPr>
            <p:ph sz="quarter" idx="1"/>
          </p:nvPr>
        </p:nvSpPr>
        <p:spPr/>
        <p:txBody>
          <a:bodyPr>
            <a:normAutofit/>
          </a:bodyPr>
          <a:lstStyle/>
          <a:p>
            <a:pPr algn="just"/>
            <a:r>
              <a:rPr lang="tr-TR" b="1" dirty="0" smtClean="0"/>
              <a:t>Kendi ülkesinde ebelik için uygun görülen eğitimi başarıyla tamamladıktan sonra kendine yasal olarak çalışma onayı verilen, doğum öncesi, doğum ve doğum sonrası dönemlerinde annelere gerekli izlemi yapma, bakım verme ve önerilerde bulunma, kendi sorumluluğundaki doğumları yaptırma, </a:t>
            </a:r>
            <a:r>
              <a:rPr lang="tr-TR" b="1" dirty="0" err="1" smtClean="0"/>
              <a:t>yenidoğana</a:t>
            </a:r>
            <a:r>
              <a:rPr lang="tr-TR" b="1" dirty="0" smtClean="0"/>
              <a:t> ve bebeğe bakım verebilme yeteneğine sahip olan kimsedir.</a:t>
            </a:r>
            <a:endParaRPr lang="tr-TR"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476672"/>
            <a:ext cx="1219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09550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a:t>ICM</a:t>
            </a:r>
            <a:r>
              <a:rPr lang="tr-TR" i="1" dirty="0"/>
              <a:t>’ göre ise EBE,</a:t>
            </a:r>
            <a:endParaRPr lang="tr-TR" dirty="0"/>
          </a:p>
        </p:txBody>
      </p:sp>
      <p:sp>
        <p:nvSpPr>
          <p:cNvPr id="3" name="İçerik Yer Tutucusu 2"/>
          <p:cNvSpPr>
            <a:spLocks noGrp="1"/>
          </p:cNvSpPr>
          <p:nvPr>
            <p:ph sz="quarter" idx="1"/>
          </p:nvPr>
        </p:nvSpPr>
        <p:spPr/>
        <p:txBody>
          <a:bodyPr/>
          <a:lstStyle/>
          <a:p>
            <a:pPr algn="just"/>
            <a:r>
              <a:rPr lang="tr-TR" b="1" dirty="0" smtClean="0"/>
              <a:t>Ülkesinde yer alan ebelik eğitim programına düzenli olarak devam eden, ebelik için zorunlu olan teorik ve uygulamaları başarılı şekilde tamamlayan, yasal olarak gerekli olan yeterlilikleri için resmi olarak diploma ile onay alan kişidir</a:t>
            </a:r>
            <a:r>
              <a:rPr lang="tr-TR" b="1" dirty="0"/>
              <a:t>. </a:t>
            </a:r>
            <a:endParaRPr lang="tr-TR"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26325" y="356692"/>
            <a:ext cx="1170148" cy="9740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83577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err="1"/>
              <a:t>T.C.Sağlık</a:t>
            </a:r>
            <a:r>
              <a:rPr lang="tr-TR" i="1" dirty="0"/>
              <a:t> Bakanlığına </a:t>
            </a:r>
            <a:r>
              <a:rPr lang="tr-TR" i="1" dirty="0" err="1"/>
              <a:t>göre;EBE</a:t>
            </a:r>
            <a:endParaRPr lang="tr-TR" dirty="0"/>
          </a:p>
        </p:txBody>
      </p:sp>
      <p:sp>
        <p:nvSpPr>
          <p:cNvPr id="3" name="İçerik Yer Tutucusu 2"/>
          <p:cNvSpPr>
            <a:spLocks noGrp="1"/>
          </p:cNvSpPr>
          <p:nvPr>
            <p:ph sz="quarter" idx="1"/>
          </p:nvPr>
        </p:nvSpPr>
        <p:spPr/>
        <p:txBody>
          <a:bodyPr/>
          <a:lstStyle/>
          <a:p>
            <a:r>
              <a:rPr lang="tr-TR" b="1" dirty="0"/>
              <a:t>Sağlık Bakanlığınca tescil edilmiş bir okuldan mezun olan, Ana-çocuk sağlığı hizmetlerini yürüten, doğum yaptıran, doğum sırasında ve doğum sonrasında hizmet veren kişidir. </a:t>
            </a:r>
            <a:endParaRPr lang="tr-TR" dirty="0"/>
          </a:p>
        </p:txBody>
      </p:sp>
    </p:spTree>
    <p:extLst>
      <p:ext uri="{BB962C8B-B14F-4D97-AF65-F5344CB8AC3E}">
        <p14:creationId xmlns:p14="http://schemas.microsoft.com/office/powerpoint/2010/main" val="244252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Ebenin verdiği bakım;</a:t>
            </a:r>
          </a:p>
        </p:txBody>
      </p:sp>
      <p:sp>
        <p:nvSpPr>
          <p:cNvPr id="3" name="İçerik Yer Tutucusu 2"/>
          <p:cNvSpPr>
            <a:spLocks noGrp="1"/>
          </p:cNvSpPr>
          <p:nvPr>
            <p:ph sz="quarter" idx="1"/>
          </p:nvPr>
        </p:nvSpPr>
        <p:spPr/>
        <p:txBody>
          <a:bodyPr/>
          <a:lstStyle/>
          <a:p>
            <a:pPr algn="just"/>
            <a:endParaRPr lang="tr-TR" dirty="0"/>
          </a:p>
          <a:p>
            <a:pPr algn="just"/>
            <a:r>
              <a:rPr lang="tr-TR" dirty="0"/>
              <a:t>Koruyucu önlemleri,</a:t>
            </a:r>
          </a:p>
          <a:p>
            <a:pPr algn="just"/>
            <a:r>
              <a:rPr lang="tr-TR" dirty="0" smtClean="0"/>
              <a:t>Anne </a:t>
            </a:r>
            <a:r>
              <a:rPr lang="tr-TR" dirty="0"/>
              <a:t>ve bebekte anormal durumları saptamayı,</a:t>
            </a:r>
          </a:p>
          <a:p>
            <a:pPr algn="just"/>
            <a:r>
              <a:rPr lang="tr-TR" dirty="0" smtClean="0"/>
              <a:t>Tıbbi </a:t>
            </a:r>
            <a:r>
              <a:rPr lang="tr-TR" dirty="0"/>
              <a:t>bakımda yardımda bulunmayı ve </a:t>
            </a:r>
          </a:p>
          <a:p>
            <a:pPr algn="just"/>
            <a:r>
              <a:rPr lang="tr-TR" dirty="0" smtClean="0"/>
              <a:t>Gerektiğinde </a:t>
            </a:r>
            <a:r>
              <a:rPr lang="tr-TR" dirty="0"/>
              <a:t>acil yardım önlemlerinin alınmasını kapsamaktadır. </a:t>
            </a:r>
          </a:p>
          <a:p>
            <a:endParaRPr lang="tr-TR" dirty="0"/>
          </a:p>
        </p:txBody>
      </p:sp>
    </p:spTree>
    <p:extLst>
      <p:ext uri="{BB962C8B-B14F-4D97-AF65-F5344CB8AC3E}">
        <p14:creationId xmlns:p14="http://schemas.microsoft.com/office/powerpoint/2010/main" val="1326989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457200" y="980728"/>
            <a:ext cx="8229600" cy="5145435"/>
          </a:xfrm>
        </p:spPr>
        <p:txBody>
          <a:bodyPr>
            <a:normAutofit/>
          </a:bodyPr>
          <a:lstStyle/>
          <a:p>
            <a:endParaRPr lang="tr-TR" dirty="0"/>
          </a:p>
          <a:p>
            <a:r>
              <a:rPr lang="tr-TR" dirty="0"/>
              <a:t>Ebenin</a:t>
            </a:r>
            <a:r>
              <a:rPr lang="tr-TR" dirty="0" smtClean="0"/>
              <a:t>, sadece kadınlara </a:t>
            </a:r>
            <a:r>
              <a:rPr lang="tr-TR" dirty="0"/>
              <a:t>değil aileye ve topluma da sağlık eğitimi </a:t>
            </a:r>
            <a:r>
              <a:rPr lang="tr-TR" dirty="0" smtClean="0"/>
              <a:t>verme, </a:t>
            </a:r>
            <a:endParaRPr lang="tr-TR" dirty="0"/>
          </a:p>
          <a:p>
            <a:r>
              <a:rPr lang="tr-TR" dirty="0" smtClean="0"/>
              <a:t>Danışmanlık </a:t>
            </a:r>
            <a:r>
              <a:rPr lang="tr-TR" dirty="0"/>
              <a:t>yapma gibi önemli bir sorumluluğu vardır.</a:t>
            </a:r>
          </a:p>
          <a:p>
            <a:r>
              <a:rPr lang="tr-TR" dirty="0" smtClean="0"/>
              <a:t>Anne </a:t>
            </a:r>
            <a:r>
              <a:rPr lang="tr-TR" dirty="0"/>
              <a:t>–babalığa hazırlık amacıyla verilen doğum öncesi eğitimden,</a:t>
            </a:r>
          </a:p>
          <a:p>
            <a:r>
              <a:rPr lang="tr-TR" dirty="0" smtClean="0"/>
              <a:t>Jinekoloji</a:t>
            </a:r>
            <a:endParaRPr lang="tr-TR" dirty="0"/>
          </a:p>
          <a:p>
            <a:r>
              <a:rPr lang="tr-TR" dirty="0" smtClean="0"/>
              <a:t>Aile </a:t>
            </a:r>
            <a:r>
              <a:rPr lang="tr-TR" dirty="0"/>
              <a:t>planlaması </a:t>
            </a:r>
          </a:p>
          <a:p>
            <a:r>
              <a:rPr lang="tr-TR" dirty="0" smtClean="0"/>
              <a:t>Çocuk </a:t>
            </a:r>
            <a:r>
              <a:rPr lang="tr-TR" dirty="0"/>
              <a:t>bakımına kadar uzanan sorumluluklar da ebenin görevleri içinde yer alır. </a:t>
            </a:r>
          </a:p>
        </p:txBody>
      </p:sp>
    </p:spTree>
    <p:extLst>
      <p:ext uri="{BB962C8B-B14F-4D97-AF65-F5344CB8AC3E}">
        <p14:creationId xmlns:p14="http://schemas.microsoft.com/office/powerpoint/2010/main" val="4176977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dirty="0" err="1" smtClean="0"/>
              <a:t>ICM</a:t>
            </a:r>
            <a:r>
              <a:rPr lang="tr-TR" sz="3600" dirty="0" smtClean="0"/>
              <a:t>, ULUSLAR ARASI EBELER GÜNÜ İÇİN HER YIL BİR TEMA BELİRLER…..</a:t>
            </a:r>
            <a:endParaRPr lang="tr-TR" dirty="0"/>
          </a:p>
        </p:txBody>
      </p:sp>
      <p:sp>
        <p:nvSpPr>
          <p:cNvPr id="3" name="İçerik Yer Tutucusu 2"/>
          <p:cNvSpPr>
            <a:spLocks noGrp="1"/>
          </p:cNvSpPr>
          <p:nvPr>
            <p:ph sz="quarter" idx="1"/>
          </p:nvPr>
        </p:nvSpPr>
        <p:spPr/>
        <p:txBody>
          <a:bodyPr/>
          <a:lstStyle/>
          <a:p>
            <a:endParaRPr lang="tr-TR" dirty="0"/>
          </a:p>
          <a:p>
            <a:r>
              <a:rPr lang="tr-TR" dirty="0" smtClean="0"/>
              <a:t>•</a:t>
            </a:r>
            <a:r>
              <a:rPr lang="tr-TR" dirty="0"/>
              <a:t>BU TEMANIN </a:t>
            </a:r>
            <a:r>
              <a:rPr lang="tr-TR" dirty="0" smtClean="0"/>
              <a:t>AMACI; Ebelik </a:t>
            </a:r>
            <a:r>
              <a:rPr lang="tr-TR" dirty="0"/>
              <a:t>ile ilgili yıl içinde gerçekleştirilecek olan tüm bilimsel etkinliklerde bu başlığı her yönü ile irdelemektir. </a:t>
            </a:r>
          </a:p>
          <a:p>
            <a:endParaRPr lang="tr-TR" dirty="0"/>
          </a:p>
        </p:txBody>
      </p:sp>
    </p:spTree>
    <p:extLst>
      <p:ext uri="{BB962C8B-B14F-4D97-AF65-F5344CB8AC3E}">
        <p14:creationId xmlns:p14="http://schemas.microsoft.com/office/powerpoint/2010/main" val="3007082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Yıllara Göre Temalar</a:t>
            </a:r>
            <a:endParaRPr lang="tr-TR" dirty="0"/>
          </a:p>
        </p:txBody>
      </p:sp>
      <p:sp>
        <p:nvSpPr>
          <p:cNvPr id="3" name="İçerik Yer Tutucusu 2"/>
          <p:cNvSpPr>
            <a:spLocks noGrp="1"/>
          </p:cNvSpPr>
          <p:nvPr>
            <p:ph sz="quarter" idx="1"/>
          </p:nvPr>
        </p:nvSpPr>
        <p:spPr>
          <a:xfrm>
            <a:off x="251520" y="1700808"/>
            <a:ext cx="8229600" cy="4525963"/>
          </a:xfrm>
        </p:spPr>
        <p:txBody>
          <a:bodyPr>
            <a:normAutofit fontScale="85000" lnSpcReduction="20000"/>
          </a:bodyPr>
          <a:lstStyle/>
          <a:p>
            <a:r>
              <a:rPr lang="en-US" dirty="0"/>
              <a:t>IDM 2019 theme was: Midwives: Defenders of Women's </a:t>
            </a:r>
            <a:r>
              <a:rPr lang="en-US" dirty="0" smtClean="0"/>
              <a:t>Rights</a:t>
            </a:r>
            <a:endParaRPr lang="tr-TR" dirty="0" smtClean="0"/>
          </a:p>
          <a:p>
            <a:r>
              <a:rPr lang="tr-TR" dirty="0" err="1" smtClean="0"/>
              <a:t>IDM</a:t>
            </a:r>
            <a:r>
              <a:rPr lang="tr-TR" dirty="0" smtClean="0"/>
              <a:t> 2018: </a:t>
            </a:r>
            <a:r>
              <a:rPr lang="en-US" dirty="0" smtClean="0"/>
              <a:t>Midwives</a:t>
            </a:r>
            <a:r>
              <a:rPr lang="tr-TR" dirty="0" smtClean="0"/>
              <a:t> </a:t>
            </a:r>
            <a:r>
              <a:rPr lang="tr-TR" dirty="0" err="1" smtClean="0"/>
              <a:t>leading</a:t>
            </a:r>
            <a:r>
              <a:rPr lang="tr-TR" dirty="0" smtClean="0"/>
              <a:t> </a:t>
            </a:r>
            <a:r>
              <a:rPr lang="tr-TR" dirty="0" err="1" smtClean="0"/>
              <a:t>the</a:t>
            </a:r>
            <a:r>
              <a:rPr lang="tr-TR" dirty="0" smtClean="0"/>
              <a:t> </a:t>
            </a:r>
            <a:r>
              <a:rPr lang="tr-TR" dirty="0" err="1" smtClean="0"/>
              <a:t>way</a:t>
            </a:r>
            <a:r>
              <a:rPr lang="tr-TR" dirty="0" smtClean="0"/>
              <a:t> </a:t>
            </a:r>
            <a:r>
              <a:rPr lang="tr-TR" dirty="0" err="1" smtClean="0"/>
              <a:t>with</a:t>
            </a:r>
            <a:r>
              <a:rPr lang="tr-TR" dirty="0" smtClean="0"/>
              <a:t> </a:t>
            </a:r>
            <a:r>
              <a:rPr lang="tr-TR" dirty="0" err="1" smtClean="0"/>
              <a:t>quality</a:t>
            </a:r>
            <a:r>
              <a:rPr lang="tr-TR" dirty="0" smtClean="0"/>
              <a:t> </a:t>
            </a:r>
            <a:r>
              <a:rPr lang="tr-TR" dirty="0" err="1" smtClean="0"/>
              <a:t>care</a:t>
            </a:r>
            <a:r>
              <a:rPr lang="en-US" sz="3100" dirty="0">
                <a:hlinkClick r:id="rId2"/>
              </a:rPr>
              <a:t> </a:t>
            </a:r>
            <a:endParaRPr lang="en-US" sz="3100" dirty="0"/>
          </a:p>
          <a:p>
            <a:r>
              <a:rPr lang="en-US" dirty="0"/>
              <a:t>IDM 2017: Midwives, Mothers and Families: Partners for Life!</a:t>
            </a:r>
          </a:p>
          <a:p>
            <a:r>
              <a:rPr lang="en-US" dirty="0"/>
              <a:t>IDM 2016: Women and Newborns: The Heart of Midwifery</a:t>
            </a:r>
          </a:p>
          <a:p>
            <a:r>
              <a:rPr lang="en-US" dirty="0"/>
              <a:t>IDM 2015: Midwives: For a Better Tomorrow </a:t>
            </a:r>
          </a:p>
          <a:p>
            <a:r>
              <a:rPr lang="en-US" dirty="0"/>
              <a:t>IDM 2014: Midwives Changing the World One Family at a Time</a:t>
            </a:r>
          </a:p>
          <a:p>
            <a:r>
              <a:rPr lang="en-US" dirty="0"/>
              <a:t>IDM 2013: The World Needs Midwives Now More Than Ever</a:t>
            </a:r>
          </a:p>
          <a:p>
            <a:r>
              <a:rPr lang="en-US" dirty="0"/>
              <a:t>IDM 2012: The World Needs Midwives Now More Than Ever</a:t>
            </a:r>
          </a:p>
          <a:p>
            <a:r>
              <a:rPr lang="en-US" dirty="0"/>
              <a:t>IDM 2011: The first </a:t>
            </a:r>
            <a:r>
              <a:rPr lang="en-US" dirty="0" err="1"/>
              <a:t>5km</a:t>
            </a:r>
            <a:r>
              <a:rPr lang="en-US" dirty="0"/>
              <a:t> of the long Walk to Durban in South</a:t>
            </a:r>
          </a:p>
          <a:p>
            <a:r>
              <a:rPr lang="en-US" dirty="0"/>
              <a:t>IDM 2010: The World Needs Midwives Now More Than Ever</a:t>
            </a:r>
          </a:p>
          <a:p>
            <a:r>
              <a:rPr lang="en-US" dirty="0"/>
              <a:t>IDM 2009: The World Needs Midwives More Than Ever</a:t>
            </a:r>
          </a:p>
          <a:p>
            <a:r>
              <a:rPr lang="en-US" dirty="0"/>
              <a:t>IDM 2008: Healthy Families – the Key to the Future</a:t>
            </a:r>
          </a:p>
          <a:p>
            <a:r>
              <a:rPr lang="tr-TR" dirty="0" smtClean="0"/>
              <a:t>…….</a:t>
            </a:r>
            <a:endParaRPr lang="tr-TR" dirty="0"/>
          </a:p>
        </p:txBody>
      </p:sp>
    </p:spTree>
    <p:extLst>
      <p:ext uri="{BB962C8B-B14F-4D97-AF65-F5344CB8AC3E}">
        <p14:creationId xmlns:p14="http://schemas.microsoft.com/office/powerpoint/2010/main" val="3538964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a:t>The theme for </a:t>
            </a:r>
            <a:r>
              <a:rPr lang="en-US" dirty="0" err="1"/>
              <a:t>ICM</a:t>
            </a:r>
            <a:r>
              <a:rPr lang="en-US" dirty="0"/>
              <a:t> 2020 </a:t>
            </a:r>
            <a:endParaRPr lang="tr-TR" dirty="0"/>
          </a:p>
        </p:txBody>
      </p:sp>
      <p:sp>
        <p:nvSpPr>
          <p:cNvPr id="3" name="İçerik Yer Tutucusu 2"/>
          <p:cNvSpPr>
            <a:spLocks noGrp="1"/>
          </p:cNvSpPr>
          <p:nvPr>
            <p:ph sz="quarter" idx="1"/>
          </p:nvPr>
        </p:nvSpPr>
        <p:spPr/>
        <p:txBody>
          <a:bodyPr/>
          <a:lstStyle/>
          <a:p>
            <a:r>
              <a:rPr lang="en-US" dirty="0"/>
              <a:t>The theme for </a:t>
            </a:r>
            <a:r>
              <a:rPr lang="en-US" dirty="0" err="1"/>
              <a:t>ICM</a:t>
            </a:r>
            <a:r>
              <a:rPr lang="en-US" dirty="0"/>
              <a:t> 2020 is Midwives with women: celebrate, demonstrate, </a:t>
            </a:r>
            <a:r>
              <a:rPr lang="en-US" dirty="0" err="1"/>
              <a:t>mobilise</a:t>
            </a:r>
            <a:r>
              <a:rPr lang="en-US" dirty="0"/>
              <a:t>, unite – our time is NOW!</a:t>
            </a:r>
            <a:endParaRPr lang="tr-TR" dirty="0"/>
          </a:p>
        </p:txBody>
      </p:sp>
    </p:spTree>
    <p:extLst>
      <p:ext uri="{BB962C8B-B14F-4D97-AF65-F5344CB8AC3E}">
        <p14:creationId xmlns:p14="http://schemas.microsoft.com/office/powerpoint/2010/main" val="1462677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a:p>
          <a:p>
            <a:pPr algn="just"/>
            <a:r>
              <a:rPr lang="tr-TR" b="1" dirty="0"/>
              <a:t>Rol</a:t>
            </a:r>
            <a:r>
              <a:rPr lang="tr-TR" b="1" dirty="0" smtClean="0"/>
              <a:t>: T</a:t>
            </a:r>
            <a:r>
              <a:rPr lang="tr-TR" dirty="0" smtClean="0"/>
              <a:t>oplumda </a:t>
            </a:r>
            <a:r>
              <a:rPr lang="tr-TR" dirty="0"/>
              <a:t>belirli özelliklere sahip bir grubun bireylerini etiketleme/etiketlendirme yollarından biri olarak açıklanabilir</a:t>
            </a:r>
            <a:r>
              <a:rPr lang="tr-TR" dirty="0" smtClean="0"/>
              <a:t>.</a:t>
            </a:r>
          </a:p>
          <a:p>
            <a:pPr algn="just"/>
            <a:r>
              <a:rPr lang="tr-TR" dirty="0" smtClean="0"/>
              <a:t> </a:t>
            </a:r>
            <a:r>
              <a:rPr lang="tr-TR" dirty="0"/>
              <a:t>Rolün drama anlamı ise belirli bir izleyici/dinleyicisi olan, rolü üstlenenden belirli davranış dizileri beklenen bir oyunun bölümleridir.</a:t>
            </a:r>
          </a:p>
          <a:p>
            <a:endParaRPr lang="tr-TR" dirty="0"/>
          </a:p>
        </p:txBody>
      </p:sp>
    </p:spTree>
    <p:extLst>
      <p:ext uri="{BB962C8B-B14F-4D97-AF65-F5344CB8AC3E}">
        <p14:creationId xmlns:p14="http://schemas.microsoft.com/office/powerpoint/2010/main" val="2437303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a:t>The theme for </a:t>
            </a:r>
            <a:r>
              <a:rPr lang="en-US" dirty="0" err="1"/>
              <a:t>ICM</a:t>
            </a:r>
            <a:r>
              <a:rPr lang="en-US" dirty="0"/>
              <a:t> </a:t>
            </a:r>
            <a:r>
              <a:rPr lang="tr-TR" dirty="0" smtClean="0"/>
              <a:t>2021 </a:t>
            </a:r>
            <a:endParaRPr lang="tr-TR" dirty="0"/>
          </a:p>
        </p:txBody>
      </p:sp>
      <p:sp>
        <p:nvSpPr>
          <p:cNvPr id="3" name="İçerik Yer Tutucusu 2"/>
          <p:cNvSpPr>
            <a:spLocks noGrp="1"/>
          </p:cNvSpPr>
          <p:nvPr>
            <p:ph sz="quarter" idx="1"/>
          </p:nvPr>
        </p:nvSpPr>
        <p:spPr/>
        <p:txBody>
          <a:bodyPr>
            <a:normAutofit/>
          </a:bodyPr>
          <a:lstStyle/>
          <a:p>
            <a:pPr algn="just"/>
            <a:r>
              <a:rPr lang="en-US" dirty="0"/>
              <a:t>The International Confederation of Midwives (</a:t>
            </a:r>
            <a:r>
              <a:rPr lang="en-US" dirty="0" err="1"/>
              <a:t>ICM</a:t>
            </a:r>
            <a:r>
              <a:rPr lang="en-US" dirty="0"/>
              <a:t>) is proud to celebrate this year’s International Day of the Midwife (IDM) on 5th May 2021 under the theme of </a:t>
            </a:r>
            <a:r>
              <a:rPr lang="en-US" b="1" i="1" u="sng" dirty="0">
                <a:solidFill>
                  <a:srgbClr val="FF0000"/>
                </a:solidFill>
              </a:rPr>
              <a:t>“Follow the Data: Invest in Midwives.” </a:t>
            </a:r>
            <a:r>
              <a:rPr lang="en-US" dirty="0"/>
              <a:t>We look forward to coming together as a global midwife community to advocate for investment in quality midwifery care around the world, improving sexual, reproductive, maternal, newborn, child and adolescent health in the process.</a:t>
            </a:r>
            <a:endParaRPr lang="tr-TR" dirty="0"/>
          </a:p>
        </p:txBody>
      </p:sp>
    </p:spTree>
    <p:extLst>
      <p:ext uri="{BB962C8B-B14F-4D97-AF65-F5344CB8AC3E}">
        <p14:creationId xmlns:p14="http://schemas.microsoft.com/office/powerpoint/2010/main" val="4119693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endParaRPr lang="tr-TR" dirty="0"/>
          </a:p>
          <a:p>
            <a:pPr algn="just"/>
            <a:r>
              <a:rPr lang="tr-TR" b="1" dirty="0"/>
              <a:t>Ebelikte rol: </a:t>
            </a:r>
            <a:r>
              <a:rPr lang="tr-TR" dirty="0"/>
              <a:t>meslek / disiplin üyesinden pozisyonuna uygun tür ya da modelde beklenen davranışların tümü şeklinde tanımlanabilir. </a:t>
            </a:r>
          </a:p>
        </p:txBody>
      </p:sp>
    </p:spTree>
    <p:extLst>
      <p:ext uri="{BB962C8B-B14F-4D97-AF65-F5344CB8AC3E}">
        <p14:creationId xmlns:p14="http://schemas.microsoft.com/office/powerpoint/2010/main" val="1597434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smtClean="0"/>
              <a:t>Ebenin Geleneksel Rolü</a:t>
            </a:r>
            <a:endParaRPr lang="tr-TR" dirty="0"/>
          </a:p>
        </p:txBody>
      </p:sp>
      <p:sp>
        <p:nvSpPr>
          <p:cNvPr id="3" name="İçerik Yer Tutucusu 2"/>
          <p:cNvSpPr>
            <a:spLocks noGrp="1"/>
          </p:cNvSpPr>
          <p:nvPr>
            <p:ph sz="quarter" idx="1"/>
          </p:nvPr>
        </p:nvSpPr>
        <p:spPr/>
        <p:txBody>
          <a:bodyPr/>
          <a:lstStyle/>
          <a:p>
            <a:pPr marL="0" indent="0" algn="just">
              <a:buNone/>
            </a:pPr>
            <a:r>
              <a:rPr lang="tr-TR" dirty="0" smtClean="0"/>
              <a:t>•</a:t>
            </a:r>
            <a:r>
              <a:rPr lang="tr-TR" dirty="0"/>
              <a:t>Geçmişte ebe geleneksel rolü çerçevesinde, sadece normal doğumlara katılmış, bilgi ve davranışları için hekimin yardım ve rehberliğine gereksinim duyarak kendi kararlarını uygulayamayan sosyal gruba dönüşmüştür. </a:t>
            </a:r>
          </a:p>
          <a:p>
            <a:endParaRPr lang="tr-TR" dirty="0"/>
          </a:p>
        </p:txBody>
      </p:sp>
    </p:spTree>
    <p:extLst>
      <p:ext uri="{BB962C8B-B14F-4D97-AF65-F5344CB8AC3E}">
        <p14:creationId xmlns:p14="http://schemas.microsoft.com/office/powerpoint/2010/main" val="2164442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Ebenin Çağdaş Rolleri</a:t>
            </a:r>
          </a:p>
        </p:txBody>
      </p:sp>
      <p:sp>
        <p:nvSpPr>
          <p:cNvPr id="3" name="İçerik Yer Tutucusu 2"/>
          <p:cNvSpPr>
            <a:spLocks noGrp="1"/>
          </p:cNvSpPr>
          <p:nvPr>
            <p:ph sz="quarter" idx="1"/>
          </p:nvPr>
        </p:nvSpPr>
        <p:spPr/>
        <p:txBody>
          <a:bodyPr/>
          <a:lstStyle/>
          <a:p>
            <a:endParaRPr lang="tr-TR" dirty="0"/>
          </a:p>
          <a:p>
            <a:pPr marL="0" indent="0">
              <a:buNone/>
            </a:pPr>
            <a:r>
              <a:rPr lang="tr-TR" dirty="0"/>
              <a:t>•Uygulayıcı rol</a:t>
            </a:r>
          </a:p>
          <a:p>
            <a:pPr marL="0" indent="0">
              <a:buNone/>
            </a:pPr>
            <a:r>
              <a:rPr lang="tr-TR" dirty="0"/>
              <a:t>•Yönetici rol</a:t>
            </a:r>
          </a:p>
          <a:p>
            <a:pPr marL="0" indent="0">
              <a:buNone/>
            </a:pPr>
            <a:r>
              <a:rPr lang="tr-TR" dirty="0"/>
              <a:t>•Eğitici rol</a:t>
            </a:r>
          </a:p>
          <a:p>
            <a:pPr marL="0" indent="0">
              <a:buNone/>
            </a:pPr>
            <a:r>
              <a:rPr lang="tr-TR" dirty="0"/>
              <a:t>•Araştırıcı rol</a:t>
            </a:r>
          </a:p>
          <a:p>
            <a:pPr marL="0" indent="0">
              <a:buNone/>
            </a:pPr>
            <a:r>
              <a:rPr lang="tr-TR" dirty="0"/>
              <a:t>•Profesyonel rol</a:t>
            </a:r>
          </a:p>
          <a:p>
            <a:endParaRPr lang="tr-TR" dirty="0"/>
          </a:p>
        </p:txBody>
      </p:sp>
    </p:spTree>
    <p:extLst>
      <p:ext uri="{BB962C8B-B14F-4D97-AF65-F5344CB8AC3E}">
        <p14:creationId xmlns:p14="http://schemas.microsoft.com/office/powerpoint/2010/main" val="3529679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UYGULAYICI ROL</a:t>
            </a:r>
          </a:p>
        </p:txBody>
      </p:sp>
      <p:sp>
        <p:nvSpPr>
          <p:cNvPr id="3" name="İçerik Yer Tutucusu 2"/>
          <p:cNvSpPr>
            <a:spLocks noGrp="1"/>
          </p:cNvSpPr>
          <p:nvPr>
            <p:ph sz="quarter" idx="1"/>
          </p:nvPr>
        </p:nvSpPr>
        <p:spPr/>
        <p:txBody>
          <a:bodyPr>
            <a:normAutofit/>
          </a:bodyPr>
          <a:lstStyle/>
          <a:p>
            <a:endParaRPr lang="tr-TR" dirty="0"/>
          </a:p>
          <a:p>
            <a:r>
              <a:rPr lang="tr-TR" dirty="0"/>
              <a:t>Ebelik bakımı uygulama</a:t>
            </a:r>
          </a:p>
          <a:p>
            <a:r>
              <a:rPr lang="tr-TR" dirty="0" smtClean="0"/>
              <a:t>Değişim </a:t>
            </a:r>
            <a:r>
              <a:rPr lang="tr-TR" dirty="0"/>
              <a:t>ajanı olma</a:t>
            </a:r>
          </a:p>
          <a:p>
            <a:r>
              <a:rPr lang="tr-TR" dirty="0" smtClean="0"/>
              <a:t>Bir </a:t>
            </a:r>
            <a:r>
              <a:rPr lang="tr-TR" dirty="0"/>
              <a:t>alanda uzman olma </a:t>
            </a:r>
          </a:p>
          <a:p>
            <a:r>
              <a:rPr lang="tr-TR" dirty="0" smtClean="0"/>
              <a:t>Koordinatör </a:t>
            </a:r>
            <a:r>
              <a:rPr lang="tr-TR" dirty="0"/>
              <a:t>olma</a:t>
            </a:r>
          </a:p>
          <a:p>
            <a:r>
              <a:rPr lang="tr-TR" dirty="0" err="1" smtClean="0"/>
              <a:t>Ekononist</a:t>
            </a:r>
            <a:r>
              <a:rPr lang="tr-TR" dirty="0" smtClean="0"/>
              <a:t> olma</a:t>
            </a:r>
            <a:endParaRPr lang="tr-TR" dirty="0"/>
          </a:p>
          <a:p>
            <a:r>
              <a:rPr lang="tr-TR" dirty="0" smtClean="0"/>
              <a:t>Sağlık </a:t>
            </a:r>
            <a:r>
              <a:rPr lang="tr-TR" dirty="0"/>
              <a:t>bakımı alan bireyin haklarının savunucusu olma</a:t>
            </a:r>
          </a:p>
          <a:p>
            <a:endParaRPr lang="tr-TR" dirty="0"/>
          </a:p>
        </p:txBody>
      </p:sp>
    </p:spTree>
    <p:extLst>
      <p:ext uri="{BB962C8B-B14F-4D97-AF65-F5344CB8AC3E}">
        <p14:creationId xmlns:p14="http://schemas.microsoft.com/office/powerpoint/2010/main" val="3771981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EĞİTİCİ ROL</a:t>
            </a:r>
          </a:p>
        </p:txBody>
      </p:sp>
      <p:sp>
        <p:nvSpPr>
          <p:cNvPr id="3" name="İçerik Yer Tutucusu 2"/>
          <p:cNvSpPr>
            <a:spLocks noGrp="1"/>
          </p:cNvSpPr>
          <p:nvPr>
            <p:ph sz="quarter" idx="1"/>
          </p:nvPr>
        </p:nvSpPr>
        <p:spPr/>
        <p:txBody>
          <a:bodyPr/>
          <a:lstStyle/>
          <a:p>
            <a:endParaRPr lang="tr-TR" dirty="0"/>
          </a:p>
          <a:p>
            <a:r>
              <a:rPr lang="tr-TR" dirty="0"/>
              <a:t>Meslek adayları ve mensuplarını eğitim</a:t>
            </a:r>
          </a:p>
          <a:p>
            <a:r>
              <a:rPr lang="tr-TR" dirty="0" smtClean="0"/>
              <a:t>Toplum</a:t>
            </a:r>
            <a:r>
              <a:rPr lang="tr-TR" dirty="0"/>
              <a:t>, aile ve bireye verilen eğitim</a:t>
            </a:r>
          </a:p>
          <a:p>
            <a:r>
              <a:rPr lang="tr-TR" dirty="0" smtClean="0"/>
              <a:t>Danışmanlık</a:t>
            </a:r>
            <a:endParaRPr lang="tr-TR" dirty="0"/>
          </a:p>
          <a:p>
            <a:endParaRPr lang="tr-TR" dirty="0"/>
          </a:p>
        </p:txBody>
      </p:sp>
    </p:spTree>
    <p:extLst>
      <p:ext uri="{BB962C8B-B14F-4D97-AF65-F5344CB8AC3E}">
        <p14:creationId xmlns:p14="http://schemas.microsoft.com/office/powerpoint/2010/main" val="304791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ARAŞTIRICI ROL</a:t>
            </a:r>
          </a:p>
        </p:txBody>
      </p:sp>
      <p:sp>
        <p:nvSpPr>
          <p:cNvPr id="3" name="İçerik Yer Tutucusu 2"/>
          <p:cNvSpPr>
            <a:spLocks noGrp="1"/>
          </p:cNvSpPr>
          <p:nvPr>
            <p:ph sz="quarter" idx="1"/>
          </p:nvPr>
        </p:nvSpPr>
        <p:spPr/>
        <p:txBody>
          <a:bodyPr/>
          <a:lstStyle/>
          <a:p>
            <a:endParaRPr lang="tr-TR" dirty="0"/>
          </a:p>
          <a:p>
            <a:r>
              <a:rPr lang="tr-TR" dirty="0"/>
              <a:t>Kanıta dayalı ebelik</a:t>
            </a:r>
          </a:p>
          <a:p>
            <a:r>
              <a:rPr lang="tr-TR" dirty="0" smtClean="0"/>
              <a:t>Mesleki </a:t>
            </a:r>
            <a:r>
              <a:rPr lang="tr-TR" dirty="0"/>
              <a:t>bilimsel gelişmeye katkı sağlayan araştırmalar yapma</a:t>
            </a:r>
          </a:p>
          <a:p>
            <a:endParaRPr lang="tr-TR" dirty="0"/>
          </a:p>
        </p:txBody>
      </p:sp>
    </p:spTree>
    <p:extLst>
      <p:ext uri="{BB962C8B-B14F-4D97-AF65-F5344CB8AC3E}">
        <p14:creationId xmlns:p14="http://schemas.microsoft.com/office/powerpoint/2010/main" val="485681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YÖNETİCİ ROL</a:t>
            </a:r>
          </a:p>
        </p:txBody>
      </p:sp>
      <p:sp>
        <p:nvSpPr>
          <p:cNvPr id="3" name="İçerik Yer Tutucusu 2"/>
          <p:cNvSpPr>
            <a:spLocks noGrp="1"/>
          </p:cNvSpPr>
          <p:nvPr>
            <p:ph sz="quarter" idx="1"/>
          </p:nvPr>
        </p:nvSpPr>
        <p:spPr/>
        <p:txBody>
          <a:bodyPr/>
          <a:lstStyle/>
          <a:p>
            <a:endParaRPr lang="tr-TR" dirty="0"/>
          </a:p>
          <a:p>
            <a:r>
              <a:rPr lang="tr-TR" dirty="0"/>
              <a:t>Bakım yönetimi</a:t>
            </a:r>
          </a:p>
          <a:p>
            <a:r>
              <a:rPr lang="tr-TR" dirty="0" smtClean="0"/>
              <a:t>Klinik </a:t>
            </a:r>
            <a:r>
              <a:rPr lang="tr-TR" dirty="0"/>
              <a:t>yönetimi</a:t>
            </a:r>
          </a:p>
          <a:p>
            <a:r>
              <a:rPr lang="tr-TR" dirty="0" smtClean="0"/>
              <a:t>Hastane </a:t>
            </a:r>
            <a:r>
              <a:rPr lang="tr-TR" dirty="0"/>
              <a:t>yönetimi</a:t>
            </a:r>
          </a:p>
          <a:p>
            <a:r>
              <a:rPr lang="tr-TR" dirty="0" smtClean="0"/>
              <a:t>Ülke </a:t>
            </a:r>
            <a:r>
              <a:rPr lang="tr-TR" dirty="0"/>
              <a:t>düzeyinde bakım hizmetlerinin yönetimi</a:t>
            </a:r>
          </a:p>
          <a:p>
            <a:endParaRPr lang="tr-TR" dirty="0"/>
          </a:p>
        </p:txBody>
      </p:sp>
    </p:spTree>
    <p:extLst>
      <p:ext uri="{BB962C8B-B14F-4D97-AF65-F5344CB8AC3E}">
        <p14:creationId xmlns:p14="http://schemas.microsoft.com/office/powerpoint/2010/main" val="40544484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33</TotalTime>
  <Words>575</Words>
  <Application>Microsoft Office PowerPoint</Application>
  <PresentationFormat>Ekran Gösterisi (4:3)</PresentationFormat>
  <Paragraphs>82</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Cumba</vt:lpstr>
      <vt:lpstr>Ebelerin Rolleri, Görev, Yetki ve Sorumlulukları</vt:lpstr>
      <vt:lpstr>PowerPoint Sunusu</vt:lpstr>
      <vt:lpstr>PowerPoint Sunusu</vt:lpstr>
      <vt:lpstr>Ebenin Geleneksel Rolü</vt:lpstr>
      <vt:lpstr>Ebenin Çağdaş Rolleri</vt:lpstr>
      <vt:lpstr>UYGULAYICI ROL</vt:lpstr>
      <vt:lpstr>EĞİTİCİ ROL</vt:lpstr>
      <vt:lpstr>ARAŞTIRICI ROL</vt:lpstr>
      <vt:lpstr>YÖNETİCİ ROL</vt:lpstr>
      <vt:lpstr>Çağdaş ve Yeni Rolleri</vt:lpstr>
      <vt:lpstr>   AVRUPA BİRLİĞİ SÜRECİNDE EBELİK  </vt:lpstr>
      <vt:lpstr>WHO’ ne göre EBE</vt:lpstr>
      <vt:lpstr>ICM’ göre ise EBE,</vt:lpstr>
      <vt:lpstr>T.C.Sağlık Bakanlığına göre;EBE</vt:lpstr>
      <vt:lpstr>Ebenin verdiği bakım;</vt:lpstr>
      <vt:lpstr>PowerPoint Sunusu</vt:lpstr>
      <vt:lpstr>ICM, ULUSLAR ARASI EBELER GÜNÜ İÇİN HER YIL BİR TEMA BELİRLER…..</vt:lpstr>
      <vt:lpstr>Yıllara Göre Temalar</vt:lpstr>
      <vt:lpstr>The theme for ICM 2020 </vt:lpstr>
      <vt:lpstr>The theme for ICM 2021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Ebelerin Rolleri, Görev, Yetki ve Sorumlulukları</dc:title>
  <dc:creator>snytopuz</dc:creator>
  <cp:lastModifiedBy>snytopuz</cp:lastModifiedBy>
  <cp:revision>3</cp:revision>
  <dcterms:created xsi:type="dcterms:W3CDTF">2020-04-21T16:44:58Z</dcterms:created>
  <dcterms:modified xsi:type="dcterms:W3CDTF">2021-04-30T09:50:23Z</dcterms:modified>
</cp:coreProperties>
</file>