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8" r:id="rId1"/>
  </p:sldMasterIdLst>
  <p:notesMasterIdLst>
    <p:notesMasterId r:id="rId108"/>
  </p:notesMasterIdLst>
  <p:sldIdLst>
    <p:sldId id="256" r:id="rId2"/>
    <p:sldId id="333" r:id="rId3"/>
    <p:sldId id="453" r:id="rId4"/>
    <p:sldId id="454" r:id="rId5"/>
    <p:sldId id="455" r:id="rId6"/>
    <p:sldId id="335" r:id="rId7"/>
    <p:sldId id="257" r:id="rId8"/>
    <p:sldId id="339" r:id="rId9"/>
    <p:sldId id="429" r:id="rId10"/>
    <p:sldId id="340" r:id="rId11"/>
    <p:sldId id="354" r:id="rId12"/>
    <p:sldId id="341" r:id="rId13"/>
    <p:sldId id="342" r:id="rId14"/>
    <p:sldId id="258" r:id="rId15"/>
    <p:sldId id="259" r:id="rId16"/>
    <p:sldId id="260" r:id="rId17"/>
    <p:sldId id="261" r:id="rId18"/>
    <p:sldId id="265" r:id="rId19"/>
    <p:sldId id="266" r:id="rId20"/>
    <p:sldId id="267" r:id="rId21"/>
    <p:sldId id="268" r:id="rId22"/>
    <p:sldId id="270" r:id="rId23"/>
    <p:sldId id="271" r:id="rId24"/>
    <p:sldId id="379" r:id="rId25"/>
    <p:sldId id="345" r:id="rId26"/>
    <p:sldId id="273" r:id="rId27"/>
    <p:sldId id="421" r:id="rId28"/>
    <p:sldId id="344" r:id="rId29"/>
    <p:sldId id="274" r:id="rId30"/>
    <p:sldId id="381" r:id="rId31"/>
    <p:sldId id="279" r:id="rId32"/>
    <p:sldId id="280" r:id="rId33"/>
    <p:sldId id="285" r:id="rId34"/>
    <p:sldId id="286" r:id="rId35"/>
    <p:sldId id="287" r:id="rId36"/>
    <p:sldId id="347" r:id="rId37"/>
    <p:sldId id="350" r:id="rId38"/>
    <p:sldId id="288" r:id="rId39"/>
    <p:sldId id="289" r:id="rId40"/>
    <p:sldId id="292" r:id="rId41"/>
    <p:sldId id="293" r:id="rId42"/>
    <p:sldId id="294" r:id="rId43"/>
    <p:sldId id="444" r:id="rId44"/>
    <p:sldId id="435" r:id="rId45"/>
    <p:sldId id="295" r:id="rId46"/>
    <p:sldId id="349" r:id="rId47"/>
    <p:sldId id="356" r:id="rId48"/>
    <p:sldId id="359" r:id="rId49"/>
    <p:sldId id="361" r:id="rId50"/>
    <p:sldId id="363" r:id="rId51"/>
    <p:sldId id="365" r:id="rId52"/>
    <p:sldId id="371" r:id="rId53"/>
    <p:sldId id="368" r:id="rId54"/>
    <p:sldId id="369" r:id="rId55"/>
    <p:sldId id="297" r:id="rId56"/>
    <p:sldId id="373" r:id="rId57"/>
    <p:sldId id="376" r:id="rId58"/>
    <p:sldId id="299" r:id="rId59"/>
    <p:sldId id="300" r:id="rId60"/>
    <p:sldId id="430" r:id="rId61"/>
    <p:sldId id="305" r:id="rId62"/>
    <p:sldId id="306" r:id="rId63"/>
    <p:sldId id="431" r:id="rId64"/>
    <p:sldId id="382" r:id="rId65"/>
    <p:sldId id="384" r:id="rId66"/>
    <p:sldId id="307" r:id="rId67"/>
    <p:sldId id="308" r:id="rId68"/>
    <p:sldId id="377" r:id="rId69"/>
    <p:sldId id="434" r:id="rId70"/>
    <p:sldId id="312" r:id="rId71"/>
    <p:sldId id="313" r:id="rId72"/>
    <p:sldId id="298" r:id="rId73"/>
    <p:sldId id="314" r:id="rId74"/>
    <p:sldId id="315" r:id="rId75"/>
    <p:sldId id="316" r:id="rId76"/>
    <p:sldId id="317" r:id="rId77"/>
    <p:sldId id="318" r:id="rId78"/>
    <p:sldId id="438" r:id="rId79"/>
    <p:sldId id="446" r:id="rId80"/>
    <p:sldId id="320" r:id="rId81"/>
    <p:sldId id="422" r:id="rId82"/>
    <p:sldId id="425" r:id="rId83"/>
    <p:sldId id="424" r:id="rId84"/>
    <p:sldId id="427" r:id="rId85"/>
    <p:sldId id="321" r:id="rId86"/>
    <p:sldId id="323" r:id="rId87"/>
    <p:sldId id="324" r:id="rId88"/>
    <p:sldId id="441" r:id="rId89"/>
    <p:sldId id="325" r:id="rId90"/>
    <p:sldId id="326" r:id="rId91"/>
    <p:sldId id="327" r:id="rId92"/>
    <p:sldId id="447" r:id="rId93"/>
    <p:sldId id="385" r:id="rId94"/>
    <p:sldId id="386" r:id="rId95"/>
    <p:sldId id="451" r:id="rId96"/>
    <p:sldId id="389" r:id="rId97"/>
    <p:sldId id="390" r:id="rId98"/>
    <p:sldId id="391" r:id="rId99"/>
    <p:sldId id="392" r:id="rId100"/>
    <p:sldId id="450" r:id="rId101"/>
    <p:sldId id="395" r:id="rId102"/>
    <p:sldId id="396" r:id="rId103"/>
    <p:sldId id="398" r:id="rId104"/>
    <p:sldId id="432" r:id="rId105"/>
    <p:sldId id="330" r:id="rId106"/>
    <p:sldId id="332" r:id="rId10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notesMaster" Target="notesMasters/notesMaster1.xml"/><Relationship Id="rId109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presProps" Target="presProp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viewProps" Target="viewProps.xml"/><Relationship Id="rId112" Type="http://schemas.openxmlformats.org/officeDocument/2006/relationships/theme" Target="theme/theme1.xml"/><Relationship Id="rId11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201F4-8D3F-4ED6-A87A-F35D0F1CAE3D}" type="datetimeFigureOut">
              <a:rPr lang="tr-TR" smtClean="0"/>
              <a:pPr/>
              <a:t>19.09.18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A2083-5F3F-4E23-ACA8-628BFDFDF3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883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A2083-5F3F-4E23-ACA8-628BFDFDF3D5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A2083-5F3F-4E23-ACA8-628BFDFDF3D5}" type="slidenum">
              <a:rPr lang="tr-TR" smtClean="0"/>
              <a:pPr/>
              <a:t>58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A2083-5F3F-4E23-ACA8-628BFDFDF3D5}" type="slidenum">
              <a:rPr lang="tr-TR" smtClean="0"/>
              <a:pPr/>
              <a:t>96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0D06-BE95-42DC-883B-5B706709E584}" type="datetimeFigureOut">
              <a:rPr lang="tr-TR" smtClean="0"/>
              <a:pPr/>
              <a:t>19.09.18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4A49-30BD-4C97-B917-542A9AAC70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0D06-BE95-42DC-883B-5B706709E584}" type="datetimeFigureOut">
              <a:rPr lang="tr-TR" smtClean="0"/>
              <a:pPr/>
              <a:t>19.09.18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4A49-30BD-4C97-B917-542A9AAC70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0D06-BE95-42DC-883B-5B706709E584}" type="datetimeFigureOut">
              <a:rPr lang="tr-TR" smtClean="0"/>
              <a:pPr/>
              <a:t>19.09.18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4A49-30BD-4C97-B917-542A9AAC70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0D06-BE95-42DC-883B-5B706709E584}" type="datetimeFigureOut">
              <a:rPr lang="tr-TR" smtClean="0"/>
              <a:pPr/>
              <a:t>19.09.18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4A49-30BD-4C97-B917-542A9AAC70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0D06-BE95-42DC-883B-5B706709E584}" type="datetimeFigureOut">
              <a:rPr lang="tr-TR" smtClean="0"/>
              <a:pPr/>
              <a:t>19.09.18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4A49-30BD-4C97-B917-542A9AAC70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0D06-BE95-42DC-883B-5B706709E584}" type="datetimeFigureOut">
              <a:rPr lang="tr-TR" smtClean="0"/>
              <a:pPr/>
              <a:t>19.09.18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4A49-30BD-4C97-B917-542A9AAC70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0D06-BE95-42DC-883B-5B706709E584}" type="datetimeFigureOut">
              <a:rPr lang="tr-TR" smtClean="0"/>
              <a:pPr/>
              <a:t>19.09.18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4A49-30BD-4C97-B917-542A9AAC70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0D06-BE95-42DC-883B-5B706709E584}" type="datetimeFigureOut">
              <a:rPr lang="tr-TR" smtClean="0"/>
              <a:pPr/>
              <a:t>19.09.18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4A49-30BD-4C97-B917-542A9AAC70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0D06-BE95-42DC-883B-5B706709E584}" type="datetimeFigureOut">
              <a:rPr lang="tr-TR" smtClean="0"/>
              <a:pPr/>
              <a:t>19.09.18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4A49-30BD-4C97-B917-542A9AAC70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0D06-BE95-42DC-883B-5B706709E584}" type="datetimeFigureOut">
              <a:rPr lang="tr-TR" smtClean="0"/>
              <a:pPr/>
              <a:t>19.09.18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4A49-30BD-4C97-B917-542A9AAC70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0D06-BE95-42DC-883B-5B706709E584}" type="datetimeFigureOut">
              <a:rPr lang="tr-TR" smtClean="0"/>
              <a:pPr/>
              <a:t>19.09.18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C74A49-30BD-4C97-B917-542A9AAC703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820D06-BE95-42DC-883B-5B706709E584}" type="datetimeFigureOut">
              <a:rPr lang="tr-TR" smtClean="0"/>
              <a:pPr/>
              <a:t>19.09.18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C74A49-30BD-4C97-B917-542A9AAC703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oadtr.com/429307-doktor_hasta_karikat%C3%BCr%C3%BC.htm" TargetMode="External"/><Relationship Id="rId3" Type="http://schemas.openxmlformats.org/officeDocument/2006/relationships/image" Target="../media/image44.jpe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hack.us/" TargetMode="External"/><Relationship Id="rId3" Type="http://schemas.openxmlformats.org/officeDocument/2006/relationships/image" Target="../media/image45.jpe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nsforum.com/imagebank/item/therapy_cocaine/default.aspx" TargetMode="External"/><Relationship Id="rId3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nimationfactory.com/en/search/close-up.html?&amp;oid=4941834&amp;s=1&amp;sc=1&amp;st=602&amp;category_id=E15&amp;spage=1&amp;hoid=d6d027c5ad56429856e99232fd066fc6" TargetMode="External"/><Relationship Id="rId3" Type="http://schemas.openxmlformats.org/officeDocument/2006/relationships/image" Target="../media/image15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nimationfactory.com/en/search/close-up.html?&amp;oid=4948936&amp;s=1&amp;sc=1&amp;st=1962&amp;category_id=E1B&amp;spage=1&amp;hoid=7d25cc6900a823ad57fba6127defdd51" TargetMode="External"/><Relationship Id="rId3" Type="http://schemas.openxmlformats.org/officeDocument/2006/relationships/image" Target="../media/image16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hyperlink" Target="http://moda.tr.msn.com/" TargetMode="External"/><Relationship Id="rId14" Type="http://schemas.openxmlformats.org/officeDocument/2006/relationships/hyperlink" Target="http://video.tr.msn.com/" TargetMode="External"/><Relationship Id="rId15" Type="http://schemas.openxmlformats.org/officeDocument/2006/relationships/hyperlink" Target="http://arkadasarama.tr.msn.com/" TargetMode="External"/><Relationship Id="rId16" Type="http://schemas.openxmlformats.org/officeDocument/2006/relationships/hyperlink" Target="http://finans.tr.msn.com/" TargetMode="External"/><Relationship Id="rId17" Type="http://schemas.openxmlformats.org/officeDocument/2006/relationships/hyperlink" Target="http://otomobil.tr.msn.com/" TargetMode="External"/><Relationship Id="rId18" Type="http://schemas.openxmlformats.org/officeDocument/2006/relationships/hyperlink" Target="http://astroloji.tr.msn.com/" TargetMode="External"/><Relationship Id="rId19" Type="http://schemas.openxmlformats.org/officeDocument/2006/relationships/hyperlink" Target="http://haber.tr.msn.com/ntv/" TargetMode="External"/><Relationship Id="rId63" Type="http://schemas.openxmlformats.org/officeDocument/2006/relationships/hyperlink" Target="http://g.msn.com/DMTropical/117" TargetMode="External"/><Relationship Id="rId64" Type="http://schemas.openxmlformats.org/officeDocument/2006/relationships/hyperlink" Target="http://g.msn.com/DMAuto/126" TargetMode="External"/><Relationship Id="rId65" Type="http://schemas.openxmlformats.org/officeDocument/2006/relationships/hyperlink" Target="http://g.msn.com/2privacy/trtr" TargetMode="External"/><Relationship Id="rId66" Type="http://schemas.openxmlformats.org/officeDocument/2006/relationships/hyperlink" Target="http://explore.live.com/microsoft-service-agreement?mkt=tr-tr" TargetMode="External"/><Relationship Id="rId67" Type="http://schemas.openxmlformats.org/officeDocument/2006/relationships/hyperlink" Target="http://advertising.microsoft.com/turkiye/Home/home.aspx" TargetMode="External"/><Relationship Id="rId68" Type="http://schemas.openxmlformats.org/officeDocument/2006/relationships/hyperlink" Target="http://partner.tr.msn.com/codeofconduct.aspx" TargetMode="External"/><Relationship Id="rId69" Type="http://schemas.openxmlformats.org/officeDocument/2006/relationships/hyperlink" Target="http://support.msn.com/default.aspx?locale=tr-tr" TargetMode="External"/><Relationship Id="rId50" Type="http://schemas.openxmlformats.org/officeDocument/2006/relationships/hyperlink" Target="http://eglence.tr.msn.com/erdil_yasaroglu_karikatur.aspx?cp-documentid=161108735&amp;page=33" TargetMode="External"/><Relationship Id="rId51" Type="http://schemas.openxmlformats.org/officeDocument/2006/relationships/hyperlink" Target="http://eglence.tr.msn.com/erdil_yasaroglu_karikatur.aspx?cp-documentid=161108735&amp;page=2" TargetMode="External"/><Relationship Id="rId52" Type="http://schemas.openxmlformats.org/officeDocument/2006/relationships/hyperlink" Target="http://www.komikaze.net/" TargetMode="External"/><Relationship Id="rId53" Type="http://schemas.openxmlformats.org/officeDocument/2006/relationships/hyperlink" Target="http://download.microsoft.com/download/3/0/0/30044E98-D118-40C4-B268-1F2E06CC2B8D/MaldivesWallpaperPack%20trTR.exe" TargetMode="External"/><Relationship Id="rId54" Type="http://schemas.openxmlformats.org/officeDocument/2006/relationships/hyperlink" Target="http://g.msn.com/DMSpring/106" TargetMode="External"/><Relationship Id="rId55" Type="http://schemas.openxmlformats.org/officeDocument/2006/relationships/hyperlink" Target="http://download.microsoft.com/download/3/0/0/30044E98-D118-40C4-B268-1F2E06CC2B8D/MotivationalWallpaper%20trTR.exe" TargetMode="External"/><Relationship Id="rId56" Type="http://schemas.openxmlformats.org/officeDocument/2006/relationships/hyperlink" Target="http://download.microsoft.com/download/3/0/0/30044E98-D118-40C4-B268-1F2E06CC2B8D/WindowsWallpaper%20trTR.exe" TargetMode="External"/><Relationship Id="rId57" Type="http://schemas.openxmlformats.org/officeDocument/2006/relationships/hyperlink" Target="http://g.msn.com/DMRacingCars/109" TargetMode="External"/><Relationship Id="rId58" Type="http://schemas.openxmlformats.org/officeDocument/2006/relationships/hyperlink" Target="http://download.microsoft.com/download/E/B/C/EBC0235F-7FE0-4A28-83F4-DF91007A0B0D/Tr-Tr/dogalguzelliklerduvarkagidi.exe" TargetMode="External"/><Relationship Id="rId59" Type="http://schemas.openxmlformats.org/officeDocument/2006/relationships/hyperlink" Target="http://download.microsoft.com/download/E/B/C/EBC0235F-7FE0-4A28-83F4-DF91007A0B0D/Tr-Tr/Sunset%20WallpaperPack%20trTR.exe" TargetMode="External"/><Relationship Id="rId40" Type="http://schemas.openxmlformats.org/officeDocument/2006/relationships/image" Target="../media/image26.jpeg"/><Relationship Id="rId41" Type="http://schemas.openxmlformats.org/officeDocument/2006/relationships/image" Target="../media/image27.jpeg"/><Relationship Id="rId42" Type="http://schemas.openxmlformats.org/officeDocument/2006/relationships/image" Target="../media/image28.jpeg"/><Relationship Id="rId43" Type="http://schemas.openxmlformats.org/officeDocument/2006/relationships/image" Target="../media/image29.jpeg"/><Relationship Id="rId44" Type="http://schemas.openxmlformats.org/officeDocument/2006/relationships/image" Target="../media/image30.jpeg"/><Relationship Id="rId45" Type="http://schemas.openxmlformats.org/officeDocument/2006/relationships/image" Target="../media/image31.jpeg"/><Relationship Id="rId46" Type="http://schemas.openxmlformats.org/officeDocument/2006/relationships/image" Target="../media/image32.jpeg"/><Relationship Id="rId47" Type="http://schemas.openxmlformats.org/officeDocument/2006/relationships/image" Target="../media/image33.jpeg"/><Relationship Id="rId48" Type="http://schemas.openxmlformats.org/officeDocument/2006/relationships/image" Target="../media/image34.jpeg"/><Relationship Id="rId49" Type="http://schemas.openxmlformats.org/officeDocument/2006/relationships/image" Target="../media/image35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hyperlink" Target="http://tr.msn.com/" TargetMode="External"/><Relationship Id="rId4" Type="http://schemas.openxmlformats.org/officeDocument/2006/relationships/hyperlink" Target="http://cocuk.tr.msn.com/" TargetMode="External"/><Relationship Id="rId5" Type="http://schemas.openxmlformats.org/officeDocument/2006/relationships/hyperlink" Target="http://havadurumu.tr.msn.com/" TargetMode="External"/><Relationship Id="rId6" Type="http://schemas.openxmlformats.org/officeDocument/2006/relationships/hyperlink" Target="http://spor.tr.msn.com/ntvspor/" TargetMode="External"/><Relationship Id="rId7" Type="http://schemas.openxmlformats.org/officeDocument/2006/relationships/hyperlink" Target="http://aktif.tr.msn.com/" TargetMode="External"/><Relationship Id="rId8" Type="http://schemas.openxmlformats.org/officeDocument/2006/relationships/hyperlink" Target="http://starlounge.tr.msn.com/" TargetMode="External"/><Relationship Id="rId9" Type="http://schemas.openxmlformats.org/officeDocument/2006/relationships/hyperlink" Target="http://kadin.tr.msn.com/" TargetMode="External"/><Relationship Id="rId30" Type="http://schemas.openxmlformats.org/officeDocument/2006/relationships/hyperlink" Target="http://eglence.tr.msn.com/kendinitestet.aspx" TargetMode="External"/><Relationship Id="rId31" Type="http://schemas.openxmlformats.org/officeDocument/2006/relationships/hyperlink" Target="http://eglence.tr.msn.com/gununfikrasi.aspx" TargetMode="External"/><Relationship Id="rId32" Type="http://schemas.openxmlformats.org/officeDocument/2006/relationships/hyperlink" Target="http://eglence.tr.msn.com/masaustu_ve_ifade_paketleri.aspx" TargetMode="External"/><Relationship Id="rId33" Type="http://schemas.openxmlformats.org/officeDocument/2006/relationships/hyperlink" Target="http://barometer.tr.msn.com/" TargetMode="External"/><Relationship Id="rId34" Type="http://schemas.openxmlformats.org/officeDocument/2006/relationships/hyperlink" Target="http://eglence.tr.msn.com/erdil-ya%C5%9Faro%C4%9Flu-karikat%C3%BCrleri" TargetMode="External"/><Relationship Id="rId35" Type="http://schemas.openxmlformats.org/officeDocument/2006/relationships/image" Target="../media/image21.jpeg"/><Relationship Id="rId36" Type="http://schemas.openxmlformats.org/officeDocument/2006/relationships/image" Target="../media/image22.jpeg"/><Relationship Id="rId37" Type="http://schemas.openxmlformats.org/officeDocument/2006/relationships/image" Target="../media/image23.jpeg"/><Relationship Id="rId38" Type="http://schemas.openxmlformats.org/officeDocument/2006/relationships/image" Target="../media/image24.jpeg"/><Relationship Id="rId39" Type="http://schemas.openxmlformats.org/officeDocument/2006/relationships/image" Target="../media/image25.jpeg"/><Relationship Id="rId70" Type="http://schemas.openxmlformats.org/officeDocument/2006/relationships/hyperlink" Target="http://www.microsoft.com/tr/tr/" TargetMode="External"/><Relationship Id="rId71" Type="http://schemas.openxmlformats.org/officeDocument/2006/relationships/image" Target="../media/image36.jpeg"/><Relationship Id="rId72" Type="http://schemas.openxmlformats.org/officeDocument/2006/relationships/image" Target="../media/image37.jpeg"/><Relationship Id="rId20" Type="http://schemas.openxmlformats.org/officeDocument/2006/relationships/hyperlink" Target="http://eglence.tr.msn.com/oyunlar.aspx" TargetMode="External"/><Relationship Id="rId21" Type="http://schemas.openxmlformats.org/officeDocument/2006/relationships/hyperlink" Target="http://mail.live.com/" TargetMode="External"/><Relationship Id="rId22" Type="http://schemas.openxmlformats.org/officeDocument/2006/relationships/hyperlink" Target="http://hotmail.msn.com/" TargetMode="External"/><Relationship Id="rId23" Type="http://schemas.openxmlformats.org/officeDocument/2006/relationships/hyperlink" Target="http://messenger.live.com/" TargetMode="External"/><Relationship Id="rId24" Type="http://schemas.openxmlformats.org/officeDocument/2006/relationships/hyperlink" Target="http://ie9.discoverbing.com/intl/tr-TR/index.html" TargetMode="External"/><Relationship Id="rId25" Type="http://schemas.openxmlformats.org/officeDocument/2006/relationships/hyperlink" Target="http://onlinehelp.microsoft.com/tr-tr/msn/ff808788.aspx" TargetMode="External"/><Relationship Id="rId26" Type="http://schemas.openxmlformats.org/officeDocument/2006/relationships/hyperlink" Target="http://www.facebook.com/MSNTurkiye" TargetMode="External"/><Relationship Id="rId27" Type="http://schemas.openxmlformats.org/officeDocument/2006/relationships/hyperlink" Target="http://login.live.com/logout.srf?ct=1335124263&amp;rver=6.1.6195.0&amp;lc=1055&amp;id=74351&amp;ru=http://eglence.tr.msn.com/erdil-ya%C5%9Faro%C4%9Flu-karikat%C3%BCrleri" TargetMode="External"/><Relationship Id="rId28" Type="http://schemas.openxmlformats.org/officeDocument/2006/relationships/hyperlink" Target="http://search.live.com/results.aspx" TargetMode="External"/><Relationship Id="rId29" Type="http://schemas.openxmlformats.org/officeDocument/2006/relationships/hyperlink" Target="http://eglence.tr.msn.com/" TargetMode="External"/><Relationship Id="rId60" Type="http://schemas.openxmlformats.org/officeDocument/2006/relationships/hyperlink" Target="http://download.microsoft.com/download/E/B/C/EBC0235F-7FE0-4A28-83F4-DF91007A0B0D/Tr-Tr/Romantik.exe" TargetMode="External"/><Relationship Id="rId61" Type="http://schemas.openxmlformats.org/officeDocument/2006/relationships/hyperlink" Target="http://download.microsoft.com/download/0/3/B/03B71EEC-B4F0-4940-9B82-0A833A690977/Autumn/Autumn%20Wallpaper%20Pack%20trTR.exe" TargetMode="External"/><Relationship Id="rId62" Type="http://schemas.openxmlformats.org/officeDocument/2006/relationships/hyperlink" Target="http://g.msn.com/DMWinter/117" TargetMode="External"/><Relationship Id="rId10" Type="http://schemas.openxmlformats.org/officeDocument/2006/relationships/hyperlink" Target="http://sehirli.tr.msn.com/" TargetMode="External"/><Relationship Id="rId11" Type="http://schemas.openxmlformats.org/officeDocument/2006/relationships/hyperlink" Target="http://partner.tr.msn.com/msnmegamall/" TargetMode="External"/><Relationship Id="rId12" Type="http://schemas.openxmlformats.org/officeDocument/2006/relationships/hyperlink" Target="http://erkek.tr.msn.com/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glence.tr.msn.com/erdil_yasaroglu_karikatur.aspx?cp-documentid=161108735&amp;page=2" TargetMode="External"/><Relationship Id="rId3" Type="http://schemas.openxmlformats.org/officeDocument/2006/relationships/image" Target="../media/image38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gi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33400" y="1528192"/>
            <a:ext cx="7851648" cy="1828800"/>
          </a:xfrm>
        </p:spPr>
        <p:txBody>
          <a:bodyPr/>
          <a:lstStyle/>
          <a:p>
            <a:r>
              <a:rPr lang="tr-TR" dirty="0" smtClean="0"/>
              <a:t>LOKAL ANESTEZİKLER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Prof.Dr</a:t>
            </a:r>
            <a:r>
              <a:rPr lang="tr-TR" dirty="0" smtClean="0"/>
              <a:t>. </a:t>
            </a:r>
            <a:r>
              <a:rPr lang="tr-TR" dirty="0" err="1" smtClean="0"/>
              <a:t>Feyhan</a:t>
            </a:r>
            <a:r>
              <a:rPr lang="tr-TR" dirty="0" smtClean="0"/>
              <a:t> Ökten</a:t>
            </a:r>
          </a:p>
          <a:p>
            <a:r>
              <a:rPr lang="tr-TR" dirty="0" smtClean="0"/>
              <a:t>A.Ü Tıp FAKÜLTESİ</a:t>
            </a:r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tr-TR" sz="5400" b="1" dirty="0" smtClean="0">
                <a:solidFill>
                  <a:srgbClr val="FF0000"/>
                </a:solidFill>
              </a:rPr>
              <a:t>akson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1845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  </a:t>
            </a:r>
            <a:r>
              <a:rPr lang="tr-TR" sz="3500" b="1" dirty="0" smtClean="0">
                <a:solidFill>
                  <a:srgbClr val="FF0000"/>
                </a:solidFill>
              </a:rPr>
              <a:t> </a:t>
            </a:r>
            <a:endParaRPr lang="tr-TR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2800" b="1" dirty="0" smtClean="0"/>
              <a:t>   </a:t>
            </a:r>
            <a:r>
              <a:rPr lang="tr-TR" sz="2800" dirty="0" smtClean="0"/>
              <a:t>Hücre </a:t>
            </a:r>
            <a:r>
              <a:rPr lang="tr-TR" sz="2800" dirty="0" err="1" smtClean="0"/>
              <a:t>membranı</a:t>
            </a:r>
            <a:r>
              <a:rPr lang="tr-TR" sz="2800" dirty="0" smtClean="0"/>
              <a:t> :(</a:t>
            </a:r>
            <a:r>
              <a:rPr lang="tr-TR" sz="2800" b="1" dirty="0" err="1" smtClean="0"/>
              <a:t>aksolemma</a:t>
            </a:r>
            <a:r>
              <a:rPr lang="tr-TR" sz="2800" b="1" dirty="0" smtClean="0"/>
              <a:t>) </a:t>
            </a:r>
            <a:endParaRPr lang="tr-TR" sz="2800" dirty="0" smtClean="0"/>
          </a:p>
          <a:p>
            <a:pPr>
              <a:buNone/>
            </a:pPr>
            <a:r>
              <a:rPr lang="tr-TR" sz="2800" dirty="0" smtClean="0"/>
              <a:t>   Sitoplazması :     (</a:t>
            </a:r>
            <a:r>
              <a:rPr lang="tr-TR" sz="2800" b="1" dirty="0" err="1" smtClean="0"/>
              <a:t>aksoplazma</a:t>
            </a:r>
            <a:r>
              <a:rPr lang="tr-TR" sz="2800" dirty="0" smtClean="0"/>
              <a:t>)  </a:t>
            </a:r>
          </a:p>
          <a:p>
            <a:r>
              <a:rPr lang="tr-TR" sz="2800" dirty="0" smtClean="0"/>
              <a:t>Aksonun </a:t>
            </a:r>
            <a:r>
              <a:rPr lang="tr-TR" sz="2800" dirty="0" err="1" smtClean="0"/>
              <a:t>dendritlerden</a:t>
            </a:r>
            <a:r>
              <a:rPr lang="tr-TR" sz="2800" dirty="0" smtClean="0"/>
              <a:t> farkı   kılıfla çevrilmiş . İçten dışa </a:t>
            </a:r>
            <a:r>
              <a:rPr lang="tr-TR" sz="2800" b="1" dirty="0" err="1" smtClean="0">
                <a:solidFill>
                  <a:srgbClr val="FF0000"/>
                </a:solidFill>
              </a:rPr>
              <a:t>miyelin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kılıf  </a:t>
            </a:r>
            <a:r>
              <a:rPr lang="tr-TR" sz="2800" dirty="0" smtClean="0"/>
              <a:t>ve  </a:t>
            </a:r>
            <a:r>
              <a:rPr lang="tr-TR" sz="2800" b="1" dirty="0" err="1" smtClean="0">
                <a:solidFill>
                  <a:srgbClr val="FF0000"/>
                </a:solidFill>
              </a:rPr>
              <a:t>nörolemma</a:t>
            </a:r>
            <a:endParaRPr lang="tr-TR" sz="2800" b="1" dirty="0" smtClean="0"/>
          </a:p>
          <a:p>
            <a:r>
              <a:rPr lang="tr-TR" sz="2800" dirty="0" smtClean="0"/>
              <a:t> </a:t>
            </a:r>
            <a:r>
              <a:rPr lang="tr-TR" sz="2800" b="1" dirty="0" err="1" smtClean="0"/>
              <a:t>Miyelin</a:t>
            </a:r>
            <a:r>
              <a:rPr lang="tr-TR" sz="2800" b="1" dirty="0" smtClean="0"/>
              <a:t> kılıf :</a:t>
            </a:r>
            <a:r>
              <a:rPr lang="tr-TR" sz="2800" dirty="0" smtClean="0"/>
              <a:t> </a:t>
            </a:r>
            <a:r>
              <a:rPr lang="tr-TR" sz="2800" dirty="0" err="1" smtClean="0"/>
              <a:t>Aksolemmayı</a:t>
            </a:r>
            <a:r>
              <a:rPr lang="tr-TR" sz="2800" dirty="0" smtClean="0"/>
              <a:t>  örten iç zar  </a:t>
            </a:r>
          </a:p>
          <a:p>
            <a:r>
              <a:rPr lang="tr-TR" sz="2800" dirty="0" smtClean="0"/>
              <a:t>Kalın motor sinirler ve duyusal liflerin çoğu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Schwann</a:t>
            </a:r>
            <a:r>
              <a:rPr lang="tr-TR" sz="2800" b="1" dirty="0" smtClean="0"/>
              <a:t> hücresinin plazma </a:t>
            </a:r>
            <a:r>
              <a:rPr lang="tr-TR" sz="2800" b="1" dirty="0" err="1" smtClean="0"/>
              <a:t>membranından</a:t>
            </a:r>
            <a:r>
              <a:rPr lang="tr-TR" sz="2800" b="1" dirty="0" smtClean="0"/>
              <a:t> oluşan   </a:t>
            </a:r>
            <a:r>
              <a:rPr lang="tr-TR" sz="2800" dirty="0" smtClean="0"/>
              <a:t>  </a:t>
            </a:r>
            <a:r>
              <a:rPr lang="tr-TR" sz="2800" dirty="0" err="1" smtClean="0"/>
              <a:t>miyelin</a:t>
            </a:r>
            <a:r>
              <a:rPr lang="tr-TR" sz="2800" dirty="0" smtClean="0"/>
              <a:t> ile  sarılı</a:t>
            </a:r>
          </a:p>
          <a:p>
            <a:r>
              <a:rPr lang="tr-TR" sz="2800" b="1" dirty="0" err="1" smtClean="0"/>
              <a:t>Miyelin</a:t>
            </a:r>
            <a:r>
              <a:rPr lang="tr-TR" sz="2800" b="1" dirty="0" smtClean="0"/>
              <a:t> </a:t>
            </a:r>
            <a:r>
              <a:rPr lang="tr-TR" sz="2800" dirty="0" smtClean="0"/>
              <a:t> SSS de </a:t>
            </a:r>
            <a:r>
              <a:rPr lang="tr-TR" sz="2800" b="1" dirty="0" err="1" smtClean="0">
                <a:solidFill>
                  <a:srgbClr val="FF0000"/>
                </a:solidFill>
              </a:rPr>
              <a:t>oligodendroglialar</a:t>
            </a:r>
            <a:r>
              <a:rPr lang="tr-TR" sz="2800" b="1" dirty="0" smtClean="0"/>
              <a:t>, </a:t>
            </a:r>
            <a:r>
              <a:rPr lang="tr-TR" sz="2800" dirty="0" err="1" smtClean="0"/>
              <a:t>periferik</a:t>
            </a:r>
            <a:r>
              <a:rPr lang="tr-TR" sz="2800" dirty="0" smtClean="0"/>
              <a:t>  SS  de</a:t>
            </a:r>
            <a:r>
              <a:rPr lang="tr-TR" sz="2800" b="1" dirty="0" smtClean="0"/>
              <a:t> </a:t>
            </a:r>
            <a:r>
              <a:rPr lang="tr-TR" sz="2800" b="1" dirty="0" err="1" smtClean="0">
                <a:solidFill>
                  <a:srgbClr val="FF0000"/>
                </a:solidFill>
              </a:rPr>
              <a:t>Schwann</a:t>
            </a:r>
            <a:r>
              <a:rPr lang="tr-TR" sz="2800" b="1" dirty="0" smtClean="0"/>
              <a:t> </a:t>
            </a:r>
            <a:r>
              <a:rPr lang="tr-TR" sz="2800" dirty="0" smtClean="0"/>
              <a:t>hücrelerince yapılır. 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9986" name="Picture 2" descr="http://www.karikaturdunyasi.com/uploads/extgallery/public-photo/medium/aa_3ba6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208912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 </a:t>
            </a:r>
            <a:r>
              <a:rPr lang="tr-TR" b="1" dirty="0" err="1" smtClean="0"/>
              <a:t>Periferik</a:t>
            </a:r>
            <a:r>
              <a:rPr lang="tr-TR" b="1" dirty="0" smtClean="0"/>
              <a:t> sinir bloklarında  lokal </a:t>
            </a:r>
            <a:r>
              <a:rPr lang="tr-TR" b="1" dirty="0" err="1" smtClean="0"/>
              <a:t>toksisite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sz="2800" b="1" dirty="0" smtClean="0"/>
          </a:p>
          <a:p>
            <a:r>
              <a:rPr lang="tr-TR" sz="2800" b="1" dirty="0" err="1" smtClean="0"/>
              <a:t>Periferik</a:t>
            </a:r>
            <a:r>
              <a:rPr lang="tr-TR" sz="2800" b="1" dirty="0" smtClean="0"/>
              <a:t> sinir blokları (PSB) ile ilişkili lokal sinir hasarı </a:t>
            </a:r>
            <a:r>
              <a:rPr lang="tr-TR" sz="2800" b="1" dirty="0" err="1" smtClean="0"/>
              <a:t>insidansı</a:t>
            </a:r>
            <a:r>
              <a:rPr lang="tr-TR" sz="2800" b="1" dirty="0" smtClean="0"/>
              <a:t> :</a:t>
            </a:r>
          </a:p>
          <a:p>
            <a:pPr>
              <a:buNone/>
            </a:pPr>
            <a:r>
              <a:rPr lang="tr-TR" sz="2800" b="1" dirty="0" smtClean="0"/>
              <a:t> </a:t>
            </a:r>
          </a:p>
          <a:p>
            <a:pPr>
              <a:buNone/>
            </a:pPr>
            <a:r>
              <a:rPr lang="tr-TR" sz="3200" b="1" dirty="0" smtClean="0"/>
              <a:t>   Tahminlerin altında  “ </a:t>
            </a:r>
            <a:r>
              <a:rPr lang="tr-TR" sz="3200" b="1" dirty="0" smtClean="0">
                <a:solidFill>
                  <a:srgbClr val="FF0000"/>
                </a:solidFill>
              </a:rPr>
              <a:t>yaklaşık % 0,4</a:t>
            </a:r>
            <a:r>
              <a:rPr lang="tr-TR" sz="3200" b="1" dirty="0" smtClean="0"/>
              <a:t>” oranındadır </a:t>
            </a:r>
          </a:p>
          <a:p>
            <a:pPr>
              <a:buNone/>
            </a:pPr>
            <a:r>
              <a:rPr lang="tr-TR" sz="3200" b="1" dirty="0" smtClean="0"/>
              <a:t>   Genellikle üst </a:t>
            </a:r>
            <a:r>
              <a:rPr lang="tr-TR" sz="3200" b="1" dirty="0" err="1" smtClean="0"/>
              <a:t>ekstremite</a:t>
            </a:r>
            <a:r>
              <a:rPr lang="tr-TR" sz="3200" b="1" dirty="0" smtClean="0"/>
              <a:t> BRAKİAL  PLEKSUS  bloklarından sonra oluşur.</a:t>
            </a:r>
          </a:p>
          <a:p>
            <a:pPr>
              <a:buNone/>
            </a:pPr>
            <a:r>
              <a:rPr lang="tr-TR" dirty="0" smtClean="0"/>
              <a:t> . </a:t>
            </a:r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52400"/>
            <a:ext cx="7704856" cy="396280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lnSpcReduction="10000"/>
          </a:bodyPr>
          <a:lstStyle/>
          <a:p>
            <a:r>
              <a:rPr lang="tr-TR" sz="3600" b="1" dirty="0" err="1" smtClean="0">
                <a:solidFill>
                  <a:srgbClr val="C00000"/>
                </a:solidFill>
              </a:rPr>
              <a:t>PSB’ları</a:t>
            </a:r>
            <a:r>
              <a:rPr lang="tr-TR" sz="3600" b="1" dirty="0" smtClean="0">
                <a:solidFill>
                  <a:srgbClr val="C00000"/>
                </a:solidFill>
              </a:rPr>
              <a:t> sonrası gözlenen nörolojik komplikasyonlar;</a:t>
            </a:r>
            <a:r>
              <a:rPr lang="tr-TR" sz="3600" dirty="0" smtClean="0"/>
              <a:t> 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 Blok ile ilişkili </a:t>
            </a:r>
            <a:r>
              <a:rPr lang="tr-TR" b="1" dirty="0" smtClean="0">
                <a:solidFill>
                  <a:srgbClr val="FF0000"/>
                </a:solidFill>
              </a:rPr>
              <a:t>iğne travması</a:t>
            </a:r>
          </a:p>
          <a:p>
            <a:r>
              <a:rPr lang="tr-TR" b="1" dirty="0" smtClean="0"/>
              <a:t>  Sinir kılıfı içine </a:t>
            </a:r>
            <a:r>
              <a:rPr lang="tr-TR" b="1" dirty="0" smtClean="0">
                <a:solidFill>
                  <a:srgbClr val="FF0000"/>
                </a:solidFill>
              </a:rPr>
              <a:t>kanama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  </a:t>
            </a:r>
            <a:r>
              <a:rPr lang="tr-TR" b="1" dirty="0" err="1" smtClean="0">
                <a:solidFill>
                  <a:srgbClr val="FF0000"/>
                </a:solidFill>
              </a:rPr>
              <a:t>Hematom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tr-TR" b="1" dirty="0" smtClean="0"/>
              <a:t>  </a:t>
            </a:r>
            <a:r>
              <a:rPr lang="tr-TR" sz="2800" b="1" dirty="0" smtClean="0"/>
              <a:t>Ödem dolayısıyla </a:t>
            </a:r>
            <a:r>
              <a:rPr lang="tr-TR" sz="2800" b="1" dirty="0" smtClean="0">
                <a:solidFill>
                  <a:srgbClr val="FF0000"/>
                </a:solidFill>
              </a:rPr>
              <a:t>basınç artışı</a:t>
            </a:r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b="1" dirty="0" smtClean="0"/>
              <a:t>  </a:t>
            </a:r>
            <a:r>
              <a:rPr lang="tr-TR" b="1" dirty="0" smtClean="0">
                <a:solidFill>
                  <a:srgbClr val="FF0000"/>
                </a:solidFill>
              </a:rPr>
              <a:t>Sinir içi enjeksiyon</a:t>
            </a:r>
          </a:p>
          <a:p>
            <a:r>
              <a:rPr lang="tr-TR" b="1" dirty="0" smtClean="0"/>
              <a:t>  </a:t>
            </a:r>
            <a:r>
              <a:rPr lang="tr-TR" b="1" dirty="0" err="1" smtClean="0">
                <a:solidFill>
                  <a:srgbClr val="FF0000"/>
                </a:solidFill>
              </a:rPr>
              <a:t>Nöronal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iskemi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tr-TR" b="1" dirty="0" smtClean="0"/>
              <a:t>  Lokal </a:t>
            </a:r>
            <a:r>
              <a:rPr lang="tr-TR" b="1" dirty="0" err="1" smtClean="0"/>
              <a:t>anestezik</a:t>
            </a:r>
            <a:r>
              <a:rPr lang="tr-TR" b="1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toksisitesi</a:t>
            </a:r>
            <a:r>
              <a:rPr lang="tr-TR" b="1" dirty="0" smtClean="0"/>
              <a:t> 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  Damar hasarı</a:t>
            </a:r>
            <a:r>
              <a:rPr lang="tr-TR" b="1" dirty="0" smtClean="0"/>
              <a:t> 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  Kompresyon hasarı</a:t>
            </a:r>
            <a:r>
              <a:rPr lang="tr-TR" b="1" dirty="0" smtClean="0"/>
              <a:t> </a:t>
            </a:r>
          </a:p>
          <a:p>
            <a:pPr>
              <a:buNone/>
            </a:pPr>
            <a:r>
              <a:rPr lang="tr-TR" b="1" dirty="0" smtClean="0"/>
              <a:t>     </a:t>
            </a:r>
            <a:r>
              <a:rPr lang="tr-TR" b="1" dirty="0" err="1" smtClean="0"/>
              <a:t>Fasiküler</a:t>
            </a:r>
            <a:r>
              <a:rPr lang="tr-TR" b="1" dirty="0" smtClean="0"/>
              <a:t> parçalanmaya eşlik eden </a:t>
            </a:r>
            <a:r>
              <a:rPr lang="tr-TR" b="1" dirty="0" err="1" smtClean="0">
                <a:solidFill>
                  <a:srgbClr val="FF0000"/>
                </a:solidFill>
              </a:rPr>
              <a:t>travmatik</a:t>
            </a:r>
            <a:r>
              <a:rPr lang="tr-TR" b="1" dirty="0" smtClean="0">
                <a:solidFill>
                  <a:srgbClr val="FF0000"/>
                </a:solidFill>
              </a:rPr>
              <a:t> sinir    hasarı ile                                       oluşur </a:t>
            </a:r>
          </a:p>
          <a:p>
            <a:endParaRPr lang="tr-TR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PSB’larında</a:t>
            </a:r>
            <a:r>
              <a:rPr lang="tr-TR" b="1" dirty="0" smtClean="0"/>
              <a:t>  </a:t>
            </a:r>
            <a:r>
              <a:rPr lang="tr-TR" b="1" dirty="0" err="1" smtClean="0"/>
              <a:t>periferik</a:t>
            </a:r>
            <a:r>
              <a:rPr lang="tr-TR" b="1" dirty="0" smtClean="0"/>
              <a:t> sinir hasarının </a:t>
            </a:r>
            <a:r>
              <a:rPr lang="tr-TR" b="1" dirty="0" err="1" smtClean="0"/>
              <a:t>etyolojisinde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sz="3200" b="1" dirty="0" smtClean="0">
              <a:solidFill>
                <a:srgbClr val="FF0000"/>
              </a:solidFill>
            </a:endParaRPr>
          </a:p>
          <a:p>
            <a:r>
              <a:rPr lang="tr-TR" sz="3600" b="1" dirty="0" smtClean="0">
                <a:solidFill>
                  <a:srgbClr val="FF0000"/>
                </a:solidFill>
              </a:rPr>
              <a:t>Sonuç </a:t>
            </a:r>
            <a:r>
              <a:rPr lang="tr-TR" sz="3200" b="1" dirty="0" smtClean="0"/>
              <a:t>: lokal </a:t>
            </a:r>
            <a:r>
              <a:rPr lang="tr-TR" sz="3200" b="1" dirty="0" err="1" smtClean="0"/>
              <a:t>anesteziklere</a:t>
            </a:r>
            <a:r>
              <a:rPr lang="tr-TR" sz="3200" b="1" dirty="0" smtClean="0"/>
              <a:t> bağlı lokal </a:t>
            </a:r>
            <a:r>
              <a:rPr lang="tr-TR" sz="3200" b="1" dirty="0" err="1" smtClean="0"/>
              <a:t>toksisite</a:t>
            </a:r>
            <a:r>
              <a:rPr lang="tr-TR" sz="3200" b="1" dirty="0" smtClean="0"/>
              <a:t>  </a:t>
            </a:r>
            <a:r>
              <a:rPr lang="tr-TR" sz="3200" b="1" dirty="0" err="1" smtClean="0"/>
              <a:t>multifaktöryel</a:t>
            </a:r>
            <a:r>
              <a:rPr lang="tr-TR" sz="3200" b="1" dirty="0" smtClean="0"/>
              <a:t> </a:t>
            </a:r>
          </a:p>
          <a:p>
            <a:endParaRPr lang="tr-TR" dirty="0" smtClean="0"/>
          </a:p>
          <a:p>
            <a:r>
              <a:rPr lang="tr-TR" sz="2800" b="1" dirty="0" smtClean="0"/>
              <a:t> </a:t>
            </a:r>
            <a:r>
              <a:rPr lang="tr-TR" sz="3200" b="1" dirty="0" smtClean="0">
                <a:solidFill>
                  <a:srgbClr val="FF0000"/>
                </a:solidFill>
              </a:rPr>
              <a:t>YANİ</a:t>
            </a:r>
            <a:r>
              <a:rPr lang="tr-TR" sz="3200" b="1" dirty="0" smtClean="0"/>
              <a:t>:Lokal </a:t>
            </a:r>
            <a:r>
              <a:rPr lang="tr-TR" sz="3200" b="1" dirty="0" err="1" smtClean="0"/>
              <a:t>anesteziklerin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sitotoksik</a:t>
            </a:r>
            <a:r>
              <a:rPr lang="tr-TR" sz="3200" b="1" dirty="0" smtClean="0"/>
              <a:t> etkileri kadar, sinirlerin </a:t>
            </a:r>
            <a:r>
              <a:rPr lang="tr-TR" sz="3200" b="1" dirty="0" err="1" smtClean="0"/>
              <a:t>normal’</a:t>
            </a:r>
            <a:r>
              <a:rPr lang="tr-TR" sz="3200" b="1" dirty="0" err="1" smtClean="0">
                <a:solidFill>
                  <a:srgbClr val="FF0000"/>
                </a:solidFill>
              </a:rPr>
              <a:t>homeostazis</a:t>
            </a:r>
            <a:r>
              <a:rPr lang="tr-TR" sz="3200" b="1" dirty="0" smtClean="0">
                <a:solidFill>
                  <a:srgbClr val="FF0000"/>
                </a:solidFill>
              </a:rPr>
              <a:t>’ </a:t>
            </a:r>
            <a:r>
              <a:rPr lang="tr-TR" sz="3200" b="1" dirty="0" smtClean="0"/>
              <a:t>ortamlarının ve</a:t>
            </a:r>
            <a:r>
              <a:rPr lang="tr-TR" sz="3200" b="1" dirty="0" smtClean="0">
                <a:solidFill>
                  <a:srgbClr val="FF0000"/>
                </a:solidFill>
              </a:rPr>
              <a:t> kan dolaşımının </a:t>
            </a:r>
            <a:r>
              <a:rPr lang="tr-TR" sz="3200" b="1" dirty="0" smtClean="0"/>
              <a:t>bozulması ile de oluşabilir. 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7720136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8546" name="Picture 2" descr="DOKTOR - HASTA  resimler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515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51589" name="Picture 5" descr="sukorkusukt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089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08935" name="Picture 7" descr="98873209tt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7238" y="-171450"/>
            <a:ext cx="10729913" cy="702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Neurons in False 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41588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 descr="No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8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3 Resim" descr="Nod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352928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LOKAL ANESTEZİKLER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 smtClean="0"/>
              <a:t>    </a:t>
            </a:r>
          </a:p>
          <a:p>
            <a:pPr>
              <a:buNone/>
            </a:pPr>
            <a:r>
              <a:rPr lang="tr-TR" sz="3200" dirty="0" smtClean="0"/>
              <a:t>    </a:t>
            </a:r>
            <a:r>
              <a:rPr lang="tr-TR" sz="3200" i="1" dirty="0" smtClean="0"/>
              <a:t> </a:t>
            </a:r>
            <a:r>
              <a:rPr lang="tr-TR" sz="3200" b="1" dirty="0" smtClean="0"/>
              <a:t>Yeterli</a:t>
            </a:r>
            <a:r>
              <a:rPr lang="tr-TR" sz="3200" b="1" i="1" dirty="0" smtClean="0"/>
              <a:t> </a:t>
            </a:r>
            <a:r>
              <a:rPr lang="tr-TR" sz="3200" b="1" dirty="0" smtClean="0"/>
              <a:t>doz </a:t>
            </a:r>
            <a:r>
              <a:rPr lang="tr-TR" sz="3200" dirty="0" smtClean="0"/>
              <a:t>ve </a:t>
            </a:r>
            <a:r>
              <a:rPr lang="tr-TR" sz="3200" b="1" dirty="0" smtClean="0"/>
              <a:t>konsantrasyonda </a:t>
            </a:r>
            <a:r>
              <a:rPr lang="tr-TR" sz="3200" dirty="0" smtClean="0"/>
              <a:t>uygulandıklarında  sinir ve kas </a:t>
            </a:r>
            <a:r>
              <a:rPr lang="tr-TR" sz="3200" dirty="0" err="1" smtClean="0"/>
              <a:t>membranlarının</a:t>
            </a:r>
            <a:r>
              <a:rPr lang="tr-TR" sz="3200" dirty="0" smtClean="0"/>
              <a:t> elektriksel uyarı iletimini </a:t>
            </a:r>
            <a:r>
              <a:rPr lang="tr-TR" sz="3200" b="1" dirty="0" smtClean="0"/>
              <a:t>“</a:t>
            </a:r>
            <a:r>
              <a:rPr lang="tr-TR" sz="3200" b="1" dirty="0" smtClean="0">
                <a:solidFill>
                  <a:srgbClr val="FF0000"/>
                </a:solidFill>
              </a:rPr>
              <a:t>aksonda aksiyon potansiyeli oluşumunu sağlayan sodyum girişini geri dönüşümlü şekilde bloke ederek</a:t>
            </a:r>
            <a:r>
              <a:rPr lang="tr-TR" sz="3200" b="1" dirty="0" smtClean="0"/>
              <a:t>” </a:t>
            </a:r>
            <a:r>
              <a:rPr lang="tr-TR" sz="3200" dirty="0" smtClean="0"/>
              <a:t>önlerler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Lokal </a:t>
            </a:r>
            <a:r>
              <a:rPr lang="tr-TR" dirty="0" err="1" smtClean="0"/>
              <a:t>anestezikler</a:t>
            </a:r>
            <a:r>
              <a:rPr lang="tr-TR" dirty="0" smtClean="0"/>
              <a:t> sistemik uygulandıklarında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sz="2800" dirty="0" smtClean="0"/>
          </a:p>
          <a:p>
            <a:r>
              <a:rPr lang="tr-TR" sz="3200" b="1" dirty="0" smtClean="0"/>
              <a:t>Kalp kası</a:t>
            </a:r>
          </a:p>
          <a:p>
            <a:r>
              <a:rPr lang="tr-TR" sz="3200" b="1" dirty="0" smtClean="0"/>
              <a:t>İskelet kası</a:t>
            </a:r>
          </a:p>
          <a:p>
            <a:r>
              <a:rPr lang="tr-TR" sz="3200" b="1" dirty="0" smtClean="0"/>
              <a:t>Düz kaslar</a:t>
            </a:r>
          </a:p>
          <a:p>
            <a:r>
              <a:rPr lang="tr-TR" sz="3200" b="1" dirty="0" err="1" smtClean="0"/>
              <a:t>Periferik</a:t>
            </a:r>
            <a:r>
              <a:rPr lang="tr-TR" sz="3200" b="1" dirty="0" smtClean="0"/>
              <a:t> sinirler</a:t>
            </a:r>
          </a:p>
          <a:p>
            <a:r>
              <a:rPr lang="tr-TR" sz="3200" b="1" dirty="0" smtClean="0"/>
              <a:t>Santral sinir sistemini        </a:t>
            </a:r>
          </a:p>
          <a:p>
            <a:pPr>
              <a:buNone/>
            </a:pPr>
            <a:r>
              <a:rPr lang="tr-TR" sz="2800" dirty="0" smtClean="0"/>
              <a:t>                                                                     </a:t>
            </a:r>
            <a:r>
              <a:rPr lang="tr-TR" sz="3600" b="1" dirty="0" smtClean="0"/>
              <a:t> etkiler</a:t>
            </a:r>
            <a:endParaRPr lang="tr-TR" sz="2800" b="1" dirty="0" smtClean="0"/>
          </a:p>
          <a:p>
            <a:pPr>
              <a:buNone/>
            </a:pPr>
            <a:r>
              <a:rPr lang="tr-TR" dirty="0" smtClean="0"/>
              <a:t>                                       </a:t>
            </a:r>
            <a:endParaRPr lang="tr-TR" dirty="0"/>
          </a:p>
        </p:txBody>
      </p:sp>
      <p:pic>
        <p:nvPicPr>
          <p:cNvPr id="75778" name="Picture 2" descr="Teacher tossing apple Animated Clipart&#10;&#10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132856"/>
            <a:ext cx="1905000" cy="190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LOKAL ANESTEZİKLER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b="1" dirty="0" err="1" smtClean="0"/>
              <a:t>Topikal</a:t>
            </a:r>
            <a:r>
              <a:rPr lang="tr-TR" sz="3200" b="1" dirty="0" smtClean="0"/>
              <a:t> </a:t>
            </a:r>
          </a:p>
          <a:p>
            <a:r>
              <a:rPr lang="tr-TR" sz="3200" b="1" dirty="0" err="1" smtClean="0"/>
              <a:t>Periferik</a:t>
            </a:r>
            <a:r>
              <a:rPr lang="tr-TR" sz="3200" b="1" dirty="0" smtClean="0"/>
              <a:t> sinir uçlarına </a:t>
            </a:r>
          </a:p>
          <a:p>
            <a:r>
              <a:rPr lang="tr-TR" sz="3200" b="1" dirty="0" smtClean="0"/>
              <a:t>Sinir köklerine </a:t>
            </a:r>
          </a:p>
          <a:p>
            <a:r>
              <a:rPr lang="tr-TR" sz="3200" b="1" dirty="0" err="1" smtClean="0"/>
              <a:t>Epidural</a:t>
            </a:r>
            <a:r>
              <a:rPr lang="tr-TR" sz="3200" b="1" dirty="0" smtClean="0"/>
              <a:t> -</a:t>
            </a:r>
            <a:r>
              <a:rPr lang="tr-TR" sz="3200" b="1" dirty="0" err="1" smtClean="0"/>
              <a:t>subaraknoid</a:t>
            </a:r>
            <a:r>
              <a:rPr lang="tr-TR" sz="3200" b="1" dirty="0" smtClean="0"/>
              <a:t> aralığa</a:t>
            </a:r>
          </a:p>
          <a:p>
            <a:endParaRPr lang="tr-TR" sz="2800" dirty="0" smtClean="0"/>
          </a:p>
          <a:p>
            <a:pPr>
              <a:buNone/>
            </a:pPr>
            <a:r>
              <a:rPr lang="tr-TR" sz="2800" dirty="0" smtClean="0"/>
              <a:t>   </a:t>
            </a:r>
            <a:r>
              <a:rPr lang="tr-TR" sz="2800" b="1" dirty="0" smtClean="0"/>
              <a:t>Uygulamayla vücudun değişik bölgelerinde duyusal fonksiyonları bloke eder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08012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Lokal </a:t>
            </a:r>
            <a:r>
              <a:rPr lang="tr-TR" b="1" dirty="0" err="1" smtClean="0"/>
              <a:t>anesteziklerin</a:t>
            </a:r>
            <a:r>
              <a:rPr lang="tr-TR" b="1" dirty="0" smtClean="0"/>
              <a:t> uygulama yerleri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800" b="1" dirty="0" err="1" smtClean="0"/>
              <a:t>Rejyonel</a:t>
            </a:r>
            <a:r>
              <a:rPr lang="tr-TR" sz="2800" b="1" dirty="0" smtClean="0"/>
              <a:t> sinir blokları</a:t>
            </a:r>
          </a:p>
          <a:p>
            <a:r>
              <a:rPr lang="tr-TR" sz="2800" b="1" dirty="0" smtClean="0"/>
              <a:t>Akut ağrı</a:t>
            </a:r>
          </a:p>
          <a:p>
            <a:r>
              <a:rPr lang="tr-TR" sz="2800" b="1" dirty="0" smtClean="0"/>
              <a:t>Kanser  ve kronik ağrı sendromlarının tedavisinde</a:t>
            </a:r>
          </a:p>
          <a:p>
            <a:r>
              <a:rPr lang="tr-TR" sz="2800" b="1" dirty="0" err="1" smtClean="0"/>
              <a:t>Diagnostik</a:t>
            </a:r>
            <a:r>
              <a:rPr lang="tr-TR" sz="2800" b="1" dirty="0" smtClean="0"/>
              <a:t>  </a:t>
            </a:r>
          </a:p>
          <a:p>
            <a:r>
              <a:rPr lang="tr-TR" sz="2800" b="1" dirty="0" err="1" smtClean="0"/>
              <a:t>Prognostik</a:t>
            </a:r>
            <a:r>
              <a:rPr lang="tr-TR" sz="2800" b="1" dirty="0" smtClean="0"/>
              <a:t> girişimlerde</a:t>
            </a:r>
          </a:p>
          <a:p>
            <a:r>
              <a:rPr lang="tr-TR" sz="2800" b="1" dirty="0" err="1" smtClean="0"/>
              <a:t>Hemodinamik</a:t>
            </a:r>
            <a:r>
              <a:rPr lang="tr-TR" sz="2800" b="1" dirty="0" smtClean="0"/>
              <a:t> yanıtın baskılanmasında</a:t>
            </a:r>
          </a:p>
          <a:p>
            <a:r>
              <a:rPr lang="tr-TR" sz="2800" b="1" dirty="0" err="1" smtClean="0"/>
              <a:t>Mukozal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vazokonstrüksiyon</a:t>
            </a:r>
            <a:r>
              <a:rPr lang="tr-TR" sz="2800" b="1" dirty="0" smtClean="0"/>
              <a:t>  oluşturmada</a:t>
            </a:r>
          </a:p>
          <a:p>
            <a:r>
              <a:rPr lang="tr-TR" sz="2800" b="1" dirty="0" smtClean="0"/>
              <a:t>“Kardiyak  aritmi  ve “epilepsi” tedavisinde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b="1" dirty="0" smtClean="0"/>
              <a:t>Sinir hücresinin uyarılabilmesi nasıl olur ????</a:t>
            </a:r>
            <a:endParaRPr lang="tr-TR" sz="4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Lipit </a:t>
            </a:r>
            <a:r>
              <a:rPr lang="tr-TR" sz="3600" b="1" dirty="0" err="1" smtClean="0"/>
              <a:t>membran</a:t>
            </a:r>
            <a:endParaRPr lang="tr-TR" sz="3600" b="1" dirty="0" smtClean="0"/>
          </a:p>
          <a:p>
            <a:r>
              <a:rPr lang="tr-TR" sz="3600" b="1" dirty="0" err="1" smtClean="0"/>
              <a:t>Membrandaki</a:t>
            </a:r>
            <a:r>
              <a:rPr lang="tr-TR" sz="3600" b="1" dirty="0" smtClean="0"/>
              <a:t>  iyon kanalları</a:t>
            </a:r>
          </a:p>
          <a:p>
            <a:r>
              <a:rPr lang="tr-TR" sz="3600" b="1" dirty="0" smtClean="0"/>
              <a:t>Kanallardaki enerji bağımlı enzimler</a:t>
            </a:r>
          </a:p>
          <a:p>
            <a:endParaRPr lang="tr-TR" sz="2800" b="1" dirty="0" smtClean="0"/>
          </a:p>
          <a:p>
            <a:pPr>
              <a:buNone/>
            </a:pPr>
            <a:r>
              <a:rPr lang="tr-TR" sz="2800" b="1" dirty="0" smtClean="0"/>
              <a:t>           </a:t>
            </a:r>
            <a:r>
              <a:rPr lang="tr-TR" sz="3600" b="1" dirty="0" smtClean="0"/>
              <a:t>ile sağlanan</a:t>
            </a:r>
            <a:r>
              <a:rPr lang="tr-TR" sz="3600" b="1" dirty="0" smtClean="0">
                <a:solidFill>
                  <a:srgbClr val="FF0000"/>
                </a:solidFill>
              </a:rPr>
              <a:t> iyon </a:t>
            </a:r>
            <a:r>
              <a:rPr lang="tr-TR" sz="3600" b="1" dirty="0" err="1" smtClean="0">
                <a:solidFill>
                  <a:srgbClr val="FF0000"/>
                </a:solidFill>
              </a:rPr>
              <a:t>gradientinin</a:t>
            </a:r>
            <a:r>
              <a:rPr lang="tr-TR" sz="3600" b="1" dirty="0" smtClean="0">
                <a:solidFill>
                  <a:srgbClr val="FF0000"/>
                </a:solidFill>
              </a:rPr>
              <a:t> varlığına </a:t>
            </a:r>
            <a:r>
              <a:rPr lang="tr-TR" sz="3600" b="1" dirty="0" smtClean="0"/>
              <a:t>bağlıdır ….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lnSpcReduction="10000"/>
          </a:bodyPr>
          <a:lstStyle/>
          <a:p>
            <a:r>
              <a:rPr lang="tr-TR" sz="3200" b="1" dirty="0" smtClean="0"/>
              <a:t>Akson </a:t>
            </a:r>
            <a:r>
              <a:rPr lang="tr-TR" sz="3200" b="1" dirty="0" err="1" smtClean="0"/>
              <a:t>membranında</a:t>
            </a:r>
            <a:r>
              <a:rPr lang="tr-TR" sz="3200" b="1" dirty="0" smtClean="0"/>
              <a:t> uyarı iletiminden sorumlu iyon kanalları</a:t>
            </a:r>
          </a:p>
          <a:p>
            <a:r>
              <a:rPr lang="tr-TR" sz="3200" b="1" dirty="0" smtClean="0"/>
              <a:t>   “sodyum ve potasyum” kanalları</a:t>
            </a:r>
          </a:p>
          <a:p>
            <a:r>
              <a:rPr lang="tr-TR" sz="3200" b="1" dirty="0" err="1" smtClean="0">
                <a:solidFill>
                  <a:srgbClr val="FF0000"/>
                </a:solidFill>
              </a:rPr>
              <a:t>Dinlenim</a:t>
            </a:r>
            <a:r>
              <a:rPr lang="tr-TR" sz="3200" b="1" dirty="0" smtClean="0">
                <a:solidFill>
                  <a:srgbClr val="FF0000"/>
                </a:solidFill>
              </a:rPr>
              <a:t> durumunda   </a:t>
            </a:r>
            <a:r>
              <a:rPr lang="tr-TR" sz="3200" b="1" dirty="0" smtClean="0"/>
              <a:t>sinir </a:t>
            </a:r>
            <a:r>
              <a:rPr lang="tr-TR" sz="3200" b="1" dirty="0" err="1" smtClean="0"/>
              <a:t>membranı</a:t>
            </a:r>
            <a:r>
              <a:rPr lang="tr-TR" sz="3200" b="1" dirty="0" smtClean="0"/>
              <a:t>  </a:t>
            </a:r>
            <a:r>
              <a:rPr lang="tr-TR" sz="3200" b="1" dirty="0" err="1" smtClean="0"/>
              <a:t>Na</a:t>
            </a:r>
            <a:r>
              <a:rPr lang="tr-TR" sz="3200" b="1" dirty="0" smtClean="0"/>
              <a:t> iyonlarına geçirgen değil</a:t>
            </a:r>
          </a:p>
          <a:p>
            <a:r>
              <a:rPr lang="tr-TR" sz="3200" b="1" dirty="0" smtClean="0"/>
              <a:t>K(+ )  iyonlarına yarı geçirgen</a:t>
            </a:r>
          </a:p>
          <a:p>
            <a:r>
              <a:rPr lang="tr-TR" sz="3200" b="1" dirty="0" smtClean="0"/>
              <a:t>Hücre içinden  dışına K(+ ) sızması</a:t>
            </a:r>
          </a:p>
          <a:p>
            <a:r>
              <a:rPr lang="tr-TR" sz="3200" b="1" dirty="0" smtClean="0"/>
              <a:t>Hücre içi negatif olur</a:t>
            </a:r>
          </a:p>
          <a:p>
            <a:r>
              <a:rPr lang="tr-TR" sz="3200" b="1" dirty="0" smtClean="0"/>
              <a:t>Hücre </a:t>
            </a:r>
            <a:r>
              <a:rPr lang="tr-TR" sz="3200" b="1" dirty="0" err="1" smtClean="0"/>
              <a:t>membranı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dinlenimde</a:t>
            </a:r>
            <a:r>
              <a:rPr lang="tr-TR" sz="3200" b="1" dirty="0" smtClean="0"/>
              <a:t> –  70  </a:t>
            </a:r>
            <a:r>
              <a:rPr lang="tr-TR" sz="3200" b="1" dirty="0" err="1" smtClean="0"/>
              <a:t>milivolt</a:t>
            </a:r>
            <a:r>
              <a:rPr lang="tr-TR" sz="3200" b="1" dirty="0" smtClean="0"/>
              <a:t> potansiyele sahip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TARİHÇE: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smtClean="0"/>
              <a:t>Lokal  anestezi  </a:t>
            </a:r>
            <a:r>
              <a:rPr lang="tr-TR" sz="2800" b="1" dirty="0" smtClean="0"/>
              <a:t>tarihçesi çok eski</a:t>
            </a:r>
          </a:p>
          <a:p>
            <a:endParaRPr lang="tr-TR" sz="2800" b="1" dirty="0" smtClean="0"/>
          </a:p>
          <a:p>
            <a:r>
              <a:rPr lang="tr-TR" sz="2800" b="1" dirty="0" smtClean="0"/>
              <a:t>1568  </a:t>
            </a:r>
            <a:r>
              <a:rPr lang="tr-TR" sz="2800" b="1" dirty="0" err="1" smtClean="0"/>
              <a:t>Abroisse</a:t>
            </a:r>
            <a:r>
              <a:rPr lang="tr-TR" sz="2800" b="1" dirty="0" smtClean="0"/>
              <a:t>  Pare sinir kökünü sıkıştırmış</a:t>
            </a:r>
          </a:p>
          <a:p>
            <a:pPr>
              <a:buNone/>
            </a:pPr>
            <a:r>
              <a:rPr lang="tr-TR" sz="2800" b="1" dirty="0" smtClean="0"/>
              <a:t>   SONUÇ:  </a:t>
            </a:r>
            <a:r>
              <a:rPr lang="tr-TR" sz="2800" b="1" dirty="0" err="1" smtClean="0"/>
              <a:t>Ektremitede</a:t>
            </a:r>
            <a:r>
              <a:rPr lang="tr-TR" sz="2800" b="1" dirty="0" smtClean="0"/>
              <a:t>  uyuşukluk</a:t>
            </a:r>
          </a:p>
          <a:p>
            <a:endParaRPr lang="tr-TR" sz="2800" b="1" dirty="0" smtClean="0"/>
          </a:p>
          <a:p>
            <a:pPr>
              <a:buNone/>
            </a:pPr>
            <a:r>
              <a:rPr lang="tr-TR" sz="2800" b="1" dirty="0" smtClean="0"/>
              <a:t>   1844  enjektör benzeri bir cihaz geliştirilmiş</a:t>
            </a:r>
          </a:p>
          <a:p>
            <a:endParaRPr lang="tr-TR" dirty="0"/>
          </a:p>
        </p:txBody>
      </p:sp>
      <p:pic>
        <p:nvPicPr>
          <p:cNvPr id="87042" name="Picture 2" descr="Boy Late For School Animated Clipart&#10;&#10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952999"/>
            <a:ext cx="1905000" cy="190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404664"/>
            <a:ext cx="8445624" cy="6453336"/>
          </a:xfrm>
        </p:spPr>
        <p:txBody>
          <a:bodyPr>
            <a:normAutofit/>
          </a:bodyPr>
          <a:lstStyle/>
          <a:p>
            <a:r>
              <a:rPr lang="tr-TR" b="1" dirty="0" smtClean="0"/>
              <a:t>Aktif, enerji bağımlı “</a:t>
            </a:r>
            <a:r>
              <a:rPr lang="tr-TR" b="1" dirty="0" err="1" smtClean="0"/>
              <a:t>Na</a:t>
            </a:r>
            <a:r>
              <a:rPr lang="tr-TR" b="1" dirty="0" smtClean="0"/>
              <a:t> / K  pompası  “  ATP kullanarak </a:t>
            </a:r>
          </a:p>
          <a:p>
            <a:pPr>
              <a:buNone/>
            </a:pPr>
            <a:r>
              <a:rPr lang="tr-TR" b="1" dirty="0" smtClean="0"/>
              <a:t>    Sodyumu  dışarı ,potasyumu içeri taşır</a:t>
            </a:r>
          </a:p>
          <a:p>
            <a:pPr>
              <a:buNone/>
            </a:pPr>
            <a:r>
              <a:rPr lang="tr-TR" b="1" dirty="0" smtClean="0"/>
              <a:t>     </a:t>
            </a:r>
            <a:r>
              <a:rPr lang="tr-TR" b="1" dirty="0" smtClean="0">
                <a:solidFill>
                  <a:srgbClr val="FF0000"/>
                </a:solidFill>
              </a:rPr>
              <a:t>Bu fark korunur</a:t>
            </a:r>
          </a:p>
          <a:p>
            <a:r>
              <a:rPr lang="tr-TR" b="1" dirty="0" smtClean="0"/>
              <a:t>Uyarılmadığı sürece hücre içi </a:t>
            </a:r>
            <a:r>
              <a:rPr lang="tr-TR" b="1" dirty="0" smtClean="0">
                <a:solidFill>
                  <a:srgbClr val="FF0000"/>
                </a:solidFill>
              </a:rPr>
              <a:t>negatif </a:t>
            </a:r>
            <a:r>
              <a:rPr lang="tr-TR" b="1" dirty="0" err="1" smtClean="0"/>
              <a:t>dir</a:t>
            </a:r>
            <a:endParaRPr lang="tr-TR" b="1" dirty="0" smtClean="0"/>
          </a:p>
          <a:p>
            <a:r>
              <a:rPr lang="tr-TR" b="1" dirty="0" smtClean="0"/>
              <a:t>Aksiyon potansiyeli (uyarı iletimi)  sırasında sodyum kanalları açılır</a:t>
            </a:r>
          </a:p>
          <a:p>
            <a:r>
              <a:rPr lang="tr-TR" b="1" dirty="0" smtClean="0"/>
              <a:t>Sodyum hücre içine girer</a:t>
            </a:r>
          </a:p>
          <a:p>
            <a:r>
              <a:rPr lang="tr-TR" b="1" dirty="0" smtClean="0"/>
              <a:t>Hücre  </a:t>
            </a:r>
            <a:r>
              <a:rPr lang="tr-TR" b="1" dirty="0" err="1" smtClean="0">
                <a:solidFill>
                  <a:srgbClr val="FF0000"/>
                </a:solidFill>
              </a:rPr>
              <a:t>depolarize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/>
              <a:t> olur</a:t>
            </a:r>
          </a:p>
          <a:p>
            <a:r>
              <a:rPr lang="tr-TR" b="1" dirty="0" smtClean="0"/>
              <a:t>Sodyum girmesi ile </a:t>
            </a:r>
            <a:r>
              <a:rPr lang="tr-TR" b="1" dirty="0" err="1" smtClean="0"/>
              <a:t>dinlenim</a:t>
            </a:r>
            <a:r>
              <a:rPr lang="tr-TR" b="1" dirty="0" smtClean="0"/>
              <a:t> potansiyeli -20 </a:t>
            </a:r>
            <a:r>
              <a:rPr lang="tr-TR" b="1" dirty="0" err="1" smtClean="0"/>
              <a:t>mV</a:t>
            </a:r>
            <a:r>
              <a:rPr lang="tr-TR" b="1" dirty="0" smtClean="0"/>
              <a:t> sn e   yükselir</a:t>
            </a:r>
          </a:p>
          <a:p>
            <a:r>
              <a:rPr lang="tr-TR" b="1" dirty="0" smtClean="0"/>
              <a:t>Sodyum kanal  </a:t>
            </a:r>
            <a:r>
              <a:rPr lang="tr-TR" b="1" dirty="0" err="1" smtClean="0"/>
              <a:t>permeabilitesi</a:t>
            </a:r>
            <a:r>
              <a:rPr lang="tr-TR" b="1" dirty="0" smtClean="0"/>
              <a:t>  artar</a:t>
            </a:r>
          </a:p>
          <a:p>
            <a:pPr>
              <a:buNone/>
            </a:pPr>
            <a:r>
              <a:rPr lang="tr-TR" b="1" dirty="0" smtClean="0"/>
              <a:t>   + 20 </a:t>
            </a:r>
            <a:r>
              <a:rPr lang="tr-TR" b="1" dirty="0" err="1" smtClean="0"/>
              <a:t>mV</a:t>
            </a:r>
            <a:r>
              <a:rPr lang="tr-TR" b="1" dirty="0" smtClean="0"/>
              <a:t> da sabitlenir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flipV="1">
            <a:off x="0" y="-459432"/>
            <a:ext cx="8604448" cy="1584176"/>
          </a:xfrm>
        </p:spPr>
        <p:txBody>
          <a:bodyPr>
            <a:normAutofit/>
          </a:bodyPr>
          <a:lstStyle/>
          <a:p>
            <a:pPr algn="ctr"/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6063952"/>
          </a:xfrm>
        </p:spPr>
        <p:txBody>
          <a:bodyPr>
            <a:normAutofit lnSpcReduction="10000"/>
          </a:bodyPr>
          <a:lstStyle/>
          <a:p>
            <a:endParaRPr lang="tr-TR" sz="3200" b="1" dirty="0" smtClean="0"/>
          </a:p>
          <a:p>
            <a:endParaRPr lang="tr-TR" sz="3200" b="1" dirty="0" smtClean="0"/>
          </a:p>
          <a:p>
            <a:r>
              <a:rPr lang="tr-TR" sz="3200" b="1" dirty="0" smtClean="0"/>
              <a:t>Sodyum kanalları  </a:t>
            </a:r>
            <a:r>
              <a:rPr lang="tr-TR" sz="3200" b="1" dirty="0" err="1" smtClean="0"/>
              <a:t>inaktive</a:t>
            </a:r>
            <a:r>
              <a:rPr lang="tr-TR" sz="3200" b="1" dirty="0" smtClean="0"/>
              <a:t>  olana  </a:t>
            </a:r>
          </a:p>
          <a:p>
            <a:r>
              <a:rPr lang="tr-TR" sz="3200" b="1" dirty="0" smtClean="0"/>
              <a:t>Yeterli potasyum kanalı açılana          </a:t>
            </a:r>
          </a:p>
          <a:p>
            <a:pPr>
              <a:buNone/>
            </a:pPr>
            <a:r>
              <a:rPr lang="tr-TR" sz="3200" b="1" dirty="0" smtClean="0"/>
              <a:t>                                                    kadar olay devam eder…</a:t>
            </a:r>
          </a:p>
          <a:p>
            <a:pPr>
              <a:buNone/>
            </a:pPr>
            <a:endParaRPr lang="tr-TR" sz="3200" b="1" dirty="0" smtClean="0"/>
          </a:p>
          <a:p>
            <a:pPr>
              <a:buNone/>
            </a:pPr>
            <a:r>
              <a:rPr lang="tr-TR" sz="3200" b="1" dirty="0" smtClean="0"/>
              <a:t>   </a:t>
            </a:r>
            <a:r>
              <a:rPr lang="tr-TR" sz="3200" b="1" dirty="0" err="1" smtClean="0"/>
              <a:t>Na</a:t>
            </a:r>
            <a:r>
              <a:rPr lang="tr-TR" sz="3200" b="1" dirty="0" smtClean="0"/>
              <a:t>  geçirgenliği  azalıp durduğunda </a:t>
            </a:r>
            <a:r>
              <a:rPr lang="tr-TR" sz="3200" b="1" dirty="0" err="1" smtClean="0">
                <a:solidFill>
                  <a:srgbClr val="FF0000"/>
                </a:solidFill>
              </a:rPr>
              <a:t>repolarizasyon</a:t>
            </a:r>
            <a:r>
              <a:rPr lang="tr-TR" sz="3200" b="1" dirty="0" smtClean="0"/>
              <a:t> olur</a:t>
            </a:r>
          </a:p>
          <a:p>
            <a:pPr>
              <a:buNone/>
            </a:pPr>
            <a:r>
              <a:rPr lang="tr-TR" sz="3200" b="1" dirty="0" smtClean="0"/>
              <a:t>   K (+)   dışarı çıkarak elektriksel dengeyi korur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Lokal </a:t>
            </a:r>
            <a:r>
              <a:rPr lang="tr-TR" b="1" dirty="0" err="1" smtClean="0"/>
              <a:t>anestezikler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800" b="1" dirty="0" smtClean="0"/>
          </a:p>
          <a:p>
            <a:r>
              <a:rPr lang="tr-TR" sz="2800" b="1" dirty="0" smtClean="0"/>
              <a:t>Açık durumdaki sodyum kanalına bağlanarak kanalın </a:t>
            </a:r>
            <a:r>
              <a:rPr lang="tr-TR" sz="2800" b="1" dirty="0" err="1" smtClean="0"/>
              <a:t>inaktif</a:t>
            </a:r>
            <a:r>
              <a:rPr lang="tr-TR" sz="2800" b="1" dirty="0" smtClean="0"/>
              <a:t>  hale  getirir</a:t>
            </a:r>
          </a:p>
          <a:p>
            <a:r>
              <a:rPr lang="tr-TR" sz="2800" b="1" dirty="0" smtClean="0"/>
              <a:t>Sonuçta;  sonraki uyarı ile “hücre içine sodyum girişi”  ve  ” </a:t>
            </a:r>
            <a:r>
              <a:rPr lang="tr-TR" sz="2800" b="1" dirty="0" err="1" smtClean="0"/>
              <a:t>depolarizasyon</a:t>
            </a:r>
            <a:r>
              <a:rPr lang="tr-TR" sz="2800" b="1" dirty="0" smtClean="0"/>
              <a:t>“ engellenir</a:t>
            </a:r>
          </a:p>
          <a:p>
            <a:r>
              <a:rPr lang="tr-TR" sz="2800" b="1" dirty="0" smtClean="0">
                <a:solidFill>
                  <a:srgbClr val="FF0000"/>
                </a:solidFill>
              </a:rPr>
              <a:t>Etkin blok için sodyum kanallarının “%75 “  inin bloke olması gerekir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69240"/>
          </a:xfrm>
        </p:spPr>
        <p:txBody>
          <a:bodyPr>
            <a:normAutofit fontScale="77500" lnSpcReduction="20000"/>
          </a:bodyPr>
          <a:lstStyle/>
          <a:p>
            <a:r>
              <a:rPr lang="tr-TR" sz="3100" b="1" dirty="0" smtClean="0"/>
              <a:t>Uyarı oluşumu ve iletiminde görevli </a:t>
            </a:r>
            <a:r>
              <a:rPr lang="tr-TR" sz="3100" b="1" dirty="0" smtClean="0">
                <a:solidFill>
                  <a:srgbClr val="FF0000"/>
                </a:solidFill>
              </a:rPr>
              <a:t>sodyum kanalları </a:t>
            </a:r>
            <a:r>
              <a:rPr lang="tr-TR" sz="3100" b="1" dirty="0" err="1" smtClean="0"/>
              <a:t>miyelinli</a:t>
            </a:r>
            <a:r>
              <a:rPr lang="tr-TR" sz="3100" b="1" dirty="0" smtClean="0"/>
              <a:t> sinirlerde  “”</a:t>
            </a:r>
            <a:r>
              <a:rPr lang="tr-TR" sz="3100" b="1" dirty="0" err="1" smtClean="0">
                <a:solidFill>
                  <a:srgbClr val="FF0000"/>
                </a:solidFill>
              </a:rPr>
              <a:t>ranvier</a:t>
            </a:r>
            <a:r>
              <a:rPr lang="tr-TR" sz="3100" b="1" dirty="0" smtClean="0">
                <a:solidFill>
                  <a:srgbClr val="FF0000"/>
                </a:solidFill>
              </a:rPr>
              <a:t> </a:t>
            </a:r>
            <a:r>
              <a:rPr lang="tr-TR" sz="3100" b="1" dirty="0" smtClean="0"/>
              <a:t>“düğümlerinde” yoğunlaşır”</a:t>
            </a:r>
          </a:p>
          <a:p>
            <a:endParaRPr lang="tr-TR" sz="3300" b="1" dirty="0" smtClean="0"/>
          </a:p>
          <a:p>
            <a:r>
              <a:rPr lang="tr-TR" sz="3300" b="1" dirty="0" err="1" smtClean="0"/>
              <a:t>Myelinsiz</a:t>
            </a:r>
            <a:r>
              <a:rPr lang="tr-TR" sz="3300" b="1" dirty="0" smtClean="0"/>
              <a:t> sinirlerde  tüm akson boyunca yayılır</a:t>
            </a:r>
          </a:p>
          <a:p>
            <a:r>
              <a:rPr lang="tr-TR" sz="4600" b="1" dirty="0" smtClean="0">
                <a:solidFill>
                  <a:srgbClr val="FF0000"/>
                </a:solidFill>
              </a:rPr>
              <a:t>OYSA  ! sinir bloğu için sadece “</a:t>
            </a:r>
            <a:r>
              <a:rPr lang="tr-TR" sz="4600" b="1" dirty="0" err="1" smtClean="0">
                <a:solidFill>
                  <a:srgbClr val="FF0000"/>
                </a:solidFill>
              </a:rPr>
              <a:t>Ranvier</a:t>
            </a:r>
            <a:r>
              <a:rPr lang="tr-TR" sz="4600" b="1" dirty="0" smtClean="0">
                <a:solidFill>
                  <a:srgbClr val="FF0000"/>
                </a:solidFill>
              </a:rPr>
              <a:t> boğumlarında” lokal </a:t>
            </a:r>
            <a:r>
              <a:rPr lang="tr-TR" sz="4600" b="1" dirty="0" err="1" smtClean="0">
                <a:solidFill>
                  <a:srgbClr val="FF0000"/>
                </a:solidFill>
              </a:rPr>
              <a:t>anestezikle</a:t>
            </a:r>
            <a:r>
              <a:rPr lang="tr-TR" sz="4600" b="1" dirty="0" smtClean="0">
                <a:solidFill>
                  <a:srgbClr val="FF0000"/>
                </a:solidFill>
              </a:rPr>
              <a:t>  temas  yeterlidir</a:t>
            </a:r>
          </a:p>
          <a:p>
            <a:r>
              <a:rPr lang="tr-TR" sz="3800" b="1" dirty="0" smtClean="0"/>
              <a:t>SONUÇ:</a:t>
            </a:r>
          </a:p>
          <a:p>
            <a:pPr>
              <a:buNone/>
            </a:pPr>
            <a:r>
              <a:rPr lang="tr-TR" sz="3800" b="1" dirty="0" smtClean="0"/>
              <a:t>   </a:t>
            </a:r>
            <a:r>
              <a:rPr lang="tr-TR" sz="3800" b="1" dirty="0" err="1" smtClean="0">
                <a:solidFill>
                  <a:srgbClr val="FF0000"/>
                </a:solidFill>
              </a:rPr>
              <a:t>Myelinizasyon</a:t>
            </a:r>
            <a:r>
              <a:rPr lang="tr-TR" sz="3800" b="1" dirty="0" smtClean="0"/>
              <a:t> </a:t>
            </a:r>
            <a:r>
              <a:rPr lang="tr-TR" sz="3600" b="1" dirty="0" smtClean="0"/>
              <a:t>,   ”Blok için gereken lokal </a:t>
            </a:r>
            <a:r>
              <a:rPr lang="tr-TR" sz="3600" b="1" dirty="0" err="1" smtClean="0"/>
              <a:t>anestezikle</a:t>
            </a:r>
            <a:r>
              <a:rPr lang="tr-TR" sz="3600" b="1" dirty="0" smtClean="0"/>
              <a:t> temas etmesi gereken sinir uzunluğunu  azaltır</a:t>
            </a:r>
            <a:r>
              <a:rPr lang="tr-TR" sz="3100" b="1" dirty="0" smtClean="0"/>
              <a:t>”</a:t>
            </a:r>
            <a:endParaRPr lang="tr-TR" sz="3000" b="1" dirty="0" smtClean="0"/>
          </a:p>
          <a:p>
            <a:pPr>
              <a:buNone/>
            </a:pP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LOKAL ANESTEZİĞİN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b="1" dirty="0" smtClean="0"/>
          </a:p>
          <a:p>
            <a:r>
              <a:rPr lang="tr-TR" b="1" dirty="0" smtClean="0"/>
              <a:t>Tek  bir </a:t>
            </a:r>
            <a:r>
              <a:rPr lang="tr-TR" b="1" dirty="0" err="1" smtClean="0"/>
              <a:t>Ranvier</a:t>
            </a:r>
            <a:r>
              <a:rPr lang="tr-TR" b="1" dirty="0" smtClean="0"/>
              <a:t> düğümünde temasla iletim </a:t>
            </a:r>
            <a:r>
              <a:rPr lang="tr-TR" b="1" dirty="0" smtClean="0">
                <a:solidFill>
                  <a:srgbClr val="FF0000"/>
                </a:solidFill>
              </a:rPr>
              <a:t>%30 </a:t>
            </a:r>
          </a:p>
          <a:p>
            <a:r>
              <a:rPr lang="tr-TR" b="1" dirty="0" smtClean="0"/>
              <a:t>İki  </a:t>
            </a:r>
            <a:r>
              <a:rPr lang="tr-TR" b="1" dirty="0" err="1" smtClean="0"/>
              <a:t>Ranvier</a:t>
            </a:r>
            <a:r>
              <a:rPr lang="tr-TR" b="1" dirty="0" smtClean="0"/>
              <a:t>       düğümünde  temasla  iletim  </a:t>
            </a:r>
            <a:r>
              <a:rPr lang="tr-TR" b="1" dirty="0" smtClean="0">
                <a:solidFill>
                  <a:srgbClr val="FF0000"/>
                </a:solidFill>
              </a:rPr>
              <a:t>% 70</a:t>
            </a:r>
          </a:p>
          <a:p>
            <a:r>
              <a:rPr lang="tr-TR" b="1" dirty="0" smtClean="0"/>
              <a:t>Üç  </a:t>
            </a:r>
            <a:r>
              <a:rPr lang="tr-TR" b="1" dirty="0" err="1" smtClean="0"/>
              <a:t>Ranvier</a:t>
            </a:r>
            <a:r>
              <a:rPr lang="tr-TR" b="1" dirty="0" smtClean="0"/>
              <a:t>  düğümünde   temasla   iletim    </a:t>
            </a:r>
            <a:r>
              <a:rPr lang="tr-TR" b="1" dirty="0" smtClean="0">
                <a:solidFill>
                  <a:srgbClr val="FF0000"/>
                </a:solidFill>
              </a:rPr>
              <a:t>% 100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                                   </a:t>
            </a:r>
            <a:r>
              <a:rPr lang="tr-TR" sz="4000" dirty="0" smtClean="0">
                <a:solidFill>
                  <a:srgbClr val="FF0000"/>
                </a:solidFill>
              </a:rPr>
              <a:t>     </a:t>
            </a:r>
            <a:r>
              <a:rPr lang="tr-TR" sz="4000" b="1" dirty="0" smtClean="0">
                <a:solidFill>
                  <a:srgbClr val="FF0000"/>
                </a:solidFill>
              </a:rPr>
              <a:t>Bloke olur</a:t>
            </a:r>
            <a:endParaRPr lang="tr-TR" b="1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http://lokman.cu.edu.tr/anestezi/my%20webs/therapy_cocaine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856895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</a:t>
            </a:r>
            <a:r>
              <a:rPr lang="tr-TR" sz="4400" b="1" dirty="0" smtClean="0"/>
              <a:t>Sinirdeki değişik lif tipleri lokal </a:t>
            </a:r>
            <a:r>
              <a:rPr lang="tr-TR" sz="4400" b="1" dirty="0" err="1" smtClean="0"/>
              <a:t>anestezikler</a:t>
            </a:r>
            <a:r>
              <a:rPr lang="tr-TR" sz="4400" b="1" dirty="0" smtClean="0"/>
              <a:t> ile bloğa farklı</a:t>
            </a:r>
            <a:r>
              <a:rPr lang="tr-TR" sz="4400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duyarlı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tr-TR" b="1" dirty="0" smtClean="0"/>
              <a:t>   İnce </a:t>
            </a:r>
            <a:r>
              <a:rPr lang="tr-TR" b="1" dirty="0" err="1" smtClean="0"/>
              <a:t>myelinli</a:t>
            </a:r>
            <a:r>
              <a:rPr lang="tr-TR" b="1" dirty="0" smtClean="0"/>
              <a:t> lifler(B;A-gama,A-delta </a:t>
            </a:r>
            <a:r>
              <a:rPr lang="tr-TR" b="1" dirty="0" err="1" smtClean="0"/>
              <a:t>sensorial</a:t>
            </a:r>
            <a:r>
              <a:rPr lang="tr-TR" b="1" dirty="0" smtClean="0"/>
              <a:t> lifler)</a:t>
            </a:r>
          </a:p>
          <a:p>
            <a:pPr>
              <a:buNone/>
            </a:pPr>
            <a:r>
              <a:rPr lang="tr-TR" b="1" dirty="0" smtClean="0"/>
              <a:t>    </a:t>
            </a:r>
            <a:r>
              <a:rPr lang="tr-TR" sz="3600" b="1" dirty="0" smtClean="0">
                <a:solidFill>
                  <a:srgbClr val="FF0000"/>
                </a:solidFill>
              </a:rPr>
              <a:t>En duyarlı!!!</a:t>
            </a:r>
            <a:endParaRPr lang="tr-TR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tr-TR" b="1" dirty="0" smtClean="0"/>
              <a:t>    Kalın </a:t>
            </a:r>
            <a:r>
              <a:rPr lang="tr-TR" b="1" dirty="0" err="1" smtClean="0"/>
              <a:t>myelinli</a:t>
            </a:r>
            <a:r>
              <a:rPr lang="tr-TR" b="1" dirty="0" smtClean="0"/>
              <a:t> lifler(A-alfa,ve A-beta)</a:t>
            </a:r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tr-TR" b="1" dirty="0" smtClean="0"/>
              <a:t>    İnce </a:t>
            </a:r>
            <a:r>
              <a:rPr lang="tr-TR" b="1" dirty="0" err="1" smtClean="0"/>
              <a:t>myelinsiz</a:t>
            </a:r>
            <a:r>
              <a:rPr lang="tr-TR" b="1" dirty="0" smtClean="0"/>
              <a:t>(C lifleri)</a:t>
            </a:r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tr-TR" b="1" dirty="0" smtClean="0"/>
              <a:t>    </a:t>
            </a:r>
            <a:r>
              <a:rPr lang="tr-TR" sz="3000" b="1" dirty="0" err="1" smtClean="0">
                <a:solidFill>
                  <a:schemeClr val="accent6">
                    <a:lumMod val="75000"/>
                  </a:schemeClr>
                </a:solidFill>
              </a:rPr>
              <a:t>Periferdeki</a:t>
            </a:r>
            <a:r>
              <a:rPr lang="tr-TR" sz="3000" b="1" dirty="0" smtClean="0">
                <a:solidFill>
                  <a:schemeClr val="accent6">
                    <a:lumMod val="75000"/>
                  </a:schemeClr>
                </a:solidFill>
              </a:rPr>
              <a:t> lifler  en erken bloke olup en geç derlenen   liflerdir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0" y="764704"/>
          <a:ext cx="9073007" cy="705678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900701"/>
                <a:gridCol w="1001942"/>
                <a:gridCol w="787107"/>
                <a:gridCol w="919528"/>
                <a:gridCol w="1705712"/>
                <a:gridCol w="1704704"/>
                <a:gridCol w="2053313"/>
              </a:tblGrid>
              <a:tr h="1308566"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/>
                        <a:t>Grup </a:t>
                      </a:r>
                      <a:endParaRPr lang="tr-TR" sz="1800" b="1" dirty="0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/>
                        <a:t>Myelin</a:t>
                      </a:r>
                      <a:endParaRPr lang="tr-TR" sz="1800" b="1" dirty="0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/>
                        <a:t>Çap (</a:t>
                      </a:r>
                      <a:r>
                        <a:rPr lang="tr-TR" sz="1800" b="1" dirty="0" err="1"/>
                        <a:t>μm</a:t>
                      </a:r>
                      <a:r>
                        <a:rPr lang="tr-TR" sz="1800" b="1" dirty="0"/>
                        <a:t>)</a:t>
                      </a:r>
                      <a:endParaRPr lang="tr-TR" sz="1800" b="1" dirty="0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/>
                        <a:t>İletim hızı (m/sn)</a:t>
                      </a:r>
                      <a:endParaRPr lang="tr-TR" sz="18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/>
                        <a:t>Lokal </a:t>
                      </a:r>
                      <a:r>
                        <a:rPr lang="tr-TR" sz="1800" b="1" dirty="0" err="1"/>
                        <a:t>anestezik</a:t>
                      </a:r>
                      <a:r>
                        <a:rPr lang="tr-TR" sz="1800" b="1" dirty="0"/>
                        <a:t> bloğa duyarlılık</a:t>
                      </a:r>
                      <a:endParaRPr lang="tr-TR" sz="1800" b="1" dirty="0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/>
                        <a:t>Lokalizasyon</a:t>
                      </a:r>
                      <a:endParaRPr lang="tr-TR" sz="1800" b="1" dirty="0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/>
                        <a:t>Fonksiyon</a:t>
                      </a:r>
                      <a:endParaRPr lang="tr-TR" sz="1800" b="1" dirty="0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</a:tr>
              <a:tr h="1046853"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Aα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/>
                        <a:t>+</a:t>
                      </a:r>
                      <a:endParaRPr lang="tr-TR" sz="1400" b="1" dirty="0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/>
                        <a:t>6-22</a:t>
                      </a:r>
                      <a:endParaRPr lang="tr-TR" sz="1400" b="1" dirty="0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/>
                        <a:t>30-120</a:t>
                      </a:r>
                      <a:endParaRPr lang="tr-TR" sz="1400" b="1" dirty="0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/>
                        <a:t>++</a:t>
                      </a:r>
                      <a:endParaRPr lang="tr-TR" sz="1400" b="1" dirty="0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Kas ve eklemlerin afferentleri ve efferentleri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/>
                        <a:t>Motor/refleks aktivite</a:t>
                      </a:r>
                      <a:endParaRPr lang="tr-TR" sz="1400" b="1" dirty="0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</a:tr>
              <a:tr h="1046853"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Aβ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+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6-22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/>
                        <a:t>30-120</a:t>
                      </a:r>
                      <a:endParaRPr lang="tr-TR" sz="1400" b="1" dirty="0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/>
                        <a:t>++</a:t>
                      </a:r>
                      <a:endParaRPr lang="tr-TR" sz="1400" b="1" dirty="0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/>
                        <a:t>Kas ve eklemlerin </a:t>
                      </a:r>
                      <a:r>
                        <a:rPr lang="tr-TR" sz="1400" b="1" dirty="0" err="1"/>
                        <a:t>afferentleri</a:t>
                      </a:r>
                      <a:r>
                        <a:rPr lang="tr-TR" sz="1400" b="1" dirty="0"/>
                        <a:t> ve </a:t>
                      </a:r>
                      <a:r>
                        <a:rPr lang="tr-TR" sz="1400" b="1" dirty="0" err="1"/>
                        <a:t>efferentleri</a:t>
                      </a:r>
                      <a:endParaRPr lang="tr-TR" sz="1400" b="1" dirty="0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Motor/dokunma/basınç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</a:tr>
              <a:tr h="568427"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Aγ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+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3-6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15-35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++++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/>
                        <a:t>Kas iğciklerinin </a:t>
                      </a:r>
                      <a:r>
                        <a:rPr lang="tr-TR" sz="1400" b="1" dirty="0" err="1"/>
                        <a:t>efferenti</a:t>
                      </a:r>
                      <a:endParaRPr lang="tr-TR" sz="1400" b="1" dirty="0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Kas tonusu                  (kas iğcikleri)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</a:tr>
              <a:tr h="785140"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Aδ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+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1-4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5-25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+++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err="1"/>
                        <a:t>Afferent</a:t>
                      </a:r>
                      <a:r>
                        <a:rPr lang="tr-TR" sz="1400" b="1" dirty="0"/>
                        <a:t> duyusal sinirler</a:t>
                      </a:r>
                      <a:endParaRPr lang="tr-TR" sz="1400" b="1" dirty="0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Sensoryal (ağrı,ısı,dokunma)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</a:tr>
              <a:tr h="757903"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B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+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&lt;3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3-15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++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Preganglionik sempatikler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/>
                        <a:t>Çeşitli </a:t>
                      </a:r>
                      <a:r>
                        <a:rPr lang="tr-TR" sz="1400" b="1" dirty="0" err="1"/>
                        <a:t>otonomik</a:t>
                      </a:r>
                      <a:r>
                        <a:rPr lang="tr-TR" sz="1400" b="1" dirty="0"/>
                        <a:t> fonksiyonlar</a:t>
                      </a:r>
                      <a:endParaRPr lang="tr-TR" sz="1400" b="1" dirty="0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</a:tr>
              <a:tr h="757903"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C-SC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-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0.3-1.3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0.7-1.3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/>
                        <a:t>++</a:t>
                      </a:r>
                      <a:endParaRPr lang="tr-TR" sz="1400" b="1" dirty="0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Postganglionik sempatikler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Çeşitli otonomik fonksiyonlar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</a:tr>
              <a:tr h="785140"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C dγC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-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0.4-1.2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0.1-2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+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Afferent duyusal sinirler</a:t>
                      </a:r>
                      <a:endParaRPr lang="tr-TR" sz="1400" b="1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/>
                        <a:t>Çeşitli </a:t>
                      </a:r>
                      <a:r>
                        <a:rPr lang="tr-TR" sz="1400" b="1" dirty="0" err="1"/>
                        <a:t>otonomik</a:t>
                      </a:r>
                      <a:r>
                        <a:rPr lang="tr-TR" sz="1400" b="1" dirty="0"/>
                        <a:t> fonksiyonlar,ağrı,ısı,dokunma</a:t>
                      </a:r>
                      <a:endParaRPr lang="tr-TR" sz="1400" b="1" dirty="0">
                        <a:solidFill>
                          <a:srgbClr val="5F497A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5418" marR="55418" marT="0" marB="0"/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475656" y="188640"/>
            <a:ext cx="59221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Tablo 1. Sinir Liflerinin Tipleri ve Fonksiyonları 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 </a:t>
            </a:r>
            <a:r>
              <a:rPr lang="tr-TR" b="1" dirty="0" smtClean="0"/>
              <a:t>Son yıllarda lokal </a:t>
            </a:r>
            <a:r>
              <a:rPr lang="tr-TR" b="1" dirty="0" err="1" smtClean="0"/>
              <a:t>anestezikler</a:t>
            </a:r>
            <a:r>
              <a:rPr lang="tr-TR" b="1" dirty="0" smtClean="0"/>
              <a:t> ile iletim bloğunda</a:t>
            </a:r>
          </a:p>
          <a:p>
            <a:r>
              <a:rPr lang="tr-TR" b="1" dirty="0" smtClean="0">
                <a:solidFill>
                  <a:srgbClr val="C00000"/>
                </a:solidFill>
              </a:rPr>
              <a:t>sodyum</a:t>
            </a:r>
          </a:p>
          <a:p>
            <a:r>
              <a:rPr lang="tr-TR" b="1" dirty="0" smtClean="0">
                <a:solidFill>
                  <a:srgbClr val="C00000"/>
                </a:solidFill>
              </a:rPr>
              <a:t>Kalsiyum</a:t>
            </a:r>
          </a:p>
          <a:p>
            <a:r>
              <a:rPr lang="tr-TR" b="1" dirty="0" smtClean="0">
                <a:solidFill>
                  <a:srgbClr val="C00000"/>
                </a:solidFill>
              </a:rPr>
              <a:t>Potasyum</a:t>
            </a:r>
          </a:p>
          <a:p>
            <a:r>
              <a:rPr lang="tr-TR" b="1" dirty="0" smtClean="0">
                <a:solidFill>
                  <a:srgbClr val="C00000"/>
                </a:solidFill>
              </a:rPr>
              <a:t>G -protein  kanallarının </a:t>
            </a:r>
          </a:p>
          <a:p>
            <a:pPr>
              <a:buNone/>
            </a:pPr>
            <a:r>
              <a:rPr lang="tr-TR" b="1" dirty="0" smtClean="0"/>
              <a:t>    da  etkili olduğu gösterilmiş</a:t>
            </a:r>
          </a:p>
          <a:p>
            <a:pPr>
              <a:buNone/>
            </a:pPr>
            <a:r>
              <a:rPr lang="tr-TR" b="1" dirty="0" smtClean="0"/>
              <a:t>    ANCAK : potasyum kanalları lokal </a:t>
            </a:r>
            <a:r>
              <a:rPr lang="tr-TR" b="1" dirty="0" err="1" smtClean="0"/>
              <a:t>anesteziklere</a:t>
            </a:r>
            <a:r>
              <a:rPr lang="tr-TR" b="1" dirty="0" smtClean="0"/>
              <a:t> sodyum kanallarından  daha az  </a:t>
            </a:r>
            <a:r>
              <a:rPr lang="tr-TR" b="1" dirty="0" err="1" smtClean="0"/>
              <a:t>afiniteye</a:t>
            </a:r>
            <a:r>
              <a:rPr lang="tr-TR" b="1" dirty="0" smtClean="0"/>
              <a:t>  sahiptir</a:t>
            </a:r>
            <a:endParaRPr lang="tr-TR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404664"/>
            <a:ext cx="8157592" cy="720080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733256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1852 de enjektör icat edilmiş</a:t>
            </a:r>
          </a:p>
          <a:p>
            <a:r>
              <a:rPr lang="tr-TR" dirty="0" smtClean="0"/>
              <a:t>İspanyollar </a:t>
            </a:r>
            <a:r>
              <a:rPr lang="tr-TR" dirty="0" err="1" smtClean="0"/>
              <a:t>peruyu</a:t>
            </a:r>
            <a:r>
              <a:rPr lang="tr-TR" dirty="0" smtClean="0"/>
              <a:t> istila ettiklerinde,</a:t>
            </a:r>
            <a:r>
              <a:rPr lang="tr-TR" dirty="0" err="1" smtClean="0"/>
              <a:t>inkaların</a:t>
            </a:r>
            <a:r>
              <a:rPr lang="tr-TR" dirty="0" smtClean="0"/>
              <a:t>  “</a:t>
            </a:r>
            <a:r>
              <a:rPr lang="tr-TR" dirty="0" err="1" smtClean="0"/>
              <a:t>eritroksilon</a:t>
            </a:r>
            <a:r>
              <a:rPr lang="tr-TR" dirty="0" smtClean="0"/>
              <a:t> koka “  bitkisini çiğnediklerini gördüler</a:t>
            </a:r>
          </a:p>
          <a:p>
            <a:r>
              <a:rPr lang="tr-TR" b="1" dirty="0" smtClean="0"/>
              <a:t>Koka bitkisi </a:t>
            </a:r>
            <a:r>
              <a:rPr lang="tr-TR" dirty="0" err="1" smtClean="0"/>
              <a:t>stimülandı</a:t>
            </a:r>
            <a:r>
              <a:rPr lang="tr-TR" dirty="0" smtClean="0"/>
              <a:t> . Peru dan  </a:t>
            </a:r>
            <a:r>
              <a:rPr lang="tr-TR" dirty="0" err="1" smtClean="0"/>
              <a:t>Avrupaya</a:t>
            </a:r>
            <a:r>
              <a:rPr lang="tr-TR" dirty="0" smtClean="0"/>
              <a:t> getirildi</a:t>
            </a:r>
          </a:p>
          <a:p>
            <a:r>
              <a:rPr lang="tr-TR" dirty="0" smtClean="0"/>
              <a:t>1859 da </a:t>
            </a:r>
            <a:r>
              <a:rPr lang="tr-TR" b="1" dirty="0" smtClean="0"/>
              <a:t>kokain</a:t>
            </a:r>
            <a:r>
              <a:rPr lang="tr-TR" dirty="0" smtClean="0"/>
              <a:t> izole edildi</a:t>
            </a:r>
          </a:p>
          <a:p>
            <a:pPr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r>
              <a:rPr lang="tr-TR" b="1" dirty="0" smtClean="0">
                <a:solidFill>
                  <a:srgbClr val="FF0000"/>
                </a:solidFill>
              </a:rPr>
              <a:t>Sigmund Freud </a:t>
            </a:r>
            <a:r>
              <a:rPr lang="tr-TR" dirty="0" smtClean="0"/>
              <a:t>(1856-1939)</a:t>
            </a:r>
          </a:p>
          <a:p>
            <a:pPr>
              <a:buNone/>
            </a:pPr>
            <a:r>
              <a:rPr lang="tr-TR" dirty="0" smtClean="0"/>
              <a:t>    “</a:t>
            </a:r>
            <a:r>
              <a:rPr lang="tr-TR" dirty="0" err="1" smtClean="0"/>
              <a:t>Allgemeines</a:t>
            </a:r>
            <a:r>
              <a:rPr lang="tr-TR" dirty="0" smtClean="0"/>
              <a:t> </a:t>
            </a:r>
            <a:r>
              <a:rPr lang="tr-TR" dirty="0" err="1" smtClean="0"/>
              <a:t>Krankenhaus</a:t>
            </a:r>
            <a:r>
              <a:rPr lang="tr-TR" dirty="0" smtClean="0"/>
              <a:t>” da genç bir aile hekimi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>
                <a:solidFill>
                  <a:srgbClr val="FF0000"/>
                </a:solidFill>
              </a:rPr>
              <a:t>1884 “Karl   </a:t>
            </a:r>
            <a:r>
              <a:rPr lang="tr-TR" b="1" dirty="0" err="1" smtClean="0">
                <a:solidFill>
                  <a:srgbClr val="FF0000"/>
                </a:solidFill>
              </a:rPr>
              <a:t>Koller</a:t>
            </a:r>
            <a:r>
              <a:rPr lang="tr-TR" b="1" dirty="0" smtClean="0">
                <a:solidFill>
                  <a:srgbClr val="FF0000"/>
                </a:solidFill>
              </a:rPr>
              <a:t>“ ilk kez kokaini  göze uyguladı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1884  </a:t>
            </a:r>
            <a:r>
              <a:rPr lang="tr-TR" b="1" dirty="0" smtClean="0">
                <a:solidFill>
                  <a:srgbClr val="FF0000"/>
                </a:solidFill>
              </a:rPr>
              <a:t>William </a:t>
            </a:r>
            <a:r>
              <a:rPr lang="tr-TR" b="1" dirty="0" err="1" smtClean="0">
                <a:solidFill>
                  <a:srgbClr val="FF0000"/>
                </a:solidFill>
              </a:rPr>
              <a:t>Halstead</a:t>
            </a:r>
            <a:r>
              <a:rPr lang="tr-TR" dirty="0" smtClean="0">
                <a:solidFill>
                  <a:srgbClr val="FF0000"/>
                </a:solidFill>
              </a:rPr>
              <a:t>, </a:t>
            </a:r>
            <a:r>
              <a:rPr lang="tr-TR" dirty="0" smtClean="0"/>
              <a:t>John Hopkins Hastanesi’nde kokainin </a:t>
            </a:r>
            <a:r>
              <a:rPr lang="tr-TR" dirty="0" err="1" smtClean="0"/>
              <a:t>mandibular</a:t>
            </a:r>
            <a:r>
              <a:rPr lang="tr-TR" dirty="0" smtClean="0"/>
              <a:t> sinir üzerinde blok etkisini gösterdi. </a:t>
            </a:r>
          </a:p>
          <a:p>
            <a:r>
              <a:rPr lang="tr-TR" dirty="0" smtClean="0"/>
              <a:t>1885   SSS ve KVS  sistem etkileri ile kokain </a:t>
            </a:r>
            <a:r>
              <a:rPr lang="tr-TR" dirty="0" err="1" smtClean="0"/>
              <a:t>entoksikasyonu</a:t>
            </a:r>
            <a:r>
              <a:rPr lang="tr-TR" dirty="0" smtClean="0"/>
              <a:t> </a:t>
            </a:r>
            <a:r>
              <a:rPr lang="tr-TR" dirty="0" err="1" smtClean="0"/>
              <a:t>asyonu</a:t>
            </a:r>
            <a:r>
              <a:rPr lang="tr-TR" dirty="0" smtClean="0"/>
              <a:t> tanımlandı</a:t>
            </a:r>
          </a:p>
          <a:p>
            <a:r>
              <a:rPr lang="tr-TR" dirty="0" smtClean="0"/>
              <a:t>1900   </a:t>
            </a:r>
            <a:r>
              <a:rPr lang="tr-TR" b="1" dirty="0" err="1" smtClean="0"/>
              <a:t>benzokain</a:t>
            </a:r>
            <a:endParaRPr lang="tr-TR" b="1" dirty="0" smtClean="0"/>
          </a:p>
          <a:p>
            <a:r>
              <a:rPr lang="tr-TR" dirty="0" smtClean="0"/>
              <a:t>1904  “</a:t>
            </a:r>
            <a:r>
              <a:rPr lang="tr-TR" dirty="0" err="1" smtClean="0"/>
              <a:t>Alfred</a:t>
            </a:r>
            <a:r>
              <a:rPr lang="tr-TR" dirty="0" smtClean="0"/>
              <a:t> </a:t>
            </a:r>
            <a:r>
              <a:rPr lang="tr-TR" dirty="0" err="1" smtClean="0"/>
              <a:t>Einhorn</a:t>
            </a:r>
            <a:r>
              <a:rPr lang="tr-TR" dirty="0" smtClean="0"/>
              <a:t>” </a:t>
            </a:r>
            <a:r>
              <a:rPr lang="tr-TR" b="1" dirty="0" err="1" smtClean="0"/>
              <a:t>prokain</a:t>
            </a:r>
            <a:r>
              <a:rPr lang="tr-TR" b="1" dirty="0" smtClean="0"/>
              <a:t> </a:t>
            </a:r>
            <a:r>
              <a:rPr lang="tr-TR" dirty="0" smtClean="0"/>
              <a:t> sentezledi</a:t>
            </a:r>
            <a:endParaRPr lang="tr-TR" dirty="0"/>
          </a:p>
        </p:txBody>
      </p:sp>
      <p:pic>
        <p:nvPicPr>
          <p:cNvPr id="2050" name="Picture 2" descr="C:\Documents and Settings\ilker\Belgelerim\Resimlerim\130198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0686" y="5424686"/>
            <a:ext cx="1433314" cy="143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5400" b="1" dirty="0" smtClean="0">
                <a:solidFill>
                  <a:srgbClr val="FF0000"/>
                </a:solidFill>
              </a:rPr>
              <a:t/>
            </a:r>
            <a:br>
              <a:rPr lang="tr-TR" sz="5400" b="1" dirty="0" smtClean="0">
                <a:solidFill>
                  <a:srgbClr val="FF0000"/>
                </a:solidFill>
              </a:rPr>
            </a:br>
            <a:r>
              <a:rPr lang="tr-TR" sz="5400" b="1" dirty="0" smtClean="0">
                <a:solidFill>
                  <a:srgbClr val="FF0000"/>
                </a:solidFill>
              </a:rPr>
              <a:t>Lokal </a:t>
            </a:r>
            <a:r>
              <a:rPr lang="tr-TR" sz="5400" b="1" dirty="0" err="1" smtClean="0">
                <a:solidFill>
                  <a:srgbClr val="FF0000"/>
                </a:solidFill>
              </a:rPr>
              <a:t>anestezikler</a:t>
            </a:r>
            <a:r>
              <a:rPr lang="tr-TR" sz="5400" b="1" dirty="0" smtClean="0">
                <a:solidFill>
                  <a:srgbClr val="FF0000"/>
                </a:solidFill>
              </a:rPr>
              <a:t>:</a:t>
            </a:r>
            <a:br>
              <a:rPr lang="tr-TR" sz="5400" b="1" dirty="0" smtClean="0">
                <a:solidFill>
                  <a:srgbClr val="FF0000"/>
                </a:solidFill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Ester veya </a:t>
            </a:r>
            <a:r>
              <a:rPr lang="tr-TR" sz="3200" b="1" dirty="0" err="1" smtClean="0"/>
              <a:t>amid</a:t>
            </a:r>
            <a:r>
              <a:rPr lang="tr-TR" sz="3200" b="1" dirty="0" smtClean="0"/>
              <a:t> bağı ile bağlanmış    </a:t>
            </a:r>
            <a:r>
              <a:rPr lang="tr-TR" sz="3200" b="1" dirty="0" err="1" smtClean="0"/>
              <a:t>lipofilik</a:t>
            </a:r>
            <a:r>
              <a:rPr lang="tr-TR" sz="3200" b="1" dirty="0" smtClean="0"/>
              <a:t> bir halka </a:t>
            </a:r>
          </a:p>
          <a:p>
            <a:pPr>
              <a:buNone/>
            </a:pPr>
            <a:r>
              <a:rPr lang="tr-TR" sz="3200" b="1" dirty="0" smtClean="0"/>
              <a:t>   </a:t>
            </a:r>
            <a:r>
              <a:rPr lang="tr-TR" sz="3200" b="1" dirty="0" err="1" smtClean="0"/>
              <a:t>hidrofilik</a:t>
            </a:r>
            <a:r>
              <a:rPr lang="tr-TR" sz="3200" b="1" dirty="0" smtClean="0"/>
              <a:t> hidrokarbon kuyruk</a:t>
            </a:r>
          </a:p>
          <a:p>
            <a:pPr>
              <a:buNone/>
            </a:pPr>
            <a:r>
              <a:rPr lang="tr-TR" sz="3200" b="1" dirty="0" smtClean="0"/>
              <a:t>    oluşan</a:t>
            </a:r>
          </a:p>
          <a:p>
            <a:pPr>
              <a:buNone/>
            </a:pPr>
            <a:r>
              <a:rPr lang="tr-TR" sz="3200" b="1" dirty="0" smtClean="0">
                <a:solidFill>
                  <a:srgbClr val="C00000"/>
                </a:solidFill>
              </a:rPr>
              <a:t>    </a:t>
            </a:r>
            <a:r>
              <a:rPr lang="tr-TR" sz="3600" b="1" dirty="0" smtClean="0">
                <a:solidFill>
                  <a:srgbClr val="C00000"/>
                </a:solidFill>
              </a:rPr>
              <a:t>organik aminlerdir </a:t>
            </a:r>
            <a:endParaRPr lang="tr-TR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 Lokal </a:t>
            </a:r>
            <a:r>
              <a:rPr lang="tr-TR" dirty="0" err="1" smtClean="0"/>
              <a:t>anestezikler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  </a:t>
            </a:r>
            <a:r>
              <a:rPr lang="tr-TR" sz="3200" b="1" dirty="0" smtClean="0"/>
              <a:t>3 temel fonksiyonel ünite</a:t>
            </a:r>
            <a:endParaRPr lang="tr-TR" b="1" dirty="0" smtClean="0"/>
          </a:p>
          <a:p>
            <a:r>
              <a:rPr lang="tr-TR" b="1" dirty="0" err="1" smtClean="0"/>
              <a:t>Lipofilik</a:t>
            </a:r>
            <a:r>
              <a:rPr lang="tr-TR" b="1" dirty="0" smtClean="0"/>
              <a:t> aromatik halka</a:t>
            </a:r>
          </a:p>
          <a:p>
            <a:r>
              <a:rPr lang="tr-TR" dirty="0" smtClean="0"/>
              <a:t>Genellikle </a:t>
            </a:r>
            <a:r>
              <a:rPr lang="tr-TR" b="1" dirty="0" smtClean="0">
                <a:solidFill>
                  <a:srgbClr val="C00000"/>
                </a:solidFill>
              </a:rPr>
              <a:t>tersiyer amin </a:t>
            </a:r>
            <a:r>
              <a:rPr lang="tr-TR" dirty="0" smtClean="0"/>
              <a:t>yapısındaki</a:t>
            </a:r>
            <a:r>
              <a:rPr lang="tr-TR" b="1" dirty="0" smtClean="0"/>
              <a:t> </a:t>
            </a:r>
            <a:r>
              <a:rPr lang="tr-TR" b="1" dirty="0" err="1" smtClean="0"/>
              <a:t>hidrofilik</a:t>
            </a:r>
            <a:r>
              <a:rPr lang="tr-TR" b="1" dirty="0" smtClean="0"/>
              <a:t> amin halkası </a:t>
            </a:r>
          </a:p>
          <a:p>
            <a:r>
              <a:rPr lang="tr-TR" dirty="0" smtClean="0"/>
              <a:t>Bu halkaları birleştiren </a:t>
            </a:r>
            <a:r>
              <a:rPr lang="tr-TR" b="1" dirty="0" smtClean="0"/>
              <a:t>ester  </a:t>
            </a:r>
            <a:r>
              <a:rPr lang="tr-TR" dirty="0" smtClean="0"/>
              <a:t>yada  </a:t>
            </a:r>
            <a:r>
              <a:rPr lang="tr-TR" b="1" dirty="0" err="1" smtClean="0"/>
              <a:t>amid</a:t>
            </a:r>
            <a:r>
              <a:rPr lang="tr-TR" b="1" dirty="0" smtClean="0"/>
              <a:t> </a:t>
            </a:r>
            <a:r>
              <a:rPr lang="tr-TR" dirty="0" smtClean="0"/>
              <a:t> yapısındaki</a:t>
            </a:r>
            <a:r>
              <a:rPr lang="tr-TR" b="1" dirty="0" smtClean="0"/>
              <a:t> ara zincir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tr-TR" sz="1200" dirty="0" smtClean="0"/>
              <a:t>			                        </a:t>
            </a:r>
            <a:r>
              <a:rPr lang="tr-TR" sz="1400" dirty="0" smtClean="0"/>
              <a:t>R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					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tr-TR" sz="2800" b="1" dirty="0" smtClean="0"/>
              <a:t>         </a:t>
            </a:r>
            <a:r>
              <a:rPr lang="tr-TR" sz="1400" b="1" dirty="0" smtClean="0"/>
              <a:t>Ara Zincir (Ester/ </a:t>
            </a:r>
            <a:r>
              <a:rPr lang="tr-TR" sz="1400" b="1" dirty="0" err="1" smtClean="0"/>
              <a:t>amid</a:t>
            </a:r>
            <a:r>
              <a:rPr lang="tr-TR" sz="1400" b="1" dirty="0" smtClean="0"/>
              <a:t>)</a:t>
            </a:r>
            <a:r>
              <a:rPr lang="tr-TR" sz="2800" b="1" dirty="0" smtClean="0"/>
              <a:t>	N        </a:t>
            </a:r>
          </a:p>
          <a:p>
            <a:pPr>
              <a:buNone/>
            </a:pPr>
            <a:r>
              <a:rPr lang="tr-TR" sz="1600" b="1" dirty="0" smtClean="0"/>
              <a:t>aromatik halka(</a:t>
            </a:r>
            <a:r>
              <a:rPr lang="tr-TR" sz="1600" b="1" dirty="0" err="1" smtClean="0"/>
              <a:t>lipofilik</a:t>
            </a:r>
            <a:r>
              <a:rPr lang="tr-TR" sz="1800" b="1" dirty="0" smtClean="0"/>
              <a:t>)</a:t>
            </a:r>
            <a:r>
              <a:rPr lang="tr-TR" sz="1400" dirty="0" smtClean="0"/>
              <a:t>			        R  </a:t>
            </a:r>
            <a:r>
              <a:rPr lang="tr-TR" sz="1600" b="1" dirty="0" smtClean="0"/>
              <a:t>Amin Halkası (</a:t>
            </a:r>
            <a:r>
              <a:rPr lang="tr-TR" sz="1600" b="1" dirty="0" err="1" smtClean="0"/>
              <a:t>Hidrofilik</a:t>
            </a:r>
            <a:r>
              <a:rPr lang="tr-TR" sz="1600" b="1" dirty="0" smtClean="0"/>
              <a:t>)</a:t>
            </a:r>
            <a:endParaRPr lang="tr-TR" sz="1400" b="1" dirty="0"/>
          </a:p>
        </p:txBody>
      </p:sp>
      <p:sp>
        <p:nvSpPr>
          <p:cNvPr id="4" name="3 Altıgen"/>
          <p:cNvSpPr/>
          <p:nvPr/>
        </p:nvSpPr>
        <p:spPr>
          <a:xfrm>
            <a:off x="611560" y="4653136"/>
            <a:ext cx="1080120" cy="100811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Akış Çizelgesi: Bağlayıcı"/>
          <p:cNvSpPr/>
          <p:nvPr/>
        </p:nvSpPr>
        <p:spPr>
          <a:xfrm>
            <a:off x="827584" y="4869160"/>
            <a:ext cx="576064" cy="6012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6 Düz Bağlayıcı"/>
          <p:cNvCxnSpPr/>
          <p:nvPr/>
        </p:nvCxnSpPr>
        <p:spPr>
          <a:xfrm>
            <a:off x="1835696" y="5661248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 flipV="1">
            <a:off x="4499992" y="4869160"/>
            <a:ext cx="57606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Bağlayıcı"/>
          <p:cNvCxnSpPr/>
          <p:nvPr/>
        </p:nvCxnSpPr>
        <p:spPr>
          <a:xfrm>
            <a:off x="4355976" y="5445224"/>
            <a:ext cx="108012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r>
              <a:rPr lang="tr-TR" b="1" dirty="0" smtClean="0"/>
              <a:t>aromatik halka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smtClean="0"/>
              <a:t>Molekülün </a:t>
            </a:r>
            <a:r>
              <a:rPr lang="tr-TR" b="1" dirty="0" err="1" smtClean="0">
                <a:solidFill>
                  <a:srgbClr val="C00000"/>
                </a:solidFill>
              </a:rPr>
              <a:t>lipofilik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smtClean="0"/>
              <a:t>özelliklerini sağlar</a:t>
            </a:r>
          </a:p>
          <a:p>
            <a:r>
              <a:rPr lang="tr-TR" b="1" dirty="0" smtClean="0"/>
              <a:t>Lokal </a:t>
            </a:r>
            <a:r>
              <a:rPr lang="tr-TR" b="1" dirty="0" err="1" smtClean="0"/>
              <a:t>anestezik</a:t>
            </a:r>
            <a:r>
              <a:rPr lang="tr-TR" b="1" dirty="0" smtClean="0"/>
              <a:t> molekülünün </a:t>
            </a:r>
            <a:r>
              <a:rPr lang="tr-TR" b="1" dirty="0" err="1" smtClean="0"/>
              <a:t>aksoplazmaya</a:t>
            </a:r>
            <a:r>
              <a:rPr lang="tr-TR" b="1" dirty="0" smtClean="0"/>
              <a:t> ulaşmasını sağlayan </a:t>
            </a:r>
            <a:r>
              <a:rPr lang="tr-TR" b="1" dirty="0" smtClean="0">
                <a:solidFill>
                  <a:srgbClr val="C00000"/>
                </a:solidFill>
              </a:rPr>
              <a:t>Lipit çözünürlüğü </a:t>
            </a:r>
            <a:r>
              <a:rPr lang="tr-TR" b="1" dirty="0" smtClean="0"/>
              <a:t>ifade eder</a:t>
            </a:r>
          </a:p>
          <a:p>
            <a:pPr>
              <a:buNone/>
            </a:pPr>
            <a:endParaRPr lang="tr-TR" sz="2800" b="1" dirty="0" smtClean="0"/>
          </a:p>
          <a:p>
            <a:pPr>
              <a:buNone/>
            </a:pPr>
            <a:r>
              <a:rPr lang="tr-TR" sz="3200" b="1" dirty="0" smtClean="0">
                <a:solidFill>
                  <a:srgbClr val="7030A0"/>
                </a:solidFill>
              </a:rPr>
              <a:t>   Lipit çözünürlük ile etki gücü arasında pozitif korelasyon vardır!!!</a:t>
            </a:r>
          </a:p>
          <a:p>
            <a:r>
              <a:rPr lang="tr-TR" sz="2800" b="1" dirty="0" smtClean="0">
                <a:solidFill>
                  <a:srgbClr val="FF0000"/>
                </a:solidFill>
              </a:rPr>
              <a:t>Cm: </a:t>
            </a:r>
            <a:r>
              <a:rPr lang="tr-TR" sz="2800" b="1" dirty="0" smtClean="0"/>
              <a:t>uyarı iletimini bloke eden “</a:t>
            </a:r>
            <a:r>
              <a:rPr lang="tr-TR" sz="2800" b="1" dirty="0" err="1" smtClean="0"/>
              <a:t>minumum</a:t>
            </a:r>
            <a:r>
              <a:rPr lang="tr-TR" sz="2800" b="1" dirty="0" smtClean="0"/>
              <a:t> lokal </a:t>
            </a:r>
            <a:r>
              <a:rPr lang="tr-TR" sz="2800" b="1" dirty="0" err="1" smtClean="0"/>
              <a:t>anestezik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konsantrasyonu”dur</a:t>
            </a:r>
            <a:r>
              <a:rPr lang="tr-TR" sz="2800" b="1" dirty="0" smtClean="0"/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.  </a:t>
            </a:r>
          </a:p>
          <a:p>
            <a:r>
              <a:rPr lang="tr-TR" sz="3200" b="1" dirty="0" smtClean="0">
                <a:solidFill>
                  <a:srgbClr val="FF0000"/>
                </a:solidFill>
              </a:rPr>
              <a:t>Etki gücü ölçütüdür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Amin halkası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Molekülün </a:t>
            </a:r>
            <a:r>
              <a:rPr lang="tr-TR" sz="3200" b="1" dirty="0" err="1" smtClean="0">
                <a:solidFill>
                  <a:srgbClr val="FF0000"/>
                </a:solidFill>
              </a:rPr>
              <a:t>hidrofilik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 smtClean="0"/>
              <a:t>özelliklerini belirleyen  </a:t>
            </a:r>
            <a:r>
              <a:rPr lang="tr-TR" sz="3200" b="1" dirty="0" smtClean="0">
                <a:solidFill>
                  <a:srgbClr val="FF0000"/>
                </a:solidFill>
              </a:rPr>
              <a:t>baz yapısında proton alıcısı </a:t>
            </a:r>
            <a:r>
              <a:rPr lang="tr-TR" sz="3200" b="1" dirty="0" smtClean="0"/>
              <a:t>olan kısımdır</a:t>
            </a:r>
          </a:p>
          <a:p>
            <a:pPr>
              <a:buNone/>
            </a:pPr>
            <a:endParaRPr lang="tr-TR" sz="4000" b="1" dirty="0" smtClean="0"/>
          </a:p>
          <a:p>
            <a:r>
              <a:rPr lang="tr-TR" sz="4000" b="1" dirty="0" smtClean="0"/>
              <a:t>Sodyum kanalının tutulmasında rol alır !!!!</a:t>
            </a:r>
          </a:p>
          <a:p>
            <a:pPr>
              <a:buNone/>
            </a:pPr>
            <a:endParaRPr lang="tr-TR" sz="32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LOKAL ANESTEZİKLER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endParaRPr lang="tr-TR" dirty="0" smtClean="0"/>
          </a:p>
          <a:p>
            <a:r>
              <a:rPr lang="tr-TR" sz="2800" b="1" dirty="0" err="1" smtClean="0"/>
              <a:t>Primer</a:t>
            </a:r>
            <a:r>
              <a:rPr lang="tr-TR" sz="2800" b="1" dirty="0" smtClean="0"/>
              <a:t> amin yapısı                      </a:t>
            </a:r>
            <a:r>
              <a:rPr lang="tr-TR" sz="2800" b="1" dirty="0" err="1" smtClean="0"/>
              <a:t>benzokain</a:t>
            </a:r>
            <a:endParaRPr lang="tr-TR" sz="2800" b="1" dirty="0" smtClean="0"/>
          </a:p>
          <a:p>
            <a:endParaRPr lang="tr-TR" sz="2800" b="1" dirty="0" smtClean="0"/>
          </a:p>
          <a:p>
            <a:r>
              <a:rPr lang="tr-TR" sz="2800" b="1" dirty="0" err="1" smtClean="0"/>
              <a:t>Sekonder</a:t>
            </a:r>
            <a:r>
              <a:rPr lang="tr-TR" sz="2800" b="1" dirty="0" smtClean="0"/>
              <a:t> amin yapısı                  </a:t>
            </a:r>
            <a:r>
              <a:rPr lang="tr-TR" sz="2800" b="1" dirty="0" err="1" smtClean="0"/>
              <a:t>prilokain</a:t>
            </a:r>
            <a:endParaRPr lang="tr-TR" sz="2800" b="1" dirty="0" smtClean="0"/>
          </a:p>
          <a:p>
            <a:endParaRPr lang="tr-TR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3200" b="1" dirty="0" smtClean="0">
                <a:solidFill>
                  <a:srgbClr val="FF0000"/>
                </a:solidFill>
              </a:rPr>
              <a:t>    DİĞERLERİ:Tersiyer amin yapısında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4" name="3 Sağ Ok"/>
          <p:cNvSpPr/>
          <p:nvPr/>
        </p:nvSpPr>
        <p:spPr>
          <a:xfrm>
            <a:off x="4355976" y="21328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Sağ Ok"/>
          <p:cNvSpPr/>
          <p:nvPr/>
        </p:nvSpPr>
        <p:spPr>
          <a:xfrm>
            <a:off x="4499992" y="30689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    lokal   </a:t>
            </a:r>
            <a:r>
              <a:rPr lang="tr-TR" dirty="0" err="1" smtClean="0"/>
              <a:t>anestezikler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tr-TR" sz="6700" b="1" dirty="0" smtClean="0">
              <a:solidFill>
                <a:srgbClr val="FF0000"/>
              </a:solidFill>
            </a:endParaRPr>
          </a:p>
          <a:p>
            <a:r>
              <a:rPr lang="tr-TR" sz="7600" b="1" dirty="0" smtClean="0">
                <a:solidFill>
                  <a:srgbClr val="FF0000"/>
                </a:solidFill>
              </a:rPr>
              <a:t>Pozitif yüklü katyon(+)</a:t>
            </a:r>
          </a:p>
          <a:p>
            <a:pPr>
              <a:buNone/>
            </a:pPr>
            <a:r>
              <a:rPr lang="tr-TR" sz="7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tr-TR" sz="7600" b="1" dirty="0" smtClean="0">
                <a:solidFill>
                  <a:srgbClr val="FF0000"/>
                </a:solidFill>
              </a:rPr>
              <a:t>Yüksüz (</a:t>
            </a:r>
            <a:r>
              <a:rPr lang="tr-TR" sz="7600" b="1" dirty="0" err="1" smtClean="0">
                <a:solidFill>
                  <a:srgbClr val="FF0000"/>
                </a:solidFill>
              </a:rPr>
              <a:t>noniyonize</a:t>
            </a:r>
            <a:r>
              <a:rPr lang="tr-TR" sz="7600" b="1" dirty="0" smtClean="0">
                <a:solidFill>
                  <a:srgbClr val="FF0000"/>
                </a:solidFill>
              </a:rPr>
              <a:t> )baz </a:t>
            </a:r>
          </a:p>
          <a:p>
            <a:pPr>
              <a:buNone/>
            </a:pPr>
            <a:r>
              <a:rPr lang="tr-TR" sz="6700" b="1" dirty="0" smtClean="0">
                <a:solidFill>
                  <a:srgbClr val="FF0000"/>
                </a:solidFill>
              </a:rPr>
              <a:t>             </a:t>
            </a:r>
          </a:p>
          <a:p>
            <a:pPr>
              <a:buNone/>
            </a:pPr>
            <a:r>
              <a:rPr lang="tr-TR" sz="5900" b="1" dirty="0" smtClean="0"/>
              <a:t>                       </a:t>
            </a:r>
            <a:r>
              <a:rPr lang="tr-TR" sz="6700" b="1" dirty="0" smtClean="0"/>
              <a:t>formunda bulunur</a:t>
            </a:r>
          </a:p>
          <a:p>
            <a:pPr>
              <a:buNone/>
            </a:pPr>
            <a:r>
              <a:rPr lang="tr-TR" sz="3800" b="1" dirty="0" smtClean="0"/>
              <a:t>                   </a:t>
            </a:r>
          </a:p>
          <a:p>
            <a:pPr>
              <a:buNone/>
            </a:pPr>
            <a:r>
              <a:rPr lang="tr-TR" dirty="0" smtClean="0"/>
              <a:t>                      </a:t>
            </a:r>
          </a:p>
          <a:p>
            <a:pPr>
              <a:buNone/>
            </a:pPr>
            <a:r>
              <a:rPr lang="tr-TR" dirty="0" smtClean="0"/>
              <a:t>                       </a:t>
            </a:r>
            <a:endParaRPr lang="tr-TR" sz="39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3900" b="1" dirty="0" smtClean="0">
                <a:solidFill>
                  <a:srgbClr val="FF0000"/>
                </a:solidFill>
              </a:rPr>
              <a:t>                                      </a:t>
            </a:r>
          </a:p>
          <a:p>
            <a:pPr>
              <a:buNone/>
            </a:pPr>
            <a:r>
              <a:rPr lang="tr-TR" b="1" dirty="0" smtClean="0"/>
              <a:t>        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936104"/>
          </a:xfrm>
        </p:spPr>
        <p:txBody>
          <a:bodyPr/>
          <a:lstStyle/>
          <a:p>
            <a:r>
              <a:rPr lang="tr-TR" dirty="0" smtClean="0"/>
              <a:t>ÖZETLE: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85000" lnSpcReduction="20000"/>
          </a:bodyPr>
          <a:lstStyle/>
          <a:p>
            <a:endParaRPr lang="tr-TR" sz="2200" b="1" dirty="0" smtClean="0"/>
          </a:p>
          <a:p>
            <a:endParaRPr lang="tr-TR" sz="2400" b="1" dirty="0" smtClean="0">
              <a:solidFill>
                <a:srgbClr val="7030A0"/>
              </a:solidFill>
            </a:endParaRPr>
          </a:p>
          <a:p>
            <a:r>
              <a:rPr lang="tr-TR" sz="3300" b="1" dirty="0" smtClean="0">
                <a:solidFill>
                  <a:srgbClr val="7030A0"/>
                </a:solidFill>
              </a:rPr>
              <a:t>Aromatik halka </a:t>
            </a:r>
            <a:r>
              <a:rPr lang="tr-TR" sz="3000" b="1" dirty="0" smtClean="0"/>
              <a:t>yağda çözünür ve çift tabakalı </a:t>
            </a:r>
            <a:r>
              <a:rPr lang="tr-TR" sz="3000" b="1" dirty="0" err="1" smtClean="0"/>
              <a:t>lipidden</a:t>
            </a:r>
            <a:r>
              <a:rPr lang="tr-TR" sz="3000" b="1" dirty="0" smtClean="0"/>
              <a:t> oluşan sinir </a:t>
            </a:r>
            <a:r>
              <a:rPr lang="tr-TR" sz="3000" b="1" dirty="0" err="1" smtClean="0"/>
              <a:t>membranından</a:t>
            </a:r>
            <a:r>
              <a:rPr lang="tr-TR" sz="3000" b="1" dirty="0" smtClean="0"/>
              <a:t> kolayca geçebilir </a:t>
            </a:r>
          </a:p>
          <a:p>
            <a:r>
              <a:rPr lang="tr-TR" sz="3300" b="1" dirty="0" smtClean="0">
                <a:solidFill>
                  <a:srgbClr val="7030A0"/>
                </a:solidFill>
              </a:rPr>
              <a:t>Amin yapısı  </a:t>
            </a:r>
            <a:r>
              <a:rPr lang="tr-TR" sz="3000" b="1" dirty="0" smtClean="0"/>
              <a:t>suda çözünür ,   lokal </a:t>
            </a:r>
            <a:r>
              <a:rPr lang="tr-TR" sz="3000" b="1" dirty="0" err="1" smtClean="0"/>
              <a:t>anesteziğin</a:t>
            </a:r>
            <a:r>
              <a:rPr lang="tr-TR" sz="3000" b="1" dirty="0" smtClean="0"/>
              <a:t> sinir </a:t>
            </a:r>
            <a:r>
              <a:rPr lang="tr-TR" sz="3000" b="1" dirty="0" err="1" smtClean="0"/>
              <a:t>membranının</a:t>
            </a:r>
            <a:r>
              <a:rPr lang="tr-TR" sz="3000" b="1" dirty="0" smtClean="0"/>
              <a:t> her iki tarafındaki solüsyonda kalmasını sağlar. </a:t>
            </a:r>
          </a:p>
          <a:p>
            <a:r>
              <a:rPr lang="tr-TR" sz="3000" b="1" dirty="0" smtClean="0"/>
              <a:t>Lokal </a:t>
            </a:r>
            <a:r>
              <a:rPr lang="tr-TR" sz="3000" b="1" dirty="0" err="1" smtClean="0"/>
              <a:t>anest</a:t>
            </a:r>
            <a:r>
              <a:rPr lang="tr-TR" sz="3000" b="1" dirty="0" smtClean="0"/>
              <a:t>.  enjeksiyonundan sonra solüsyon, hızla etraftaki dokunun </a:t>
            </a:r>
            <a:r>
              <a:rPr lang="tr-TR" sz="3000" b="1" dirty="0" err="1" smtClean="0"/>
              <a:t>pH’sını</a:t>
            </a:r>
            <a:r>
              <a:rPr lang="tr-TR" sz="3000" b="1" dirty="0" smtClean="0"/>
              <a:t> alır ve molekül,</a:t>
            </a:r>
            <a:r>
              <a:rPr lang="tr-TR" sz="3000" b="1" dirty="0" smtClean="0">
                <a:solidFill>
                  <a:srgbClr val="FF0000"/>
                </a:solidFill>
              </a:rPr>
              <a:t> yüksüz baz  (RN) </a:t>
            </a:r>
            <a:r>
              <a:rPr lang="tr-TR" sz="3000" b="1" dirty="0" smtClean="0"/>
              <a:t>ve </a:t>
            </a:r>
            <a:r>
              <a:rPr lang="tr-TR" sz="3000" b="1" dirty="0" smtClean="0">
                <a:solidFill>
                  <a:srgbClr val="FF0000"/>
                </a:solidFill>
              </a:rPr>
              <a:t>pozitif yüklü katyon(RNH+) </a:t>
            </a:r>
            <a:r>
              <a:rPr lang="tr-TR" sz="3000" b="1" dirty="0" smtClean="0"/>
              <a:t>formu arasında geçiş gösterir. </a:t>
            </a:r>
          </a:p>
          <a:p>
            <a:pPr>
              <a:buNone/>
            </a:pPr>
            <a:r>
              <a:rPr lang="tr-TR" sz="3600" b="1" dirty="0" smtClean="0">
                <a:solidFill>
                  <a:srgbClr val="7030A0"/>
                </a:solidFill>
              </a:rPr>
              <a:t>   </a:t>
            </a:r>
            <a:r>
              <a:rPr lang="tr-TR" sz="3600" b="1" dirty="0" err="1" smtClean="0">
                <a:solidFill>
                  <a:srgbClr val="7030A0"/>
                </a:solidFill>
              </a:rPr>
              <a:t>Anestezik</a:t>
            </a:r>
            <a:r>
              <a:rPr lang="tr-TR" sz="3600" b="1" dirty="0" smtClean="0">
                <a:solidFill>
                  <a:srgbClr val="7030A0"/>
                </a:solidFill>
              </a:rPr>
              <a:t> molekülün bu iki formu solüsyonun </a:t>
            </a:r>
            <a:r>
              <a:rPr lang="tr-TR" sz="3600" b="1" dirty="0" err="1" smtClean="0">
                <a:solidFill>
                  <a:srgbClr val="7030A0"/>
                </a:solidFill>
              </a:rPr>
              <a:t>pH’sına</a:t>
            </a:r>
            <a:r>
              <a:rPr lang="tr-TR" sz="3600" b="1" dirty="0" smtClean="0">
                <a:solidFill>
                  <a:srgbClr val="7030A0"/>
                </a:solidFill>
              </a:rPr>
              <a:t> bağlı olarak dengede kalır.</a:t>
            </a:r>
          </a:p>
          <a:p>
            <a:pPr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  </a:t>
            </a:r>
            <a:endParaRPr lang="tr-TR" sz="2200" b="1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Yüksüz baz molekül (RN) ve yüklü </a:t>
            </a:r>
            <a:r>
              <a:rPr lang="tr-TR" sz="3200" b="1" dirty="0" err="1" smtClean="0">
                <a:solidFill>
                  <a:srgbClr val="FF0000"/>
                </a:solidFill>
              </a:rPr>
              <a:t>katyonik</a:t>
            </a:r>
            <a:r>
              <a:rPr lang="tr-TR" sz="3200" b="1" dirty="0" smtClean="0">
                <a:solidFill>
                  <a:srgbClr val="FF0000"/>
                </a:solidFill>
              </a:rPr>
              <a:t> formun (RNH+) eşit miktarda oluştuğu </a:t>
            </a:r>
            <a:r>
              <a:rPr lang="tr-TR" sz="3200" b="1" dirty="0" err="1" smtClean="0">
                <a:solidFill>
                  <a:srgbClr val="FF0000"/>
                </a:solidFill>
              </a:rPr>
              <a:t>pH</a:t>
            </a:r>
            <a:r>
              <a:rPr lang="tr-TR" sz="3200" b="1" dirty="0" smtClean="0">
                <a:solidFill>
                  <a:srgbClr val="FF0000"/>
                </a:solidFill>
              </a:rPr>
              <a:t>  , </a:t>
            </a:r>
            <a:r>
              <a:rPr lang="tr-TR" sz="3200" b="1" dirty="0" err="1" smtClean="0">
                <a:solidFill>
                  <a:srgbClr val="FF0000"/>
                </a:solidFill>
              </a:rPr>
              <a:t>pKa</a:t>
            </a:r>
            <a:r>
              <a:rPr lang="tr-TR" sz="3200" b="1" dirty="0" smtClean="0">
                <a:solidFill>
                  <a:srgbClr val="FF0000"/>
                </a:solidFill>
              </a:rPr>
              <a:t> (</a:t>
            </a:r>
            <a:r>
              <a:rPr lang="tr-TR" sz="3200" b="1" dirty="0" err="1" smtClean="0">
                <a:solidFill>
                  <a:srgbClr val="FF0000"/>
                </a:solidFill>
              </a:rPr>
              <a:t>disosiasyon</a:t>
            </a:r>
            <a:r>
              <a:rPr lang="tr-TR" sz="3200" b="1" dirty="0" smtClean="0">
                <a:solidFill>
                  <a:srgbClr val="FF0000"/>
                </a:solidFill>
              </a:rPr>
              <a:t> katsayısı) olarak adlandırılır.</a:t>
            </a:r>
            <a:endParaRPr lang="tr-TR" sz="2800" dirty="0"/>
          </a:p>
        </p:txBody>
      </p:sp>
      <p:pic>
        <p:nvPicPr>
          <p:cNvPr id="4" name="3 İçerik Yer Tutucusu" descr="diffusion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6120680" cy="30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British cop directing traffic Animated Clipart&#10;&#10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5081" y="4149080"/>
            <a:ext cx="2708919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 olarak: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 </a:t>
            </a:r>
          </a:p>
          <a:p>
            <a:pPr>
              <a:buNone/>
            </a:pPr>
            <a:r>
              <a:rPr lang="tr-TR" dirty="0" smtClean="0"/>
              <a:t>   </a:t>
            </a:r>
            <a:r>
              <a:rPr lang="tr-TR" sz="3200" b="1" dirty="0" smtClean="0"/>
              <a:t>Lokal </a:t>
            </a:r>
            <a:r>
              <a:rPr lang="tr-TR" sz="3200" b="1" dirty="0" err="1" smtClean="0"/>
              <a:t>anesteziğin</a:t>
            </a:r>
            <a:r>
              <a:rPr lang="tr-TR" sz="3200" b="1" dirty="0" smtClean="0"/>
              <a:t> </a:t>
            </a:r>
            <a:r>
              <a:rPr lang="tr-TR" sz="3200" b="1" dirty="0" smtClean="0">
                <a:solidFill>
                  <a:srgbClr val="FF0000"/>
                </a:solidFill>
              </a:rPr>
              <a:t>yüksüz formu </a:t>
            </a:r>
            <a:r>
              <a:rPr lang="tr-TR" sz="3200" b="1" dirty="0" smtClean="0"/>
              <a:t>hücre </a:t>
            </a:r>
            <a:r>
              <a:rPr lang="tr-TR" sz="3200" b="1" dirty="0" err="1" smtClean="0"/>
              <a:t>membranlarından</a:t>
            </a:r>
            <a:r>
              <a:rPr lang="tr-TR" sz="3200" b="1" dirty="0" smtClean="0"/>
              <a:t> kolaylıkla geçtiği için bu formun konsantrasyonunun artması </a:t>
            </a:r>
            <a:r>
              <a:rPr lang="tr-TR" sz="3200" b="1" dirty="0" smtClean="0">
                <a:solidFill>
                  <a:srgbClr val="FF0000"/>
                </a:solidFill>
              </a:rPr>
              <a:t>etki başlangıcını hızlandırır</a:t>
            </a:r>
            <a:r>
              <a:rPr lang="tr-TR" sz="3200" b="1" dirty="0" smtClean="0"/>
              <a:t>!!!</a:t>
            </a:r>
            <a:endParaRPr lang="tr-TR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Lokal </a:t>
            </a:r>
            <a:r>
              <a:rPr lang="tr-TR" dirty="0" err="1" smtClean="0"/>
              <a:t>anestezik</a:t>
            </a:r>
            <a:r>
              <a:rPr lang="tr-TR" dirty="0" smtClean="0"/>
              <a:t>  </a:t>
            </a:r>
            <a:r>
              <a:rPr lang="tr-TR" dirty="0" err="1" smtClean="0"/>
              <a:t>pKa</a:t>
            </a:r>
            <a:r>
              <a:rPr lang="tr-TR" dirty="0" smtClean="0"/>
              <a:t> (</a:t>
            </a:r>
            <a:r>
              <a:rPr lang="tr-TR" dirty="0" err="1" smtClean="0"/>
              <a:t>iyonizasyon</a:t>
            </a:r>
            <a:r>
              <a:rPr lang="tr-TR" dirty="0" smtClean="0"/>
              <a:t> sabiti)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tr-TR" sz="3200" dirty="0" smtClean="0"/>
              <a:t>  </a:t>
            </a:r>
            <a:endParaRPr lang="tr-TR" sz="4500" dirty="0" smtClean="0"/>
          </a:p>
          <a:p>
            <a:pPr>
              <a:buNone/>
            </a:pPr>
            <a:r>
              <a:rPr lang="tr-TR" sz="5100" b="1" dirty="0" smtClean="0">
                <a:solidFill>
                  <a:srgbClr val="FF0000"/>
                </a:solidFill>
              </a:rPr>
              <a:t>    molekülün %50 si </a:t>
            </a:r>
            <a:r>
              <a:rPr lang="tr-TR" sz="5100" b="1" dirty="0" err="1" smtClean="0">
                <a:solidFill>
                  <a:srgbClr val="FF0000"/>
                </a:solidFill>
              </a:rPr>
              <a:t>lipofilik</a:t>
            </a:r>
            <a:r>
              <a:rPr lang="tr-TR" sz="5100" b="1" dirty="0" smtClean="0">
                <a:solidFill>
                  <a:srgbClr val="FF0000"/>
                </a:solidFill>
              </a:rPr>
              <a:t> baz formunda </a:t>
            </a:r>
          </a:p>
          <a:p>
            <a:pPr>
              <a:buNone/>
            </a:pPr>
            <a:r>
              <a:rPr lang="tr-TR" sz="5100" b="1" dirty="0" smtClean="0">
                <a:solidFill>
                  <a:srgbClr val="FF0000"/>
                </a:solidFill>
              </a:rPr>
              <a:t>    %  50  si   </a:t>
            </a:r>
            <a:r>
              <a:rPr lang="tr-TR" sz="5100" b="1" dirty="0" err="1" smtClean="0">
                <a:solidFill>
                  <a:srgbClr val="FF0000"/>
                </a:solidFill>
              </a:rPr>
              <a:t>hidrofilik</a:t>
            </a:r>
            <a:r>
              <a:rPr lang="tr-TR" sz="5100" b="1" dirty="0" smtClean="0">
                <a:solidFill>
                  <a:srgbClr val="FF0000"/>
                </a:solidFill>
              </a:rPr>
              <a:t>  katyon  formunda olduğu </a:t>
            </a:r>
            <a:r>
              <a:rPr lang="tr-TR" sz="5800" b="1" dirty="0" err="1" smtClean="0">
                <a:solidFill>
                  <a:srgbClr val="FF0000"/>
                </a:solidFill>
              </a:rPr>
              <a:t>pH</a:t>
            </a:r>
            <a:r>
              <a:rPr lang="tr-TR" sz="5800" b="1" dirty="0" smtClean="0">
                <a:solidFill>
                  <a:srgbClr val="FF0000"/>
                </a:solidFill>
              </a:rPr>
              <a:t> </a:t>
            </a:r>
            <a:r>
              <a:rPr lang="tr-TR" sz="5100" b="1" dirty="0" smtClean="0">
                <a:solidFill>
                  <a:srgbClr val="FF0000"/>
                </a:solidFill>
              </a:rPr>
              <a:t>dır</a:t>
            </a:r>
          </a:p>
          <a:p>
            <a:pPr>
              <a:buNone/>
            </a:pPr>
            <a:endParaRPr lang="tr-TR" sz="4500" dirty="0" smtClean="0"/>
          </a:p>
          <a:p>
            <a:pPr>
              <a:buNone/>
            </a:pPr>
            <a:r>
              <a:rPr lang="tr-TR" sz="4500" b="1" dirty="0" smtClean="0"/>
              <a:t>   </a:t>
            </a:r>
            <a:r>
              <a:rPr lang="tr-TR" sz="5900" b="1" dirty="0" smtClean="0">
                <a:solidFill>
                  <a:srgbClr val="7030A0"/>
                </a:solidFill>
              </a:rPr>
              <a:t>İ</a:t>
            </a:r>
            <a:r>
              <a:rPr lang="tr-TR" sz="6700" b="1" dirty="0" smtClean="0">
                <a:solidFill>
                  <a:srgbClr val="7030A0"/>
                </a:solidFill>
              </a:rPr>
              <a:t>letim bloğunun başlangıç hızını belirler!!! </a:t>
            </a:r>
            <a:endParaRPr lang="tr-TR" sz="45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tr-TR" sz="3200" dirty="0" smtClean="0"/>
          </a:p>
          <a:p>
            <a:pPr>
              <a:buNone/>
            </a:pPr>
            <a:r>
              <a:rPr lang="tr-TR" sz="3200" dirty="0" smtClean="0"/>
              <a:t> </a:t>
            </a:r>
          </a:p>
          <a:p>
            <a:pPr>
              <a:buNone/>
            </a:pPr>
            <a:r>
              <a:rPr lang="tr-TR" sz="3200" dirty="0" smtClean="0"/>
              <a:t> </a:t>
            </a:r>
            <a:r>
              <a:rPr lang="tr-TR" sz="6700" b="1" dirty="0" smtClean="0"/>
              <a:t>Bütün lokal </a:t>
            </a:r>
            <a:r>
              <a:rPr lang="tr-TR" sz="6700" b="1" dirty="0" err="1" smtClean="0"/>
              <a:t>anestezikler</a:t>
            </a:r>
            <a:r>
              <a:rPr lang="tr-TR" sz="6700" b="1" dirty="0" smtClean="0"/>
              <a:t> zayıf bazlardır  ve  </a:t>
            </a:r>
            <a:r>
              <a:rPr lang="tr-TR" sz="6700" b="1" dirty="0" err="1" smtClean="0"/>
              <a:t>pKa</a:t>
            </a:r>
            <a:r>
              <a:rPr lang="tr-TR" sz="6700" b="1" dirty="0" smtClean="0"/>
              <a:t>  &gt;7,4 dür</a:t>
            </a:r>
            <a:endParaRPr lang="tr-TR" sz="3200" b="1" dirty="0" smtClean="0"/>
          </a:p>
          <a:p>
            <a:pPr>
              <a:buNone/>
            </a:pPr>
            <a:endParaRPr lang="tr-TR" sz="3200" dirty="0" smtClean="0"/>
          </a:p>
          <a:p>
            <a:pPr>
              <a:buNone/>
            </a:pPr>
            <a:r>
              <a:rPr lang="tr-TR" sz="3200" dirty="0" smtClean="0"/>
              <a:t>   </a:t>
            </a:r>
          </a:p>
          <a:p>
            <a:pPr>
              <a:buNone/>
            </a:pPr>
            <a:r>
              <a:rPr lang="tr-TR" dirty="0" smtClean="0"/>
              <a:t>   </a:t>
            </a:r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 </a:t>
            </a:r>
            <a:r>
              <a:rPr lang="tr-TR" dirty="0" err="1" smtClean="0"/>
              <a:t>pKa</a:t>
            </a:r>
            <a:r>
              <a:rPr lang="tr-TR" dirty="0" smtClean="0"/>
              <a:t> arttıkça </a:t>
            </a:r>
            <a:r>
              <a:rPr lang="tr-TR" dirty="0" err="1" smtClean="0"/>
              <a:t>katyonik</a:t>
            </a:r>
            <a:r>
              <a:rPr lang="tr-TR" dirty="0" smtClean="0"/>
              <a:t> form artar!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3200" dirty="0" smtClean="0"/>
          </a:p>
          <a:p>
            <a:pPr>
              <a:buNone/>
            </a:pPr>
            <a:r>
              <a:rPr lang="tr-TR" sz="3600" dirty="0" smtClean="0"/>
              <a:t>   </a:t>
            </a:r>
            <a:r>
              <a:rPr lang="tr-TR" sz="3600" b="1" dirty="0" smtClean="0"/>
              <a:t> </a:t>
            </a:r>
            <a:r>
              <a:rPr lang="tr-TR" sz="4000" b="1" dirty="0" smtClean="0">
                <a:solidFill>
                  <a:srgbClr val="FF0000"/>
                </a:solidFill>
              </a:rPr>
              <a:t>Etki başlangıcı gecikir!</a:t>
            </a:r>
            <a:endParaRPr lang="tr-TR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3200" b="1" dirty="0" smtClean="0"/>
              <a:t>Ör:  </a:t>
            </a:r>
            <a:r>
              <a:rPr lang="tr-TR" sz="3200" b="1" dirty="0" err="1" smtClean="0"/>
              <a:t>pKa</a:t>
            </a:r>
            <a:r>
              <a:rPr lang="tr-TR" sz="3200" b="1" dirty="0" smtClean="0"/>
              <a:t>   8,1      </a:t>
            </a:r>
            <a:r>
              <a:rPr lang="tr-TR" sz="3200" b="1" dirty="0" err="1" smtClean="0"/>
              <a:t>bupivakain</a:t>
            </a:r>
            <a:r>
              <a:rPr lang="tr-TR" sz="3200" b="1" dirty="0" smtClean="0"/>
              <a:t> de</a:t>
            </a:r>
          </a:p>
          <a:p>
            <a:pPr>
              <a:buNone/>
            </a:pPr>
            <a:r>
              <a:rPr lang="tr-TR" sz="3200" b="1" dirty="0" smtClean="0"/>
              <a:t>        </a:t>
            </a:r>
            <a:r>
              <a:rPr lang="tr-TR" sz="3200" b="1" dirty="0" err="1" smtClean="0"/>
              <a:t>pKa</a:t>
            </a:r>
            <a:r>
              <a:rPr lang="tr-TR" sz="3200" b="1" dirty="0" smtClean="0"/>
              <a:t>    7,7   </a:t>
            </a:r>
            <a:r>
              <a:rPr lang="tr-TR" sz="3200" b="1" dirty="0" err="1" smtClean="0"/>
              <a:t>lidokainden</a:t>
            </a:r>
            <a:endParaRPr lang="tr-TR" sz="3200" b="1" dirty="0" smtClean="0"/>
          </a:p>
          <a:p>
            <a:pPr>
              <a:buNone/>
            </a:pPr>
            <a:r>
              <a:rPr lang="tr-TR" sz="3200" b="1" dirty="0" smtClean="0"/>
              <a:t>                           </a:t>
            </a:r>
            <a:r>
              <a:rPr lang="tr-TR" sz="3600" b="1" dirty="0" smtClean="0"/>
              <a:t>daha geç etki !!!</a:t>
            </a:r>
            <a:endParaRPr lang="tr-TR" sz="3200" b="1" dirty="0"/>
          </a:p>
        </p:txBody>
      </p:sp>
      <p:pic>
        <p:nvPicPr>
          <p:cNvPr id="38914" name="Picture 2" descr="Real Estate Agent Running After Sale Sign Animated Clipar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941168"/>
            <a:ext cx="2339752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Ara zincir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tr-TR" sz="3000" b="1" dirty="0" smtClean="0"/>
          </a:p>
          <a:p>
            <a:pPr>
              <a:buNone/>
            </a:pPr>
            <a:r>
              <a:rPr lang="tr-TR" sz="3000" b="1" dirty="0" smtClean="0"/>
              <a:t>   </a:t>
            </a:r>
            <a:r>
              <a:rPr lang="tr-TR" sz="3000" b="1" dirty="0" err="1" smtClean="0"/>
              <a:t>Amid</a:t>
            </a:r>
            <a:r>
              <a:rPr lang="tr-TR" sz="3000" b="1" dirty="0" smtClean="0"/>
              <a:t> </a:t>
            </a:r>
          </a:p>
          <a:p>
            <a:pPr>
              <a:buNone/>
            </a:pPr>
            <a:endParaRPr lang="tr-TR" sz="3000" b="1" dirty="0" smtClean="0"/>
          </a:p>
          <a:p>
            <a:r>
              <a:rPr lang="tr-TR" sz="3000" b="1" dirty="0" err="1" smtClean="0"/>
              <a:t>Lidokain</a:t>
            </a:r>
            <a:endParaRPr lang="tr-TR" sz="3000" b="1" dirty="0" smtClean="0"/>
          </a:p>
          <a:p>
            <a:r>
              <a:rPr lang="tr-TR" sz="3000" b="1" dirty="0" err="1" smtClean="0"/>
              <a:t>Mepivakain</a:t>
            </a:r>
            <a:endParaRPr lang="tr-TR" sz="3000" b="1" dirty="0" smtClean="0"/>
          </a:p>
          <a:p>
            <a:r>
              <a:rPr lang="tr-TR" sz="3000" b="1" dirty="0" err="1" smtClean="0"/>
              <a:t>Prilokain</a:t>
            </a:r>
            <a:endParaRPr lang="tr-TR" sz="3000" b="1" dirty="0" smtClean="0"/>
          </a:p>
          <a:p>
            <a:r>
              <a:rPr lang="tr-TR" sz="3000" b="1" dirty="0" err="1" smtClean="0"/>
              <a:t>Etidokain</a:t>
            </a:r>
            <a:endParaRPr lang="tr-TR" sz="3000" b="1" dirty="0" smtClean="0"/>
          </a:p>
          <a:p>
            <a:r>
              <a:rPr lang="tr-TR" sz="3000" b="1" dirty="0" err="1" smtClean="0"/>
              <a:t>Artikain</a:t>
            </a:r>
            <a:endParaRPr lang="tr-TR" sz="3000" b="1" dirty="0" smtClean="0"/>
          </a:p>
          <a:p>
            <a:r>
              <a:rPr lang="tr-TR" sz="3000" b="1" dirty="0" err="1" smtClean="0"/>
              <a:t>Bupivakain</a:t>
            </a:r>
            <a:endParaRPr lang="tr-TR" sz="3000" b="1" dirty="0" smtClean="0"/>
          </a:p>
          <a:p>
            <a:r>
              <a:rPr lang="tr-TR" sz="3000" b="1" dirty="0" err="1" smtClean="0"/>
              <a:t>Ropivakain</a:t>
            </a:r>
            <a:endParaRPr lang="tr-TR" sz="3000" b="1" dirty="0" smtClean="0"/>
          </a:p>
          <a:p>
            <a:r>
              <a:rPr lang="tr-TR" sz="3000" b="1" dirty="0" err="1" smtClean="0"/>
              <a:t>levobupivakain</a:t>
            </a:r>
            <a:endParaRPr lang="tr-TR" sz="3000" b="1" dirty="0"/>
          </a:p>
        </p:txBody>
      </p:sp>
      <p:pic>
        <p:nvPicPr>
          <p:cNvPr id="34818" name="Picture 2" descr="Turkey Blinking Animated Clipar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3092" y="4797152"/>
            <a:ext cx="2257380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ester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</a:t>
            </a:r>
          </a:p>
          <a:p>
            <a:pPr>
              <a:buNone/>
            </a:pPr>
            <a:r>
              <a:rPr lang="tr-TR" sz="3200" b="1" dirty="0" smtClean="0"/>
              <a:t>  kokain</a:t>
            </a:r>
          </a:p>
          <a:p>
            <a:pPr>
              <a:buNone/>
            </a:pPr>
            <a:r>
              <a:rPr lang="tr-TR" sz="3200" b="1" dirty="0" smtClean="0"/>
              <a:t>  </a:t>
            </a:r>
            <a:r>
              <a:rPr lang="tr-TR" sz="3200" b="1" dirty="0" err="1" smtClean="0"/>
              <a:t>prokain</a:t>
            </a:r>
            <a:endParaRPr lang="tr-TR" sz="3200" b="1" dirty="0" smtClean="0"/>
          </a:p>
          <a:p>
            <a:pPr>
              <a:buNone/>
            </a:pPr>
            <a:r>
              <a:rPr lang="tr-TR" sz="3200" b="1" dirty="0" smtClean="0"/>
              <a:t>  </a:t>
            </a:r>
            <a:r>
              <a:rPr lang="tr-TR" sz="3200" b="1" dirty="0" err="1" smtClean="0"/>
              <a:t>klorprokain</a:t>
            </a:r>
            <a:endParaRPr lang="tr-TR" sz="3200" b="1" dirty="0" smtClean="0"/>
          </a:p>
          <a:p>
            <a:pPr>
              <a:buNone/>
            </a:pPr>
            <a:r>
              <a:rPr lang="tr-TR" sz="3200" b="1" dirty="0" smtClean="0"/>
              <a:t>  </a:t>
            </a:r>
            <a:r>
              <a:rPr lang="tr-TR" sz="3200" b="1" dirty="0" err="1" smtClean="0"/>
              <a:t>tetrakain</a:t>
            </a:r>
            <a:endParaRPr lang="tr-TR" sz="3200" b="1" dirty="0"/>
          </a:p>
        </p:txBody>
      </p:sp>
      <p:pic>
        <p:nvPicPr>
          <p:cNvPr id="33794" name="Picture 2" descr="Turkey on treadmill too thin for Thanksgiving Animated Clipart&#10;&#10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933056"/>
            <a:ext cx="1905000" cy="190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7992560" cy="1800200"/>
          </a:xfrm>
        </p:spPr>
        <p:txBody>
          <a:bodyPr/>
          <a:lstStyle/>
          <a:p>
            <a:r>
              <a:rPr lang="tr-TR" b="1" dirty="0" smtClean="0"/>
              <a:t>Tablo 11. Lokal </a:t>
            </a:r>
            <a:r>
              <a:rPr lang="tr-TR" b="1" dirty="0" err="1" smtClean="0"/>
              <a:t>anesteziklerin</a:t>
            </a:r>
            <a:r>
              <a:rPr lang="tr-TR" b="1" dirty="0" smtClean="0"/>
              <a:t> genel özellikleri</a:t>
            </a:r>
            <a:endParaRPr lang="tr-TR" dirty="0" smtClean="0"/>
          </a:p>
          <a:p>
            <a:endParaRPr lang="tr-TR" dirty="0">
              <a:solidFill>
                <a:srgbClr val="FF0000"/>
              </a:solidFill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467544" y="1556789"/>
          <a:ext cx="7992886" cy="5184579"/>
        </p:xfrm>
        <a:graphic>
          <a:graphicData uri="http://schemas.openxmlformats.org/drawingml/2006/table">
            <a:tbl>
              <a:tblPr/>
              <a:tblGrid>
                <a:gridCol w="2006389"/>
                <a:gridCol w="3388869"/>
                <a:gridCol w="2597628"/>
              </a:tblGrid>
              <a:tr h="554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Özellikler</a:t>
                      </a:r>
                      <a:endParaRPr lang="tr-TR" sz="1800" b="1" dirty="0"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Aminoesterler</a:t>
                      </a:r>
                      <a:endParaRPr lang="tr-TR" sz="1800" b="1"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Aminoamidler</a:t>
                      </a:r>
                      <a:endParaRPr lang="tr-TR" sz="1800" b="1" dirty="0"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94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Metabolizma</a:t>
                      </a:r>
                      <a:endParaRPr lang="tr-TR" sz="1800" b="1"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Plazma </a:t>
                      </a:r>
                      <a:r>
                        <a:rPr lang="tr-TR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kolinesterazları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ile </a:t>
                      </a:r>
                      <a:r>
                        <a:rPr lang="tr-TR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metabolize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olur, hızlı</a:t>
                      </a:r>
                      <a:endParaRPr lang="tr-TR" sz="1800" b="1" dirty="0"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Hepatik metabolizma, yavaş</a:t>
                      </a:r>
                      <a:endParaRPr lang="tr-TR" sz="1800" b="1"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Sistemik toksisite</a:t>
                      </a:r>
                      <a:endParaRPr lang="tr-TR" sz="1800" b="1"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Nadir</a:t>
                      </a:r>
                      <a:endParaRPr lang="tr-TR" sz="1800" b="1"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Sık</a:t>
                      </a:r>
                      <a:endParaRPr lang="tr-TR" sz="1800" b="1"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Allerjik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reaksiyon</a:t>
                      </a:r>
                      <a:endParaRPr lang="tr-TR" sz="1800" b="1" dirty="0"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Olası – PABA sorumludur </a:t>
                      </a:r>
                      <a:endParaRPr lang="tr-TR" sz="1800" b="1" dirty="0"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Çok nadir</a:t>
                      </a:r>
                      <a:endParaRPr lang="tr-TR" sz="1800" b="1"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1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Solüsyondaki stabilitesi</a:t>
                      </a:r>
                      <a:endParaRPr lang="tr-TR" sz="1800" b="1"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Isı, güneş etkisi ile ampülde bozulur</a:t>
                      </a:r>
                      <a:endParaRPr lang="tr-TR" sz="1800" b="1"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Kimyasal olarak çok stabildir</a:t>
                      </a:r>
                      <a:endParaRPr lang="tr-TR" sz="1800" b="1"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Etki başlangıcı</a:t>
                      </a:r>
                      <a:endParaRPr lang="tr-TR" sz="1800" b="1"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Yavaş</a:t>
                      </a:r>
                      <a:endParaRPr lang="tr-TR" sz="1800" b="1"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Orta derece-hızlı</a:t>
                      </a:r>
                      <a:endParaRPr lang="tr-TR" sz="1800" b="1"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1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pKa</a:t>
                      </a:r>
                      <a:endParaRPr lang="tr-TR" sz="1800" b="1"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pH dan daha yüksektir pH = 7.4 (8.5-8.9)</a:t>
                      </a:r>
                      <a:endParaRPr lang="tr-TR" sz="1800" b="1"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pH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a yakındır = 7.4 (7.6-8.1)</a:t>
                      </a:r>
                      <a:endParaRPr lang="tr-TR" sz="1800" b="1" dirty="0"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179512" y="1628800"/>
            <a:ext cx="896448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3600" b="1" dirty="0" smtClean="0">
              <a:solidFill>
                <a:srgbClr val="C00000"/>
              </a:solidFill>
            </a:endParaRPr>
          </a:p>
          <a:p>
            <a:r>
              <a:rPr lang="tr-TR" sz="3600" b="1" dirty="0" smtClean="0">
                <a:solidFill>
                  <a:srgbClr val="C00000"/>
                </a:solidFill>
              </a:rPr>
              <a:t>Etki süresi açısından           </a:t>
            </a:r>
          </a:p>
          <a:p>
            <a:r>
              <a:rPr lang="tr-TR" sz="3200" b="1" dirty="0" smtClean="0"/>
              <a:t> </a:t>
            </a:r>
            <a:r>
              <a:rPr lang="tr-TR" sz="3200" b="1" dirty="0" err="1" smtClean="0"/>
              <a:t>prokain</a:t>
            </a:r>
            <a:r>
              <a:rPr lang="tr-TR" sz="3200" b="1" dirty="0" smtClean="0"/>
              <a:t> ve </a:t>
            </a:r>
            <a:r>
              <a:rPr lang="tr-TR" sz="3200" b="1" dirty="0" err="1" smtClean="0"/>
              <a:t>klorprokain</a:t>
            </a:r>
            <a:r>
              <a:rPr lang="tr-TR" sz="3200" b="1" dirty="0" smtClean="0"/>
              <a:t>                </a:t>
            </a:r>
            <a:r>
              <a:rPr lang="tr-TR" sz="3600" b="1" dirty="0" smtClean="0">
                <a:solidFill>
                  <a:srgbClr val="7030A0"/>
                </a:solidFill>
              </a:rPr>
              <a:t>kısa,</a:t>
            </a:r>
          </a:p>
          <a:p>
            <a:r>
              <a:rPr lang="tr-TR" sz="3600" dirty="0" smtClean="0"/>
              <a:t> </a:t>
            </a:r>
            <a:r>
              <a:rPr lang="tr-TR" sz="3200" b="1" dirty="0" err="1" smtClean="0"/>
              <a:t>lidokain</a:t>
            </a:r>
            <a:r>
              <a:rPr lang="tr-TR" sz="3200" b="1" dirty="0" smtClean="0"/>
              <a:t>, </a:t>
            </a:r>
            <a:r>
              <a:rPr lang="tr-TR" sz="3200" b="1" dirty="0" err="1" smtClean="0"/>
              <a:t>mepivakain</a:t>
            </a:r>
            <a:r>
              <a:rPr lang="tr-TR" sz="3200" b="1" dirty="0" smtClean="0"/>
              <a:t> ve </a:t>
            </a:r>
            <a:r>
              <a:rPr lang="tr-TR" sz="3200" b="1" dirty="0" err="1" smtClean="0"/>
              <a:t>prilokain</a:t>
            </a:r>
            <a:r>
              <a:rPr lang="tr-TR" sz="3200" b="1" dirty="0" smtClean="0"/>
              <a:t>           </a:t>
            </a:r>
            <a:r>
              <a:rPr lang="tr-TR" sz="3600" b="1" dirty="0" smtClean="0">
                <a:solidFill>
                  <a:srgbClr val="7030A0"/>
                </a:solidFill>
              </a:rPr>
              <a:t>orta</a:t>
            </a:r>
            <a:r>
              <a:rPr lang="tr-TR" sz="3600" dirty="0" smtClean="0"/>
              <a:t>  </a:t>
            </a:r>
          </a:p>
          <a:p>
            <a:endParaRPr lang="tr-TR" sz="3600" b="1" dirty="0" smtClean="0"/>
          </a:p>
          <a:p>
            <a:r>
              <a:rPr lang="tr-TR" sz="3200" b="1" dirty="0" err="1" smtClean="0"/>
              <a:t>tetrakain</a:t>
            </a:r>
            <a:r>
              <a:rPr lang="tr-TR" sz="3200" b="1" dirty="0" smtClean="0"/>
              <a:t>, </a:t>
            </a:r>
            <a:r>
              <a:rPr lang="tr-TR" sz="3200" b="1" dirty="0" err="1" smtClean="0"/>
              <a:t>bupivakain</a:t>
            </a:r>
            <a:r>
              <a:rPr lang="tr-TR" sz="3200" b="1" dirty="0" smtClean="0"/>
              <a:t>, ve </a:t>
            </a:r>
            <a:r>
              <a:rPr lang="tr-TR" sz="3200" b="1" dirty="0" err="1" smtClean="0"/>
              <a:t>etidokain</a:t>
            </a:r>
            <a:r>
              <a:rPr lang="tr-TR" sz="3200" b="1" dirty="0" smtClean="0"/>
              <a:t>           </a:t>
            </a:r>
            <a:r>
              <a:rPr lang="tr-TR" sz="3200" b="1" dirty="0" smtClean="0">
                <a:solidFill>
                  <a:srgbClr val="7030A0"/>
                </a:solidFill>
              </a:rPr>
              <a:t>uzun</a:t>
            </a:r>
            <a:endParaRPr lang="tr-TR" sz="3600" b="1" dirty="0" smtClean="0">
              <a:solidFill>
                <a:srgbClr val="7030A0"/>
              </a:solidFill>
            </a:endParaRPr>
          </a:p>
          <a:p>
            <a:r>
              <a:rPr lang="tr-TR" sz="3600" b="1" dirty="0" smtClean="0"/>
              <a:t>                                                                       </a:t>
            </a:r>
            <a:r>
              <a:rPr lang="tr-TR" sz="3600" dirty="0" smtClean="0"/>
              <a:t> sürelidir</a:t>
            </a:r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5" name="4 Sağ Ok"/>
          <p:cNvSpPr/>
          <p:nvPr/>
        </p:nvSpPr>
        <p:spPr>
          <a:xfrm>
            <a:off x="4860032" y="2924944"/>
            <a:ext cx="8343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Sağ Ok"/>
          <p:cNvSpPr/>
          <p:nvPr/>
        </p:nvSpPr>
        <p:spPr>
          <a:xfrm>
            <a:off x="7020272" y="3429000"/>
            <a:ext cx="7623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7" name="6 Sağ Ok"/>
          <p:cNvSpPr/>
          <p:nvPr/>
        </p:nvSpPr>
        <p:spPr>
          <a:xfrm>
            <a:off x="7236296" y="4437112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3600" dirty="0" smtClean="0"/>
          </a:p>
          <a:p>
            <a:pPr>
              <a:buNone/>
            </a:pPr>
            <a:r>
              <a:rPr lang="tr-TR" sz="3600" dirty="0" smtClean="0"/>
              <a:t>   </a:t>
            </a:r>
            <a:r>
              <a:rPr lang="tr-TR" sz="3600" b="1" dirty="0" smtClean="0"/>
              <a:t>Ara zincirin uzunluğu lokal </a:t>
            </a:r>
            <a:r>
              <a:rPr lang="tr-TR" sz="3600" b="1" dirty="0" err="1" smtClean="0"/>
              <a:t>anestezik</a:t>
            </a:r>
            <a:r>
              <a:rPr lang="tr-TR" sz="3600" b="1" dirty="0" smtClean="0"/>
              <a:t> aktivitesinin belirleyicisidir!</a:t>
            </a:r>
            <a:endParaRPr lang="tr-TR" sz="3600" b="1" dirty="0"/>
          </a:p>
        </p:txBody>
      </p:sp>
      <p:pic>
        <p:nvPicPr>
          <p:cNvPr id="28674" name="Picture 2" descr="Student girl sitting atop stack of textbooks Animated Clipart&#10;&#10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324199"/>
            <a:ext cx="1905000" cy="190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Normal vücut </a:t>
            </a:r>
            <a:r>
              <a:rPr lang="tr-TR" sz="2800" b="1" dirty="0" err="1" smtClean="0"/>
              <a:t>pH’sı</a:t>
            </a:r>
            <a:r>
              <a:rPr lang="tr-TR" sz="2800" b="1" dirty="0" smtClean="0"/>
              <a:t> 7.4 iken aktif enfeksiyon durumunda doku </a:t>
            </a:r>
            <a:r>
              <a:rPr lang="tr-TR" sz="2800" b="1" dirty="0" err="1" smtClean="0"/>
              <a:t>pH’sı</a:t>
            </a:r>
            <a:r>
              <a:rPr lang="tr-TR" sz="2800" b="1" dirty="0" smtClean="0"/>
              <a:t> 5-6 ‘a kadar düşer.</a:t>
            </a:r>
          </a:p>
          <a:p>
            <a:r>
              <a:rPr lang="tr-TR" sz="2800" b="1" dirty="0" smtClean="0"/>
              <a:t>Lokal </a:t>
            </a:r>
            <a:r>
              <a:rPr lang="tr-TR" sz="2800" b="1" dirty="0" err="1" smtClean="0"/>
              <a:t>anesteziğin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pKa’sı</a:t>
            </a:r>
            <a:r>
              <a:rPr lang="tr-TR" sz="2800" b="1" dirty="0" smtClean="0"/>
              <a:t> ile doku </a:t>
            </a:r>
            <a:r>
              <a:rPr lang="tr-TR" sz="2800" b="1" dirty="0" err="1" smtClean="0"/>
              <a:t>pH’sı</a:t>
            </a:r>
            <a:r>
              <a:rPr lang="tr-TR" sz="2800" b="1" dirty="0" smtClean="0"/>
              <a:t> arasındaki  fark,</a:t>
            </a:r>
            <a:r>
              <a:rPr lang="tr-TR" sz="2800" b="1" dirty="0" smtClean="0">
                <a:solidFill>
                  <a:srgbClr val="FF0000"/>
                </a:solidFill>
              </a:rPr>
              <a:t> sinire </a:t>
            </a:r>
            <a:r>
              <a:rPr lang="tr-TR" sz="2800" b="1" dirty="0" err="1" smtClean="0">
                <a:solidFill>
                  <a:srgbClr val="FF0000"/>
                </a:solidFill>
              </a:rPr>
              <a:t>diffüze</a:t>
            </a:r>
            <a:r>
              <a:rPr lang="tr-TR" sz="2800" b="1" dirty="0" smtClean="0">
                <a:solidFill>
                  <a:srgbClr val="FF0000"/>
                </a:solidFill>
              </a:rPr>
              <a:t> olabilen </a:t>
            </a:r>
            <a:r>
              <a:rPr lang="tr-TR" sz="2800" b="1" dirty="0" err="1" smtClean="0">
                <a:solidFill>
                  <a:srgbClr val="FF0000"/>
                </a:solidFill>
              </a:rPr>
              <a:t>anestezik</a:t>
            </a:r>
            <a:r>
              <a:rPr lang="tr-TR" sz="2800" b="1" dirty="0" smtClean="0">
                <a:solidFill>
                  <a:srgbClr val="FF0000"/>
                </a:solidFill>
              </a:rPr>
              <a:t> miktarında </a:t>
            </a:r>
            <a:r>
              <a:rPr lang="tr-TR" sz="2800" b="1" dirty="0" smtClean="0"/>
              <a:t>ve </a:t>
            </a:r>
            <a:r>
              <a:rPr lang="tr-TR" sz="2800" b="1" dirty="0" err="1" smtClean="0">
                <a:solidFill>
                  <a:srgbClr val="FF0000"/>
                </a:solidFill>
              </a:rPr>
              <a:t>anestezik</a:t>
            </a:r>
            <a:r>
              <a:rPr lang="tr-TR" sz="2800" b="1" dirty="0" smtClean="0"/>
              <a:t> etkinin </a:t>
            </a:r>
            <a:r>
              <a:rPr lang="tr-TR" sz="2800" b="1" dirty="0" smtClean="0">
                <a:solidFill>
                  <a:srgbClr val="FF0000"/>
                </a:solidFill>
              </a:rPr>
              <a:t>başlaması</a:t>
            </a:r>
            <a:r>
              <a:rPr lang="tr-TR" sz="2800" b="1" dirty="0" smtClean="0"/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için geçen sürede </a:t>
            </a:r>
            <a:r>
              <a:rPr lang="tr-TR" sz="2800" b="1" dirty="0" smtClean="0"/>
              <a:t>belirgin bir artışa s neden olur 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Hücre dışındaki  dokuda, enfeksiyon vs  nedenlere bağlı olarak daha asidik bir ortam yani  </a:t>
            </a:r>
            <a:r>
              <a:rPr lang="tr-TR" sz="2800" b="1" dirty="0" smtClean="0">
                <a:solidFill>
                  <a:srgbClr val="FF0000"/>
                </a:solidFill>
              </a:rPr>
              <a:t>düşük </a:t>
            </a:r>
            <a:r>
              <a:rPr lang="tr-TR" sz="2800" b="1" dirty="0" err="1" smtClean="0">
                <a:solidFill>
                  <a:srgbClr val="FF0000"/>
                </a:solidFill>
              </a:rPr>
              <a:t>pH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 smtClean="0"/>
              <a:t>ve </a:t>
            </a:r>
            <a:r>
              <a:rPr lang="tr-TR" sz="2800" b="1" dirty="0" smtClean="0">
                <a:solidFill>
                  <a:srgbClr val="FF0000"/>
                </a:solidFill>
              </a:rPr>
              <a:t>ortamda H+ iyonu artması </a:t>
            </a:r>
            <a:r>
              <a:rPr lang="tr-TR" sz="2800" b="1" dirty="0" smtClean="0"/>
              <a:t>denklemi sola kaydırarak sinir hücre </a:t>
            </a:r>
            <a:r>
              <a:rPr lang="tr-TR" sz="2800" b="1" dirty="0" err="1" smtClean="0"/>
              <a:t>membranından</a:t>
            </a:r>
            <a:r>
              <a:rPr lang="tr-TR" sz="2800" b="1" dirty="0" smtClean="0"/>
              <a:t>  geçecek</a:t>
            </a:r>
            <a:r>
              <a:rPr lang="tr-TR" sz="2800" b="1" dirty="0" smtClean="0">
                <a:solidFill>
                  <a:srgbClr val="FF0000"/>
                </a:solidFill>
              </a:rPr>
              <a:t>  </a:t>
            </a:r>
            <a:r>
              <a:rPr lang="tr-TR" sz="2800" b="1" dirty="0" err="1" smtClean="0">
                <a:solidFill>
                  <a:srgbClr val="FF0000"/>
                </a:solidFill>
              </a:rPr>
              <a:t>nötral</a:t>
            </a:r>
            <a:r>
              <a:rPr lang="tr-TR" sz="2800" b="1" dirty="0" smtClean="0">
                <a:solidFill>
                  <a:srgbClr val="FF0000"/>
                </a:solidFill>
              </a:rPr>
              <a:t>  (RN) radikallerin azalmasına </a:t>
            </a:r>
            <a:r>
              <a:rPr lang="tr-TR" sz="2800" b="1" dirty="0" smtClean="0"/>
              <a:t>neden olur.</a:t>
            </a:r>
            <a:endParaRPr lang="tr-TR" sz="2800" b="1" dirty="0"/>
          </a:p>
        </p:txBody>
      </p:sp>
      <p:pic>
        <p:nvPicPr>
          <p:cNvPr id="26626" name="Picture 2" descr="Porcupine combing quills Animated Clipart&#10;&#10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653136"/>
            <a:ext cx="1905000" cy="190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tr-TR" dirty="0" smtClean="0"/>
              <a:t> SONUÇ: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3200" b="1" dirty="0" smtClean="0"/>
              <a:t>   Yüklü radikaller hidrojen iyonlarını solüsyona bırakır ve yukarıdaki denklem sağa kayar </a:t>
            </a:r>
          </a:p>
          <a:p>
            <a:r>
              <a:rPr lang="tr-TR" sz="3200" b="1" dirty="0" smtClean="0">
                <a:solidFill>
                  <a:srgbClr val="FF0000"/>
                </a:solidFill>
              </a:rPr>
              <a:t>  Fazla miktarda yüksüz baz oluşumuna neden olur. 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diffusion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25144"/>
            <a:ext cx="55446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iffusion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8984"/>
            <a:ext cx="6120680" cy="30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  </a:t>
            </a:r>
            <a:r>
              <a:rPr lang="tr-TR" b="1" dirty="0" err="1" smtClean="0"/>
              <a:t>Differansiyel</a:t>
            </a:r>
            <a:r>
              <a:rPr lang="tr-TR" b="1" dirty="0" smtClean="0"/>
              <a:t> sinir bloğu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>
            <a:normAutofit lnSpcReduction="10000"/>
          </a:bodyPr>
          <a:lstStyle/>
          <a:p>
            <a:r>
              <a:rPr lang="tr-TR" sz="2800" b="1" dirty="0" smtClean="0"/>
              <a:t>Sinir lif çapının geniş ve lifin </a:t>
            </a:r>
            <a:r>
              <a:rPr lang="tr-TR" sz="2800" b="1" dirty="0" err="1" smtClean="0"/>
              <a:t>myelinli</a:t>
            </a:r>
            <a:r>
              <a:rPr lang="tr-TR" sz="2800" b="1" dirty="0" smtClean="0"/>
              <a:t> olması sinir iletim hızını arttırır.</a:t>
            </a:r>
          </a:p>
          <a:p>
            <a:r>
              <a:rPr lang="tr-TR" sz="2800" b="1" dirty="0" smtClean="0">
                <a:solidFill>
                  <a:srgbClr val="FF0000"/>
                </a:solidFill>
              </a:rPr>
              <a:t>En duyarlı lifler ince </a:t>
            </a:r>
            <a:r>
              <a:rPr lang="tr-TR" sz="2800" b="1" dirty="0" err="1" smtClean="0">
                <a:solidFill>
                  <a:srgbClr val="FF0000"/>
                </a:solidFill>
              </a:rPr>
              <a:t>miyelinli</a:t>
            </a:r>
            <a:r>
              <a:rPr lang="tr-TR" sz="2800" b="1" dirty="0" smtClean="0">
                <a:solidFill>
                  <a:srgbClr val="FF0000"/>
                </a:solidFill>
              </a:rPr>
              <a:t> liflerdir. </a:t>
            </a:r>
            <a:r>
              <a:rPr lang="tr-TR" sz="2800" b="1" dirty="0" smtClean="0"/>
              <a:t>Geniş çaplı sinir liflerinin kritik blok uzunluğu, küçük çaplı liflerden birkaç kat fazladır. </a:t>
            </a:r>
          </a:p>
          <a:p>
            <a:r>
              <a:rPr lang="tr-TR" sz="3200" b="1" dirty="0" smtClean="0"/>
              <a:t>Bu nedenle:</a:t>
            </a:r>
          </a:p>
          <a:p>
            <a:r>
              <a:rPr lang="tr-TR" sz="2800" b="1" dirty="0" smtClean="0"/>
              <a:t> Geniş Aα motor liflerinin fonksiyonu devam ederken, ağrı ile ilişkili Aδ ve C lifleri bloke kalır ki buna, </a:t>
            </a:r>
            <a:r>
              <a:rPr lang="tr-TR" sz="2800" b="1" dirty="0" err="1" smtClean="0">
                <a:solidFill>
                  <a:srgbClr val="FF0000"/>
                </a:solidFill>
              </a:rPr>
              <a:t>diferansiye</a:t>
            </a:r>
            <a:r>
              <a:rPr lang="tr-TR" sz="2800" b="1" dirty="0" smtClean="0">
                <a:solidFill>
                  <a:srgbClr val="FF0000"/>
                </a:solidFill>
              </a:rPr>
              <a:t> sinir bloğu </a:t>
            </a:r>
            <a:r>
              <a:rPr lang="tr-TR" sz="2800" b="1" dirty="0" smtClean="0"/>
              <a:t>denir. </a:t>
            </a:r>
          </a:p>
          <a:p>
            <a:r>
              <a:rPr lang="tr-TR" b="1" dirty="0" err="1" smtClean="0">
                <a:solidFill>
                  <a:srgbClr val="FF0000"/>
                </a:solidFill>
              </a:rPr>
              <a:t>Differansi</a:t>
            </a:r>
            <a:r>
              <a:rPr lang="tr-TR" b="1" dirty="0" smtClean="0">
                <a:solidFill>
                  <a:srgbClr val="FF0000"/>
                </a:solidFill>
              </a:rPr>
              <a:t> blok nedeniyle hasta ağrısız olmasına rağmen dokunma, basınç ve kasılmaları hissedebilir</a:t>
            </a:r>
            <a:r>
              <a:rPr lang="tr-TR" b="1" dirty="0" smtClean="0"/>
              <a:t>…</a:t>
            </a:r>
            <a:endParaRPr lang="tr-TR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O HALDE</a:t>
            </a:r>
            <a:r>
              <a:rPr lang="tr-TR" dirty="0" smtClean="0"/>
              <a:t>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Lokal </a:t>
            </a:r>
            <a:r>
              <a:rPr lang="tr-TR" sz="4000" dirty="0" err="1" smtClean="0"/>
              <a:t>anesteziğin</a:t>
            </a:r>
            <a:r>
              <a:rPr lang="tr-TR" sz="4000" dirty="0" smtClean="0"/>
              <a:t> </a:t>
            </a:r>
            <a:r>
              <a:rPr lang="tr-TR" sz="4000" b="1" dirty="0" smtClean="0"/>
              <a:t>yüksüz</a:t>
            </a:r>
            <a:r>
              <a:rPr lang="tr-TR" sz="4000" dirty="0" smtClean="0"/>
              <a:t> </a:t>
            </a:r>
            <a:r>
              <a:rPr lang="tr-TR" sz="4000" b="1" dirty="0" smtClean="0"/>
              <a:t>baz  formunu </a:t>
            </a:r>
            <a:r>
              <a:rPr lang="tr-TR" sz="4000" dirty="0" smtClean="0"/>
              <a:t>arttırmak ve anestezi başlangıcını hızlandırmak için lokal </a:t>
            </a:r>
            <a:r>
              <a:rPr lang="tr-TR" sz="4000" dirty="0" err="1" smtClean="0"/>
              <a:t>anestezik</a:t>
            </a:r>
            <a:r>
              <a:rPr lang="tr-TR" sz="4000" dirty="0" smtClean="0"/>
              <a:t> solüsyonlara </a:t>
            </a:r>
            <a:r>
              <a:rPr lang="tr-TR" sz="4000" b="1" dirty="0" smtClean="0"/>
              <a:t>bikarbonat</a:t>
            </a:r>
            <a:r>
              <a:rPr lang="tr-TR" sz="4000" dirty="0" smtClean="0"/>
              <a:t> eklenebilir. </a:t>
            </a:r>
            <a:endParaRPr lang="tr-TR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dirty="0" smtClean="0"/>
              <a:t>  </a:t>
            </a:r>
            <a:r>
              <a:rPr lang="tr-TR" sz="5400" b="1" dirty="0" smtClean="0"/>
              <a:t>Lokal </a:t>
            </a:r>
            <a:r>
              <a:rPr lang="tr-TR" sz="5400" b="1" dirty="0" err="1" smtClean="0"/>
              <a:t>anesteziklerin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 </a:t>
            </a:r>
            <a:r>
              <a:rPr lang="tr-TR" sz="3600" b="1" dirty="0" err="1" smtClean="0">
                <a:solidFill>
                  <a:srgbClr val="FF0000"/>
                </a:solidFill>
              </a:rPr>
              <a:t>Lipid</a:t>
            </a:r>
            <a:r>
              <a:rPr lang="tr-TR" sz="3600" b="1" dirty="0" smtClean="0">
                <a:solidFill>
                  <a:srgbClr val="FF0000"/>
                </a:solidFill>
              </a:rPr>
              <a:t> çözünürlüğü</a:t>
            </a:r>
          </a:p>
          <a:p>
            <a:r>
              <a:rPr lang="tr-TR" sz="3600" dirty="0" smtClean="0"/>
              <a:t> </a:t>
            </a:r>
            <a:r>
              <a:rPr lang="tr-TR" sz="3600" b="1" dirty="0" smtClean="0">
                <a:solidFill>
                  <a:srgbClr val="FF0000"/>
                </a:solidFill>
              </a:rPr>
              <a:t>Proteine bağlanma </a:t>
            </a:r>
          </a:p>
          <a:p>
            <a:r>
              <a:rPr lang="tr-TR" sz="3600" dirty="0" smtClean="0"/>
              <a:t> </a:t>
            </a:r>
            <a:r>
              <a:rPr lang="tr-TR" sz="3600" b="1" dirty="0" err="1" smtClean="0">
                <a:solidFill>
                  <a:srgbClr val="FF0000"/>
                </a:solidFill>
              </a:rPr>
              <a:t>pKa</a:t>
            </a:r>
            <a:r>
              <a:rPr lang="tr-TR" sz="3600" b="1" dirty="0" smtClean="0">
                <a:solidFill>
                  <a:srgbClr val="FF0000"/>
                </a:solidFill>
              </a:rPr>
              <a:t> değeri</a:t>
            </a:r>
          </a:p>
          <a:p>
            <a:pPr>
              <a:buNone/>
            </a:pPr>
            <a:r>
              <a:rPr lang="tr-TR" sz="3600" b="1" dirty="0" smtClean="0"/>
              <a:t>                      gibi özellikleri</a:t>
            </a:r>
          </a:p>
          <a:p>
            <a:pPr>
              <a:buNone/>
            </a:pPr>
            <a:r>
              <a:rPr lang="tr-TR" sz="3600" b="1" dirty="0" smtClean="0"/>
              <a:t>   Lokal </a:t>
            </a:r>
            <a:r>
              <a:rPr lang="tr-TR" sz="3600" b="1" dirty="0" err="1" smtClean="0"/>
              <a:t>anestezik</a:t>
            </a:r>
            <a:r>
              <a:rPr lang="tr-TR" sz="3600" b="1" dirty="0" smtClean="0"/>
              <a:t> etkisini belirleyen    başlıca faktörlerdir !!!!</a:t>
            </a:r>
            <a:endParaRPr lang="tr-TR" sz="3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400" b="1" dirty="0" err="1" smtClean="0"/>
              <a:t>Anestezik</a:t>
            </a:r>
            <a:r>
              <a:rPr lang="tr-TR" sz="4400" b="1" dirty="0" smtClean="0"/>
              <a:t> etkiden asıl sorumlu olan faktör lokal </a:t>
            </a:r>
            <a:r>
              <a:rPr lang="tr-TR" sz="4400" b="1" dirty="0" err="1" smtClean="0"/>
              <a:t>anesteziğin</a:t>
            </a:r>
            <a:r>
              <a:rPr lang="tr-TR" sz="4400" b="1" dirty="0" smtClean="0"/>
              <a:t> </a:t>
            </a:r>
            <a:r>
              <a:rPr lang="tr-TR" sz="4400" b="1" dirty="0" err="1" smtClean="0">
                <a:solidFill>
                  <a:srgbClr val="C00000"/>
                </a:solidFill>
              </a:rPr>
              <a:t>lipid</a:t>
            </a:r>
            <a:r>
              <a:rPr lang="tr-TR" sz="4400" b="1" dirty="0" smtClean="0">
                <a:solidFill>
                  <a:srgbClr val="C00000"/>
                </a:solidFill>
              </a:rPr>
              <a:t> çözünürlüğü </a:t>
            </a:r>
            <a:r>
              <a:rPr lang="tr-TR" sz="4400" b="1" dirty="0" smtClean="0"/>
              <a:t>dür </a:t>
            </a:r>
            <a:endParaRPr lang="tr-TR" sz="4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r>
              <a:rPr lang="tr-TR" dirty="0" err="1" smtClean="0"/>
              <a:t>Farmakokinetik</a:t>
            </a:r>
            <a:r>
              <a:rPr lang="tr-TR" dirty="0" smtClean="0"/>
              <a:t> özellikler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Proteine bağlanma</a:t>
            </a:r>
            <a:r>
              <a:rPr lang="tr-TR" b="1" dirty="0" smtClean="0"/>
              <a:t>: albümin ve </a:t>
            </a:r>
            <a:r>
              <a:rPr lang="tr-TR" b="1" dirty="0" err="1" smtClean="0"/>
              <a:t>globulin</a:t>
            </a:r>
            <a:r>
              <a:rPr lang="tr-TR" b="1" dirty="0" smtClean="0"/>
              <a:t> </a:t>
            </a:r>
          </a:p>
          <a:p>
            <a:pPr>
              <a:buNone/>
            </a:pPr>
            <a:r>
              <a:rPr lang="tr-TR" b="1" dirty="0" smtClean="0"/>
              <a:t>  Zayıf baz olduklarından “alfa -I  asit </a:t>
            </a:r>
            <a:r>
              <a:rPr lang="tr-TR" b="1" dirty="0" err="1" smtClean="0"/>
              <a:t>glikoprotein”e</a:t>
            </a:r>
            <a:r>
              <a:rPr lang="tr-TR" b="1" dirty="0" smtClean="0"/>
              <a:t> bağlanırlar</a:t>
            </a:r>
          </a:p>
          <a:p>
            <a:pPr>
              <a:buNone/>
            </a:pPr>
            <a:r>
              <a:rPr lang="tr-TR" b="1" dirty="0" smtClean="0"/>
              <a:t>  Bu özellik  sodyum kanallarındaki proteinlere bağlanmayla ilişkilidir!</a:t>
            </a:r>
          </a:p>
          <a:p>
            <a:pPr>
              <a:buNone/>
            </a:pPr>
            <a:r>
              <a:rPr lang="tr-TR" b="1" dirty="0" smtClean="0"/>
              <a:t>  </a:t>
            </a:r>
            <a:r>
              <a:rPr lang="tr-TR" sz="3200" b="1" dirty="0" smtClean="0">
                <a:solidFill>
                  <a:srgbClr val="FF0000"/>
                </a:solidFill>
              </a:rPr>
              <a:t>En fazla proteine bağlanan en uzun etkilidir!</a:t>
            </a:r>
            <a:endParaRPr lang="tr-T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BUPİVAKAİN:</a:t>
            </a:r>
            <a:endParaRPr lang="tr-TR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tr-TR" sz="3200" b="1" dirty="0" smtClean="0">
                <a:solidFill>
                  <a:schemeClr val="accent2">
                    <a:lumMod val="50000"/>
                  </a:schemeClr>
                </a:solidFill>
              </a:rPr>
              <a:t>    proteine %95,5 bağlandığından en uzun etkili!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endParaRPr lang="tr-TR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Her organın lokal </a:t>
            </a:r>
            <a:r>
              <a:rPr lang="tr-TR" sz="3200" b="1" dirty="0" err="1" smtClean="0">
                <a:solidFill>
                  <a:srgbClr val="C00000"/>
                </a:solidFill>
              </a:rPr>
              <a:t>anesteziğe</a:t>
            </a:r>
            <a:r>
              <a:rPr lang="tr-TR" sz="3200" b="1" dirty="0" smtClean="0">
                <a:solidFill>
                  <a:srgbClr val="C00000"/>
                </a:solidFill>
              </a:rPr>
              <a:t> </a:t>
            </a:r>
            <a:r>
              <a:rPr lang="tr-TR" sz="3200" b="1" dirty="0" err="1" smtClean="0">
                <a:solidFill>
                  <a:srgbClr val="C00000"/>
                </a:solidFill>
              </a:rPr>
              <a:t>afinitesi</a:t>
            </a:r>
            <a:r>
              <a:rPr lang="tr-TR" sz="3200" b="1" dirty="0" smtClean="0">
                <a:solidFill>
                  <a:srgbClr val="C00000"/>
                </a:solidFill>
              </a:rPr>
              <a:t> farklıdır!!!!</a:t>
            </a:r>
          </a:p>
          <a:p>
            <a:r>
              <a:rPr lang="tr-TR" sz="3200" b="1" dirty="0" smtClean="0"/>
              <a:t>Organlar   kan düzeyini tamponlamak için </a:t>
            </a:r>
            <a:r>
              <a:rPr lang="tr-TR" sz="3600" b="1" dirty="0" smtClean="0">
                <a:solidFill>
                  <a:srgbClr val="C00000"/>
                </a:solidFill>
              </a:rPr>
              <a:t>statik rezervuar rolü </a:t>
            </a:r>
            <a:r>
              <a:rPr lang="tr-TR" sz="2800" b="1" dirty="0" smtClean="0"/>
              <a:t>yapar</a:t>
            </a:r>
          </a:p>
          <a:p>
            <a:r>
              <a:rPr lang="tr-TR" sz="3200" b="1" dirty="0" smtClean="0"/>
              <a:t>Sürekli </a:t>
            </a:r>
            <a:r>
              <a:rPr lang="tr-TR" sz="3200" b="1" dirty="0" err="1" smtClean="0"/>
              <a:t>infüzyon</a:t>
            </a:r>
            <a:r>
              <a:rPr lang="tr-TR" sz="3200" b="1" dirty="0" smtClean="0"/>
              <a:t> sırasında tamponlar doyar ve </a:t>
            </a:r>
            <a:r>
              <a:rPr lang="tr-TR" sz="3200" b="1" dirty="0" err="1" smtClean="0"/>
              <a:t>toksisite</a:t>
            </a:r>
            <a:r>
              <a:rPr lang="tr-TR" sz="3200" b="1" dirty="0" smtClean="0"/>
              <a:t> başlar….</a:t>
            </a:r>
            <a:endParaRPr lang="tr-TR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DAĞILIM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</a:rPr>
              <a:t>Dağılım</a:t>
            </a:r>
            <a:endParaRPr lang="tr-TR" sz="3200" b="1" dirty="0" smtClean="0">
              <a:solidFill>
                <a:srgbClr val="C00000"/>
              </a:solidFill>
            </a:endParaRPr>
          </a:p>
          <a:p>
            <a:r>
              <a:rPr lang="tr-TR" sz="2800" b="1" dirty="0" smtClean="0">
                <a:solidFill>
                  <a:srgbClr val="7030A0"/>
                </a:solidFill>
              </a:rPr>
              <a:t>İnsanda lokal </a:t>
            </a:r>
            <a:r>
              <a:rPr lang="tr-TR" sz="2800" b="1" dirty="0" err="1" smtClean="0">
                <a:solidFill>
                  <a:srgbClr val="7030A0"/>
                </a:solidFill>
              </a:rPr>
              <a:t>anestezik</a:t>
            </a:r>
            <a:r>
              <a:rPr lang="tr-TR" sz="2800" b="1" dirty="0" smtClean="0">
                <a:solidFill>
                  <a:srgbClr val="7030A0"/>
                </a:solidFill>
              </a:rPr>
              <a:t> dağılımı 2 </a:t>
            </a:r>
            <a:r>
              <a:rPr lang="tr-TR" sz="2800" b="1" dirty="0" err="1" smtClean="0">
                <a:solidFill>
                  <a:srgbClr val="7030A0"/>
                </a:solidFill>
              </a:rPr>
              <a:t>kompartmanlı</a:t>
            </a:r>
            <a:r>
              <a:rPr lang="tr-TR" sz="2800" b="1" dirty="0" smtClean="0">
                <a:solidFill>
                  <a:srgbClr val="7030A0"/>
                </a:solidFill>
              </a:rPr>
              <a:t> model ile açıklanabilir:</a:t>
            </a:r>
          </a:p>
          <a:p>
            <a:r>
              <a:rPr lang="tr-TR" sz="2800" b="1" dirty="0" smtClean="0"/>
              <a:t>İlk faz: kan dolaşımına ve </a:t>
            </a:r>
            <a:r>
              <a:rPr lang="tr-TR" sz="2800" b="1" dirty="0" err="1" smtClean="0"/>
              <a:t>perfüzyonu</a:t>
            </a:r>
            <a:r>
              <a:rPr lang="tr-TR" sz="2800" b="1" dirty="0" smtClean="0"/>
              <a:t> iyi organlara (beyin, akciğer, karaciğer, böbrekler) “</a:t>
            </a:r>
            <a:r>
              <a:rPr lang="tr-TR" sz="2800" b="1" dirty="0" smtClean="0">
                <a:solidFill>
                  <a:srgbClr val="C00000"/>
                </a:solidFill>
              </a:rPr>
              <a:t>hızlı dağılım </a:t>
            </a:r>
            <a:r>
              <a:rPr lang="tr-TR" sz="2800" b="1" dirty="0" err="1" smtClean="0">
                <a:solidFill>
                  <a:srgbClr val="C00000"/>
                </a:solidFill>
              </a:rPr>
              <a:t>fazı”dır</a:t>
            </a:r>
            <a:r>
              <a:rPr lang="tr-TR" sz="2800" b="1" dirty="0" smtClean="0"/>
              <a:t>. </a:t>
            </a:r>
          </a:p>
          <a:p>
            <a:r>
              <a:rPr lang="tr-TR" sz="2800" b="1" dirty="0" smtClean="0"/>
              <a:t>İkinci faz :daha yavaş “</a:t>
            </a:r>
            <a:r>
              <a:rPr lang="tr-TR" sz="2800" b="1" dirty="0" smtClean="0">
                <a:solidFill>
                  <a:srgbClr val="C00000"/>
                </a:solidFill>
              </a:rPr>
              <a:t>kararlı durum </a:t>
            </a:r>
            <a:r>
              <a:rPr lang="tr-TR" sz="2800" b="1" dirty="0" err="1" smtClean="0">
                <a:solidFill>
                  <a:srgbClr val="C00000"/>
                </a:solidFill>
              </a:rPr>
              <a:t>fazı”dır</a:t>
            </a:r>
            <a:r>
              <a:rPr lang="tr-TR" sz="2800" b="1" dirty="0" smtClean="0"/>
              <a:t>.</a:t>
            </a:r>
          </a:p>
          <a:p>
            <a:pPr>
              <a:buNone/>
            </a:pPr>
            <a:r>
              <a:rPr lang="tr-TR" sz="2800" b="1" dirty="0" smtClean="0"/>
              <a:t>   </a:t>
            </a:r>
            <a:r>
              <a:rPr lang="tr-TR" sz="2800" b="1" dirty="0" err="1" smtClean="0"/>
              <a:t>Perfüzyonu</a:t>
            </a:r>
            <a:r>
              <a:rPr lang="tr-TR" sz="2800" b="1" dirty="0" smtClean="0"/>
              <a:t> daha az olan tampon görevi gören organlara (kas,</a:t>
            </a:r>
            <a:r>
              <a:rPr lang="tr-TR" sz="2800" b="1" dirty="0" err="1" smtClean="0"/>
              <a:t>barsaklar</a:t>
            </a:r>
            <a:r>
              <a:rPr lang="tr-TR" sz="2800" b="1" dirty="0" smtClean="0"/>
              <a:t>) dağılım fazı izler. 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600" b="1" dirty="0" err="1" smtClean="0"/>
              <a:t>Yenidoğanlar</a:t>
            </a:r>
            <a:endParaRPr lang="tr-TR" sz="3600" b="1" dirty="0" smtClean="0"/>
          </a:p>
          <a:p>
            <a:r>
              <a:rPr lang="tr-TR" sz="3600" b="1" dirty="0" smtClean="0"/>
              <a:t>Gebeler</a:t>
            </a:r>
          </a:p>
          <a:p>
            <a:pPr>
              <a:buNone/>
            </a:pPr>
            <a:r>
              <a:rPr lang="tr-TR" sz="3600" b="1" dirty="0" smtClean="0"/>
              <a:t>   AAG   düzeyi  düşüktür!!!!</a:t>
            </a:r>
          </a:p>
          <a:p>
            <a:endParaRPr lang="tr-TR" sz="3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tr-TR" sz="3600" b="1" dirty="0" smtClean="0">
                <a:solidFill>
                  <a:srgbClr val="C00000"/>
                </a:solidFill>
              </a:rPr>
              <a:t>    DİKKAT!   TOKSİSİTE</a:t>
            </a:r>
            <a:endParaRPr lang="tr-TR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704088"/>
            <a:ext cx="8507288" cy="56467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Lokal  </a:t>
            </a:r>
            <a:r>
              <a:rPr lang="tr-TR" dirty="0" err="1" smtClean="0"/>
              <a:t>anestezikler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0558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tr-TR" sz="3000" b="1" dirty="0" smtClean="0"/>
          </a:p>
          <a:p>
            <a:r>
              <a:rPr lang="tr-TR" sz="3200" b="1" dirty="0" err="1" smtClean="0">
                <a:solidFill>
                  <a:srgbClr val="7030A0"/>
                </a:solidFill>
              </a:rPr>
              <a:t>Vasküler</a:t>
            </a:r>
            <a:r>
              <a:rPr lang="tr-TR" sz="3200" b="1" dirty="0" smtClean="0">
                <a:solidFill>
                  <a:srgbClr val="7030A0"/>
                </a:solidFill>
              </a:rPr>
              <a:t> düz kas üzerine </a:t>
            </a:r>
            <a:r>
              <a:rPr lang="tr-TR" sz="3200" b="1" dirty="0" smtClean="0">
                <a:solidFill>
                  <a:srgbClr val="C00000"/>
                </a:solidFill>
              </a:rPr>
              <a:t>doza bağlı  </a:t>
            </a:r>
            <a:r>
              <a:rPr lang="tr-TR" sz="3200" b="1" dirty="0" err="1" smtClean="0"/>
              <a:t>bifazik</a:t>
            </a:r>
            <a:r>
              <a:rPr lang="tr-TR" sz="3200" b="1" dirty="0" smtClean="0"/>
              <a:t> etkili</a:t>
            </a:r>
          </a:p>
          <a:p>
            <a:pPr>
              <a:buNone/>
            </a:pPr>
            <a:r>
              <a:rPr lang="tr-TR" sz="3000" b="1" dirty="0" smtClean="0"/>
              <a:t>   </a:t>
            </a:r>
            <a:r>
              <a:rPr lang="tr-TR" sz="3000" b="1" dirty="0" smtClean="0">
                <a:solidFill>
                  <a:srgbClr val="C00000"/>
                </a:solidFill>
              </a:rPr>
              <a:t>YANİ:</a:t>
            </a:r>
          </a:p>
          <a:p>
            <a:r>
              <a:rPr lang="tr-TR" sz="3000" b="1" dirty="0" smtClean="0"/>
              <a:t>Düşük konsantrasyonlarda   </a:t>
            </a:r>
            <a:r>
              <a:rPr lang="tr-TR" sz="3000" b="1" dirty="0" err="1" smtClean="0"/>
              <a:t>vazokonstrüksiyon</a:t>
            </a:r>
            <a:endParaRPr lang="tr-TR" sz="3000" b="1" dirty="0" smtClean="0"/>
          </a:p>
          <a:p>
            <a:r>
              <a:rPr lang="tr-TR" sz="3000" b="1" dirty="0" smtClean="0"/>
              <a:t>Klinik konsantrasyonlarda  </a:t>
            </a:r>
            <a:r>
              <a:rPr lang="tr-TR" sz="3000" b="1" dirty="0" err="1" smtClean="0"/>
              <a:t>vazodilatasyon</a:t>
            </a:r>
            <a:endParaRPr lang="tr-TR" sz="3000" b="1" dirty="0" smtClean="0"/>
          </a:p>
          <a:p>
            <a:pPr>
              <a:buNone/>
            </a:pPr>
            <a:r>
              <a:rPr lang="tr-TR" sz="3000" b="1" dirty="0" smtClean="0"/>
              <a:t>      YAPARLAR!!</a:t>
            </a:r>
          </a:p>
          <a:p>
            <a:pPr>
              <a:buNone/>
            </a:pPr>
            <a:r>
              <a:rPr lang="tr-TR" sz="3000" b="1" dirty="0" smtClean="0"/>
              <a:t>   </a:t>
            </a:r>
            <a:r>
              <a:rPr lang="tr-TR" sz="3000" b="1" dirty="0" err="1" smtClean="0"/>
              <a:t>Lidokain</a:t>
            </a:r>
            <a:r>
              <a:rPr lang="tr-TR" sz="3000" b="1" dirty="0" smtClean="0"/>
              <a:t> daha fazla  </a:t>
            </a:r>
            <a:r>
              <a:rPr lang="tr-TR" sz="3000" b="1" dirty="0" err="1" smtClean="0"/>
              <a:t>vazodilatasyon</a:t>
            </a:r>
            <a:endParaRPr lang="tr-TR" sz="3000" b="1" dirty="0" smtClean="0"/>
          </a:p>
          <a:p>
            <a:pPr>
              <a:buNone/>
            </a:pPr>
            <a:r>
              <a:rPr lang="tr-TR" sz="3000" b="1" dirty="0" smtClean="0"/>
              <a:t>   </a:t>
            </a:r>
            <a:r>
              <a:rPr lang="tr-TR" sz="3000" b="1" dirty="0" err="1" smtClean="0"/>
              <a:t>Ropivakain</a:t>
            </a:r>
            <a:r>
              <a:rPr lang="tr-TR" sz="3000" b="1" dirty="0" smtClean="0"/>
              <a:t> daha fazla  </a:t>
            </a:r>
            <a:r>
              <a:rPr lang="tr-TR" sz="3000" b="1" dirty="0" err="1" smtClean="0"/>
              <a:t>vazokonstrüksiyon</a:t>
            </a:r>
            <a:endParaRPr lang="tr-TR" sz="3000" b="1" dirty="0" smtClean="0"/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64807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733256"/>
          </a:xfrm>
        </p:spPr>
        <p:txBody>
          <a:bodyPr>
            <a:normAutofit fontScale="85000" lnSpcReduction="10000"/>
          </a:bodyPr>
          <a:lstStyle/>
          <a:p>
            <a:r>
              <a:rPr lang="tr-TR" sz="3300" dirty="0" smtClean="0"/>
              <a:t>1930   </a:t>
            </a:r>
            <a:r>
              <a:rPr lang="tr-TR" sz="3300" b="1" dirty="0" smtClean="0"/>
              <a:t> </a:t>
            </a:r>
            <a:r>
              <a:rPr lang="tr-TR" sz="3300" b="1" dirty="0" err="1" smtClean="0"/>
              <a:t>tetrakain</a:t>
            </a:r>
            <a:endParaRPr lang="tr-TR" sz="3300" b="1" dirty="0" smtClean="0"/>
          </a:p>
          <a:p>
            <a:r>
              <a:rPr lang="tr-TR" sz="3300" dirty="0" smtClean="0"/>
              <a:t>1944    “</a:t>
            </a:r>
            <a:r>
              <a:rPr lang="tr-TR" sz="3300" dirty="0" err="1" smtClean="0"/>
              <a:t>Löfgren</a:t>
            </a:r>
            <a:r>
              <a:rPr lang="tr-TR" sz="3300" dirty="0" smtClean="0"/>
              <a:t>” tarafından </a:t>
            </a:r>
            <a:r>
              <a:rPr lang="tr-TR" sz="3300" b="1" dirty="0" err="1" smtClean="0"/>
              <a:t>lidokain</a:t>
            </a:r>
            <a:r>
              <a:rPr lang="tr-TR" sz="3300" b="1" dirty="0" smtClean="0"/>
              <a:t> </a:t>
            </a:r>
            <a:r>
              <a:rPr lang="tr-TR" sz="3300" dirty="0" smtClean="0"/>
              <a:t>sentezlenmiş</a:t>
            </a:r>
          </a:p>
          <a:p>
            <a:r>
              <a:rPr lang="tr-TR" sz="3300" dirty="0" smtClean="0"/>
              <a:t>1955 den sonra </a:t>
            </a:r>
            <a:r>
              <a:rPr lang="tr-TR" sz="3300" b="1" dirty="0" smtClean="0"/>
              <a:t>amino </a:t>
            </a:r>
            <a:r>
              <a:rPr lang="tr-TR" sz="3300" b="1" dirty="0" err="1" smtClean="0"/>
              <a:t>amid</a:t>
            </a:r>
            <a:r>
              <a:rPr lang="tr-TR" sz="3300" b="1" dirty="0" smtClean="0"/>
              <a:t> </a:t>
            </a:r>
            <a:r>
              <a:rPr lang="tr-TR" sz="3300" dirty="0" smtClean="0"/>
              <a:t>popüler olmuş </a:t>
            </a:r>
            <a:r>
              <a:rPr lang="tr-TR" sz="3300" b="1" dirty="0" smtClean="0"/>
              <a:t>(benim doğumumla !!!)</a:t>
            </a:r>
          </a:p>
          <a:p>
            <a:r>
              <a:rPr lang="tr-TR" sz="3300" dirty="0" smtClean="0"/>
              <a:t>1957     </a:t>
            </a:r>
            <a:r>
              <a:rPr lang="tr-TR" sz="3300" b="1" dirty="0" err="1" smtClean="0"/>
              <a:t>mepivakain</a:t>
            </a:r>
            <a:endParaRPr lang="tr-TR" sz="3300" b="1" dirty="0" smtClean="0"/>
          </a:p>
          <a:p>
            <a:r>
              <a:rPr lang="tr-TR" sz="3300" b="1" dirty="0" smtClean="0"/>
              <a:t>1960    </a:t>
            </a:r>
            <a:r>
              <a:rPr lang="tr-TR" sz="3300" b="1" dirty="0" err="1" smtClean="0"/>
              <a:t>prilokain</a:t>
            </a:r>
            <a:r>
              <a:rPr lang="tr-TR" sz="3300" dirty="0" smtClean="0"/>
              <a:t>  </a:t>
            </a:r>
          </a:p>
          <a:p>
            <a:r>
              <a:rPr lang="tr-TR" sz="3300" dirty="0" smtClean="0"/>
              <a:t>1963     </a:t>
            </a:r>
            <a:r>
              <a:rPr lang="tr-TR" sz="3300" b="1" dirty="0" err="1" smtClean="0"/>
              <a:t>bupivakain</a:t>
            </a:r>
            <a:endParaRPr lang="tr-TR" sz="3300" b="1" dirty="0" smtClean="0"/>
          </a:p>
          <a:p>
            <a:r>
              <a:rPr lang="tr-TR" sz="3300" dirty="0" smtClean="0"/>
              <a:t>1972     </a:t>
            </a:r>
            <a:r>
              <a:rPr lang="tr-TR" sz="3300" b="1" dirty="0" err="1" smtClean="0"/>
              <a:t>etidokain</a:t>
            </a:r>
            <a:r>
              <a:rPr lang="tr-TR" sz="3300" b="1" dirty="0" smtClean="0"/>
              <a:t> </a:t>
            </a:r>
            <a:r>
              <a:rPr lang="tr-TR" sz="3300" dirty="0" smtClean="0"/>
              <a:t>(motor blok çok)</a:t>
            </a:r>
          </a:p>
          <a:p>
            <a:r>
              <a:rPr lang="tr-TR" sz="3300" dirty="0" smtClean="0"/>
              <a:t>1972     </a:t>
            </a:r>
            <a:r>
              <a:rPr lang="tr-TR" sz="3300" b="1" dirty="0" err="1" smtClean="0"/>
              <a:t>artikain</a:t>
            </a:r>
            <a:r>
              <a:rPr lang="tr-TR" sz="3300" b="1" dirty="0" smtClean="0"/>
              <a:t> </a:t>
            </a:r>
            <a:r>
              <a:rPr lang="tr-TR" sz="3300" dirty="0" smtClean="0"/>
              <a:t>  ,1966-1972 </a:t>
            </a:r>
            <a:r>
              <a:rPr lang="tr-TR" sz="3300" b="1" dirty="0" err="1" smtClean="0"/>
              <a:t>bupivakain</a:t>
            </a:r>
            <a:r>
              <a:rPr lang="tr-TR" sz="3300" b="1" dirty="0" smtClean="0"/>
              <a:t> </a:t>
            </a:r>
            <a:r>
              <a:rPr lang="tr-TR" sz="3300" dirty="0" err="1" smtClean="0"/>
              <a:t>toksisitesi</a:t>
            </a:r>
            <a:endParaRPr lang="tr-TR" sz="3300" dirty="0" smtClean="0"/>
          </a:p>
          <a:p>
            <a:r>
              <a:rPr lang="tr-TR" sz="3300" dirty="0" smtClean="0"/>
              <a:t>1996     </a:t>
            </a:r>
            <a:r>
              <a:rPr lang="tr-TR" sz="3300" b="1" dirty="0" err="1" smtClean="0"/>
              <a:t>ropivakain</a:t>
            </a:r>
            <a:endParaRPr lang="tr-TR" sz="3300" b="1" dirty="0" smtClean="0"/>
          </a:p>
          <a:p>
            <a:r>
              <a:rPr lang="tr-TR" sz="3300" dirty="0" smtClean="0"/>
              <a:t>1999     </a:t>
            </a:r>
            <a:r>
              <a:rPr lang="tr-TR" sz="3300" dirty="0" err="1" smtClean="0"/>
              <a:t>l</a:t>
            </a:r>
            <a:r>
              <a:rPr lang="tr-TR" sz="3300" b="1" dirty="0" err="1" smtClean="0"/>
              <a:t>evobupivakain</a:t>
            </a:r>
            <a:endParaRPr lang="tr-TR" sz="3300" b="1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Picture 2" descr="C:\Documents and Settings\ilker\Belgelerim\Resimlerim\516869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7816" y="260648"/>
            <a:ext cx="1656184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26" name="AutoShape 2" descr="http://www.bing.com/partner/primedns.gif"/>
          <p:cNvSpPr>
            <a:spLocks noChangeAspect="1" noChangeArrowheads="1"/>
          </p:cNvSpPr>
          <p:nvPr/>
        </p:nvSpPr>
        <p:spPr bwMode="auto">
          <a:xfrm>
            <a:off x="0" y="0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9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Tahoma" pitchFamily="34" charset="0"/>
                <a:cs typeface="Tahoma" pitchFamily="34" charset="0"/>
                <a:hlinkClick r:id=""/>
              </a:rPr>
              <a:t>Daha fazla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</a:rPr>
              <a:t>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3"/>
              </a:rPr>
              <a:t>Anasayfa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</a:rPr>
              <a:t>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4"/>
              </a:rPr>
              <a:t>Çocuk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</a:rPr>
              <a:t>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5"/>
              </a:rPr>
              <a:t>Hava Durumu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</a:rPr>
              <a:t>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6"/>
              </a:rPr>
              <a:t>Spor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7"/>
              </a:rPr>
              <a:t>Aktif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</a:rPr>
              <a:t>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8"/>
              </a:rPr>
              <a:t>Eğlence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</a:rPr>
              <a:t>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9"/>
              </a:rPr>
              <a:t>Kadın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</a:rPr>
              <a:t>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10"/>
              </a:rPr>
              <a:t>Şehirli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11"/>
              </a:rPr>
              <a:t>Alışveriş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</a:rPr>
              <a:t>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12"/>
              </a:rPr>
              <a:t>Erkek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</a:rPr>
              <a:t>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13"/>
              </a:rPr>
              <a:t>Moda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</a:rPr>
              <a:t>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14"/>
              </a:rPr>
              <a:t>Video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15"/>
              </a:rPr>
              <a:t>Arkadaş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</a:rPr>
              <a:t>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16"/>
              </a:rPr>
              <a:t>Finans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</a:rPr>
              <a:t>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17"/>
              </a:rPr>
              <a:t>Otomobil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18"/>
              </a:rPr>
              <a:t>Astroloji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</a:rPr>
              <a:t>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19"/>
              </a:rPr>
              <a:t>Haber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</a:rPr>
              <a:t>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20"/>
              </a:rPr>
              <a:t>Oyun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Tahoma" pitchFamily="34" charset="0"/>
                <a:cs typeface="Tahoma" pitchFamily="34" charset="0"/>
                <a:hlinkClick r:id="rId21"/>
              </a:rPr>
              <a:t>Hotmail</a:t>
            </a:r>
            <a:r>
              <a:rPr kumimoji="0" lang="tr-TR" sz="9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</a:rPr>
              <a:t>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Tahoma" pitchFamily="34" charset="0"/>
                <a:cs typeface="Tahoma" pitchFamily="34" charset="0"/>
                <a:hlinkClick r:id="rId22"/>
              </a:rPr>
              <a:t>Hotmail</a:t>
            </a:r>
            <a:r>
              <a:rPr kumimoji="0" lang="tr-TR" sz="9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</a:rPr>
              <a:t>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23"/>
              </a:rPr>
              <a:t>Messenger</a:t>
            </a:r>
            <a:endParaRPr kumimoji="0" lang="tr-TR" sz="9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Arial" pitchFamily="34" charset="0"/>
                <a:hlinkClick r:id="rId3"/>
              </a:rPr>
              <a:t>MSN'i Anasayfam Yap</a:t>
            </a:r>
            <a:endParaRPr kumimoji="0" lang="tr-TR" sz="9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9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"/>
              </a:rPr>
              <a:t>Seçenekler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</a:rPr>
              <a:t> </a:t>
            </a:r>
          </a:p>
          <a:p>
            <a:pPr marL="457200" marR="0" lvl="1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Tahoma" pitchFamily="34" charset="0"/>
                <a:cs typeface="Tahoma" pitchFamily="34" charset="0"/>
                <a:hlinkClick r:id="rId24"/>
              </a:rPr>
              <a:t>Yeni! IE9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</a:rPr>
              <a:t> </a:t>
            </a:r>
          </a:p>
          <a:p>
            <a:pPr marL="457200" marR="0" lvl="1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Tahoma" pitchFamily="34" charset="0"/>
                <a:cs typeface="Tahoma" pitchFamily="34" charset="0"/>
                <a:hlinkClick r:id="rId25"/>
              </a:rPr>
              <a:t>Karakterleri Büyüt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</a:rPr>
              <a:t> </a:t>
            </a:r>
          </a:p>
          <a:p>
            <a:pPr marL="457200" marR="0" lvl="1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Tahoma" pitchFamily="34" charset="0"/>
                <a:cs typeface="Tahoma" pitchFamily="34" charset="0"/>
                <a:hlinkClick r:id="rId26"/>
              </a:rPr>
              <a:t>MSN TR Facebook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Tahoma" pitchFamily="34" charset="0"/>
                <a:cs typeface="Tahoma" pitchFamily="34" charset="0"/>
                <a:hlinkClick r:id="rId27"/>
              </a:rPr>
              <a:t>Oturumu kapat</a:t>
            </a:r>
            <a:endParaRPr kumimoji="0" lang="tr-TR" sz="9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0" y="34290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4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Bing Araması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Tahoma" pitchFamily="34" charset="0"/>
                <a:cs typeface="Tahoma" pitchFamily="34" charset="0"/>
                <a:hlinkClick r:id="rId28"/>
              </a:rPr>
              <a:t>Eğlence</a:t>
            </a:r>
            <a:r>
              <a:rPr kumimoji="0" lang="tr-TR" sz="9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</a:rPr>
              <a:t> </a:t>
            </a: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Arial" pitchFamily="34" charset="0"/>
              </a:rPr>
              <a:t>| </a:t>
            </a: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Tahoma" pitchFamily="34" charset="0"/>
                <a:cs typeface="Tahoma" pitchFamily="34" charset="0"/>
                <a:hlinkClick r:id="rId28"/>
              </a:rPr>
              <a:t>Web</a:t>
            </a:r>
            <a:r>
              <a:rPr kumimoji="0" lang="tr-TR" sz="9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Arial" pitchFamily="34" charset="0"/>
              </a:rPr>
              <a:t>Bing Araması </a:t>
            </a:r>
            <a:endParaRPr kumimoji="0" lang="tr-TR" sz="9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  <a:hlinkClick r:id="rId8"/>
              </a:rPr>
              <a:t>Eğlence</a:t>
            </a:r>
            <a:endParaRPr kumimoji="0" lang="tr-TR" sz="9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9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29"/>
              </a:rPr>
              <a:t>Eğlence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30"/>
              </a:rPr>
              <a:t>Test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31"/>
              </a:rPr>
              <a:t>Günün Fıkrası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8"/>
              </a:rPr>
              <a:t>Starlounge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20"/>
              </a:rPr>
              <a:t>Oyunlar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32"/>
              </a:rPr>
              <a:t>Bilgisayarınıza Özel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33"/>
              </a:rPr>
              <a:t>Yıldızlar Yarışıyor</a:t>
            </a:r>
            <a:r>
              <a:rPr kumimoji="0" lang="tr-TR" sz="9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</a:rPr>
              <a:t>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"/>
              </a:rPr>
              <a:t>Günün Karikatürü</a:t>
            </a:r>
            <a:endParaRPr kumimoji="0" lang="tr-TR" sz="9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Arial" pitchFamily="34" charset="0"/>
                <a:cs typeface="Arial" pitchFamily="34" charset="0"/>
              </a:rPr>
              <a:t>16.04.2012 17:12</a:t>
            </a:r>
            <a:endParaRPr kumimoji="0" lang="tr-TR" sz="9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</a:rPr>
              <a:t>Erdil Yaşaroğlu Karikatürleri</a:t>
            </a:r>
            <a:endParaRPr kumimoji="0" lang="tr-TR" sz="14400" b="1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4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Ceza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4572000" y="3429000"/>
            <a:ext cx="457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9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Tahoma" pitchFamily="34" charset="0"/>
                <a:cs typeface="Tahoma" pitchFamily="34" charset="0"/>
                <a:hlinkClick r:id="rId34"/>
              </a:rPr>
              <a:t>Paylaş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0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4.5bin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4572000" y="3429000"/>
            <a:ext cx="857250" cy="0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4572000" y="3429000"/>
            <a:ext cx="642938" cy="0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Tahoma" pitchFamily="34" charset="0"/>
                <a:cs typeface="Tahoma" pitchFamily="34" charset="0"/>
                <a:hlinkClick r:id="" tooltip="Yorumları okuyun."/>
              </a:rPr>
              <a:t>0</a:t>
            </a:r>
            <a:r>
              <a:rPr kumimoji="0" lang="tr-TR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4572000" y="3444875"/>
            <a:ext cx="457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66" name="Picture 42" descr="Erdil Yaşaroğlu (© Erdil Yaşaroğlu)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</p:spPr>
      </p:pic>
      <p:pic>
        <p:nvPicPr>
          <p:cNvPr id="1067" name="Picture 43" descr="Erdil Yaşaroğlu Karikatürleri (© Erdil Yaşaroğlu)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</p:spPr>
      </p:pic>
      <p:pic>
        <p:nvPicPr>
          <p:cNvPr id="1068" name="Picture 44" descr="Erdil Yaşaroğlu Karikatürleri (© Erdil Yaşaroğlu)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</p:spPr>
      </p:pic>
      <p:pic>
        <p:nvPicPr>
          <p:cNvPr id="1069" name="Picture 45" descr="Erdil Yaşaroğlu Karikatürleri (© Erdil Yaşaroğlu)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</p:spPr>
      </p:pic>
      <p:pic>
        <p:nvPicPr>
          <p:cNvPr id="1070" name="Picture 46" descr="Erdil Yaşaroğlu Karikatürleri (© Erdil Yaşaroğlu)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</p:spPr>
      </p:pic>
      <p:pic>
        <p:nvPicPr>
          <p:cNvPr id="1071" name="Picture 47" descr="Erdil Yaşaroğlu Karikatürleri (© Erdil Yaşaroğlu)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</p:spPr>
      </p:pic>
      <p:pic>
        <p:nvPicPr>
          <p:cNvPr id="1072" name="Picture 48" descr="Erdil Yaşaroğlu Karikatürleri (© Erdil Yaşaroğlu)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</p:spPr>
      </p:pic>
      <p:pic>
        <p:nvPicPr>
          <p:cNvPr id="1073" name="Picture 49" descr="Erdil Yaşaroğlu Karikatürleri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</p:spPr>
      </p:pic>
      <p:pic>
        <p:nvPicPr>
          <p:cNvPr id="1074" name="Picture 50" descr="Erdil Yaşaroğlu Karikatürleri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</p:spPr>
      </p:pic>
      <p:pic>
        <p:nvPicPr>
          <p:cNvPr id="1075" name="Picture 51" descr="Erdil Yaşaroğlu Karikatürleri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</p:spPr>
      </p:pic>
      <p:pic>
        <p:nvPicPr>
          <p:cNvPr id="1076" name="Picture 52" descr="Erdil Yaşaroğlu Karikatürleri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</p:spPr>
      </p:pic>
      <p:pic>
        <p:nvPicPr>
          <p:cNvPr id="1077" name="Picture 53" descr="Erdil Yaşaroğlu Karikatürleri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</p:spPr>
      </p:pic>
      <p:pic>
        <p:nvPicPr>
          <p:cNvPr id="1078" name="Picture 54" descr="Erdil Yaşaroğlu Karikatürleri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</p:spPr>
      </p:pic>
      <p:pic>
        <p:nvPicPr>
          <p:cNvPr id="1079" name="Picture 55" descr="Erdil Yaşaroğlu Karikatürleri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</p:spPr>
      </p:pic>
      <p:pic>
        <p:nvPicPr>
          <p:cNvPr id="1080" name="Picture 56" descr="Erdil Yaşaroğlu Karikatürleri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</p:spPr>
      </p:pic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Arial" pitchFamily="34" charset="0"/>
              </a:rPr>
              <a:t>Erdil Yaşaroğlu Karikatürleri</a:t>
            </a: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Tahoma" pitchFamily="34" charset="0"/>
                <a:cs typeface="Tahoma" pitchFamily="34" charset="0"/>
              </a:rPr>
              <a:t>Göster</a:t>
            </a:r>
            <a:endParaRPr kumimoji="0" lang="tr-TR" sz="9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Tahoma" pitchFamily="34" charset="0"/>
                <a:cs typeface="Tahoma" pitchFamily="34" charset="0"/>
                <a:hlinkClick r:id="rId50"/>
              </a:rPr>
              <a:t>  </a:t>
            </a:r>
            <a:r>
              <a:rPr kumimoji="0" lang="tr-TR" sz="5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Arial" pitchFamily="34" charset="0"/>
              </a:rPr>
              <a:t>1</a:t>
            </a:r>
            <a:r>
              <a:rPr kumimoji="0" lang="tr-TR" sz="9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Tahoma" pitchFamily="34" charset="0"/>
                <a:cs typeface="Tahoma" pitchFamily="34" charset="0"/>
              </a:rPr>
              <a:t> of 32</a:t>
            </a: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Tahoma" pitchFamily="34" charset="0"/>
                <a:cs typeface="Tahoma" pitchFamily="34" charset="0"/>
                <a:hlinkClick r:id="rId51"/>
              </a:rPr>
              <a:t>  </a:t>
            </a:r>
            <a:r>
              <a:rPr kumimoji="0" lang="tr-TR" sz="5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endParaRPr kumimoji="0" lang="tr-TR" sz="9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800" b="1" i="0" u="none" strike="noStrike" cap="none" normalizeH="0" baseline="0" smtClean="0">
              <a:ln>
                <a:noFill/>
              </a:ln>
              <a:solidFill>
                <a:srgbClr val="BAC6DA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</a:rPr>
              <a:t>Share this Gallery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8" name="Rectangle 64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4572000" y="34290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Tahoma" pitchFamily="34" charset="0"/>
                <a:cs typeface="Tahoma" pitchFamily="34" charset="0"/>
                <a:hlinkClick r:id="rId52"/>
              </a:rPr>
              <a:t>Komikaze - Erdil Yaşaroğlu</a:t>
            </a:r>
            <a:endParaRPr kumimoji="0" lang="tr-TR" sz="9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9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Tahoma" pitchFamily="34" charset="0"/>
                <a:cs typeface="Tahoma" pitchFamily="34" charset="0"/>
                <a:hlinkClick r:id="rId34"/>
              </a:rPr>
              <a:t>Paylaş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3" name="Rectangle 69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0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4.5bin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4" name="Rectangle 70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5" name="Rectangle 71"/>
          <p:cNvSpPr>
            <a:spLocks noChangeArrowheads="1"/>
          </p:cNvSpPr>
          <p:nvPr/>
        </p:nvSpPr>
        <p:spPr bwMode="auto">
          <a:xfrm>
            <a:off x="4572000" y="3429000"/>
            <a:ext cx="857250" cy="0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4572000" y="3429000"/>
            <a:ext cx="642938" cy="0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Tahoma" pitchFamily="34" charset="0"/>
                <a:cs typeface="Tahoma" pitchFamily="34" charset="0"/>
                <a:hlinkClick r:id="" tooltip="Yorumları okuyun."/>
              </a:rPr>
              <a:t>0</a:t>
            </a:r>
            <a:r>
              <a:rPr kumimoji="0" lang="tr-TR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8" name="Rectangle 74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Arkadaşlarınla Paylaş</a:t>
            </a:r>
            <a:endParaRPr kumimoji="0" lang="tr-TR" sz="9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9" name="Rectangle 75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300" b="1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  <a:cs typeface="Arial" pitchFamily="34" charset="0"/>
              </a:rPr>
              <a:t>4.5bin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0" name="Rectangle 76">
            <a:hlinkClick r:id="rId34"/>
          </p:cNvPr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Tahoma" pitchFamily="34" charset="0"/>
                <a:cs typeface="Tahoma" pitchFamily="34" charset="0"/>
                <a:hlinkClick r:id="rId34"/>
              </a:rPr>
              <a:t>Paylaş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1" name="Rectangle 77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2" name="Rectangle 78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4" name="Rectangle 80"/>
          <p:cNvSpPr>
            <a:spLocks noChangeArrowheads="1"/>
          </p:cNvSpPr>
          <p:nvPr/>
        </p:nvSpPr>
        <p:spPr bwMode="auto">
          <a:xfrm>
            <a:off x="4572000" y="3429000"/>
            <a:ext cx="2143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Arial" pitchFamily="34" charset="0"/>
              </a:rPr>
              <a:t>Reklam</a:t>
            </a:r>
            <a:r>
              <a:rPr kumimoji="0" lang="tr-TR" sz="9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5" name="Rectangle 81"/>
          <p:cNvSpPr>
            <a:spLocks noChangeArrowheads="1"/>
          </p:cNvSpPr>
          <p:nvPr/>
        </p:nvSpPr>
        <p:spPr bwMode="auto">
          <a:xfrm>
            <a:off x="4572000" y="3429000"/>
            <a:ext cx="2143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106" name="Rectangle 82"/>
          <p:cNvSpPr>
            <a:spLocks noChangeArrowheads="1"/>
          </p:cNvSpPr>
          <p:nvPr/>
        </p:nvSpPr>
        <p:spPr bwMode="auto">
          <a:xfrm>
            <a:off x="4572000" y="34290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Arial" pitchFamily="34" charset="0"/>
                <a:cs typeface="Arial" pitchFamily="34" charset="0"/>
              </a:rPr>
              <a:t>Duvar Kağıtları</a:t>
            </a:r>
            <a:endParaRPr kumimoji="0" lang="tr-TR" sz="77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9" name="Rectangle 85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  <a:hlinkClick r:id="rId53"/>
              </a:rPr>
              <a:t>Maldivler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54"/>
              </a:rPr>
              <a:t>  </a:t>
            </a:r>
            <a:r>
              <a:rPr kumimoji="0" lang="tr-TR" sz="51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</a:rPr>
              <a:t> 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</a:rPr>
              <a:t>                                     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</p:txBody>
      </p:sp>
      <p:sp>
        <p:nvSpPr>
          <p:cNvPr id="1111" name="Rectangle 87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  <a:hlinkClick r:id="rId54"/>
              </a:rPr>
              <a:t>Bahar Geldi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55"/>
              </a:rPr>
              <a:t>  </a:t>
            </a:r>
            <a:r>
              <a:rPr kumimoji="0" lang="tr-TR" sz="51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</a:rPr>
              <a:t> 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</a:rPr>
              <a:t>                                     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</p:txBody>
      </p:sp>
      <p:sp>
        <p:nvSpPr>
          <p:cNvPr id="1113" name="Rectangle 89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  <a:hlinkClick r:id="rId55"/>
              </a:rPr>
              <a:t>İlham Veren Sözler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56"/>
              </a:rPr>
              <a:t>  </a:t>
            </a:r>
            <a:r>
              <a:rPr kumimoji="0" lang="tr-TR" sz="51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</a:rPr>
              <a:t> 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</a:rPr>
              <a:t>                                     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</p:txBody>
      </p:sp>
      <p:sp>
        <p:nvSpPr>
          <p:cNvPr id="1115" name="Rectangle 91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  <a:hlinkClick r:id="rId56"/>
              </a:rPr>
              <a:t>Pencereler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57"/>
              </a:rPr>
              <a:t>  </a:t>
            </a:r>
            <a:r>
              <a:rPr kumimoji="0" lang="tr-TR" sz="51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</a:rPr>
              <a:t> 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</a:rPr>
              <a:t>                                     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</p:txBody>
      </p:sp>
      <p:sp>
        <p:nvSpPr>
          <p:cNvPr id="1117" name="Rectangle 93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  <a:hlinkClick r:id="rId57"/>
              </a:rPr>
              <a:t>Formula 1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58"/>
              </a:rPr>
              <a:t>  </a:t>
            </a:r>
            <a:r>
              <a:rPr kumimoji="0" lang="tr-TR" sz="51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</a:rPr>
              <a:t> 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</a:rPr>
              <a:t>                                     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</p:txBody>
      </p:sp>
      <p:sp>
        <p:nvSpPr>
          <p:cNvPr id="1119" name="Rectangle 95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  <a:hlinkClick r:id="rId58"/>
              </a:rPr>
              <a:t>Türkiye'nin Doğal Güzellikleri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59"/>
              </a:rPr>
              <a:t>  </a:t>
            </a:r>
            <a:r>
              <a:rPr kumimoji="0" lang="tr-TR" sz="51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</a:rPr>
              <a:t> 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</a:rPr>
              <a:t>                                     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</p:txBody>
      </p:sp>
      <p:sp>
        <p:nvSpPr>
          <p:cNvPr id="1121" name="Rectangle 97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  <a:hlinkClick r:id="rId59"/>
              </a:rPr>
              <a:t>Günbatımı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60"/>
              </a:rPr>
              <a:t>  </a:t>
            </a:r>
            <a:r>
              <a:rPr kumimoji="0" lang="tr-TR" sz="51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</a:rPr>
              <a:t> 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</a:rPr>
              <a:t>                                     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</p:txBody>
      </p:sp>
      <p:sp>
        <p:nvSpPr>
          <p:cNvPr id="1123" name="Rectangle 99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  <a:hlinkClick r:id="rId60"/>
              </a:rPr>
              <a:t>Romantik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61"/>
              </a:rPr>
              <a:t>  </a:t>
            </a:r>
            <a:r>
              <a:rPr kumimoji="0" lang="tr-TR" sz="51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</a:rPr>
              <a:t> 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</a:rPr>
              <a:t>                                     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  <a:hlinkClick r:id="rId61"/>
              </a:rPr>
              <a:t>Sonbahar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62"/>
              </a:rPr>
              <a:t>  </a:t>
            </a:r>
            <a:r>
              <a:rPr kumimoji="0" lang="tr-TR" sz="51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</a:rPr>
              <a:t> 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</a:rPr>
              <a:t>                                     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</p:txBody>
      </p:sp>
      <p:sp>
        <p:nvSpPr>
          <p:cNvPr id="1127" name="Rectangle 103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  <a:hlinkClick r:id="rId62"/>
              </a:rPr>
              <a:t>Kış Manzaraları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63"/>
              </a:rPr>
              <a:t>  </a:t>
            </a:r>
            <a:r>
              <a:rPr kumimoji="0" lang="tr-TR" sz="51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</a:rPr>
              <a:t> 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</a:rPr>
              <a:t>                                     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</p:txBody>
      </p:sp>
      <p:sp>
        <p:nvSpPr>
          <p:cNvPr id="1129" name="Rectangle 105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  <a:hlinkClick r:id="rId63"/>
              </a:rPr>
              <a:t>Tropik Manzaralar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64"/>
              </a:rPr>
              <a:t>  </a:t>
            </a:r>
            <a:r>
              <a:rPr kumimoji="0" lang="tr-TR" sz="51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</a:rPr>
              <a:t> </a:t>
            </a: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</a:rPr>
              <a:t>                                     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</p:txBody>
      </p:sp>
      <p:sp>
        <p:nvSpPr>
          <p:cNvPr id="1131" name="Rectangle 107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  <a:hlinkClick r:id="rId64"/>
              </a:rPr>
              <a:t>Arabalar</a:t>
            </a:r>
            <a:endParaRPr kumimoji="0" lang="tr-TR" sz="9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2" name="Rectangle 108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9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65"/>
              </a:rPr>
              <a:t>Gizlilik Bildirimi</a:t>
            </a:r>
            <a:r>
              <a:rPr kumimoji="0" lang="tr-TR" sz="9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</a:rPr>
              <a:t>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66"/>
              </a:rPr>
              <a:t>Kullanım Koşulları</a:t>
            </a:r>
            <a:r>
              <a:rPr kumimoji="0" lang="tr-TR" sz="9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</a:rPr>
              <a:t>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67"/>
              </a:rPr>
              <a:t>MSN Türkiye Reklam olanakları için tıklayın</a:t>
            </a:r>
            <a:r>
              <a:rPr kumimoji="0" lang="tr-TR" sz="9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pitchFamily="34" charset="0"/>
              </a:rPr>
              <a:t>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68"/>
              </a:rPr>
              <a:t>Kurallar Rehberi</a:t>
            </a:r>
            <a:endParaRPr kumimoji="0" lang="tr-TR" sz="9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69"/>
              </a:rPr>
              <a:t>Yardım</a:t>
            </a:r>
            <a:endParaRPr kumimoji="0" lang="tr-TR" sz="9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3" name="Rectangle 109"/>
          <p:cNvSpPr>
            <a:spLocks noChangeArrowheads="1"/>
          </p:cNvSpPr>
          <p:nvPr/>
        </p:nvSpPr>
        <p:spPr bwMode="auto">
          <a:xfrm>
            <a:off x="4572000" y="3429000"/>
            <a:ext cx="457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42849" bIns="4284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Arial" pitchFamily="34" charset="0"/>
              </a:rPr>
              <a:t>© 2012 Microsoft</a:t>
            </a: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Tahoma" pitchFamily="34" charset="0"/>
                <a:cs typeface="Tahoma" pitchFamily="34" charset="0"/>
                <a:hlinkClick r:id="rId70" tooltip="Microsoft"/>
              </a:rPr>
              <a:t>  </a:t>
            </a:r>
            <a:r>
              <a:rPr kumimoji="0" lang="tr-TR" sz="12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r>
              <a:rPr kumimoji="0" lang="tr-TR" sz="800" b="1" i="0" u="none" strike="noStrike" cap="none" normalizeH="0" baseline="0" smtClean="0">
                <a:ln>
                  <a:noFill/>
                </a:ln>
                <a:solidFill>
                  <a:srgbClr val="BAC6DA"/>
                </a:solidFill>
                <a:effectLst/>
                <a:latin typeface="Tahoma" pitchFamily="34" charset="0"/>
                <a:cs typeface="Tahoma" pitchFamily="34" charset="0"/>
              </a:rPr>
              <a:t>                                     </a:t>
            </a:r>
          </a:p>
        </p:txBody>
      </p:sp>
      <p:pic>
        <p:nvPicPr>
          <p:cNvPr id="1056" name="Picture 32" descr="Erdil Yaşaroğlu Karikatürleri (© Erdil Yaşaroğlu Karikatürleri)">
            <a:hlinkClick r:id="rId51"/>
          </p:cNvPr>
          <p:cNvPicPr>
            <a:picLocks noChangeAspect="1" noChangeArrowheads="1"/>
          </p:cNvPicPr>
          <p:nvPr/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0" y="0"/>
            <a:ext cx="9144000" cy="7676890"/>
          </a:xfrm>
          <a:prstGeom prst="rect">
            <a:avLst/>
          </a:prstGeom>
          <a:noFill/>
        </p:spPr>
      </p:pic>
      <p:pic>
        <p:nvPicPr>
          <p:cNvPr id="1065" name="Picture 41" descr="Erdil Yaşaroğlu Karikatürleri (© Erdil Yaşaroğlu Karikatürleri)"/>
          <p:cNvPicPr>
            <a:picLocks noChangeAspect="1" noChangeArrowheads="1"/>
          </p:cNvPicPr>
          <p:nvPr/>
        </p:nvPicPr>
        <p:blipFill>
          <a:blip r:embed="rId72" cstate="print"/>
          <a:srcRect/>
          <a:stretch>
            <a:fillRect/>
          </a:stretch>
        </p:blipFill>
        <p:spPr bwMode="auto">
          <a:xfrm>
            <a:off x="76200" y="-5478463"/>
            <a:ext cx="71437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 smtClean="0"/>
              <a:t>Kandaki lokal </a:t>
            </a:r>
            <a:r>
              <a:rPr lang="tr-TR" sz="4000" b="1" dirty="0" err="1" smtClean="0"/>
              <a:t>anestezik</a:t>
            </a:r>
            <a:r>
              <a:rPr lang="tr-TR" sz="4000" b="1" dirty="0" smtClean="0"/>
              <a:t> konsantrasyonu ve </a:t>
            </a:r>
            <a:r>
              <a:rPr lang="tr-TR" sz="4000" b="1" dirty="0" err="1" smtClean="0"/>
              <a:t>toksisite</a:t>
            </a:r>
            <a:r>
              <a:rPr lang="tr-TR" sz="4000" b="1" dirty="0" smtClean="0"/>
              <a:t> oluşması: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sz="3200" b="1" dirty="0" smtClean="0"/>
              <a:t>LA ajanların uygulandıkları yerden emilerek sistemik dolaşıma geçişleri</a:t>
            </a:r>
            <a:endParaRPr lang="tr-TR" b="1" dirty="0" smtClean="0"/>
          </a:p>
          <a:p>
            <a:r>
              <a:rPr lang="tr-TR" b="1" dirty="0" smtClean="0"/>
              <a:t> Doz</a:t>
            </a:r>
          </a:p>
          <a:p>
            <a:r>
              <a:rPr lang="tr-TR" b="1" dirty="0" smtClean="0"/>
              <a:t> Enjeksiyon bölgesinin kanlanması  ve </a:t>
            </a:r>
            <a:r>
              <a:rPr lang="tr-TR" b="1" dirty="0" err="1" smtClean="0"/>
              <a:t>absorpsiyon</a:t>
            </a:r>
            <a:r>
              <a:rPr lang="tr-TR" b="1" dirty="0" smtClean="0"/>
              <a:t> hızına </a:t>
            </a:r>
          </a:p>
          <a:p>
            <a:r>
              <a:rPr lang="tr-TR" b="1" dirty="0" smtClean="0"/>
              <a:t>Lokal </a:t>
            </a:r>
            <a:r>
              <a:rPr lang="tr-TR" b="1" dirty="0" err="1" smtClean="0"/>
              <a:t>vazokonstriktör</a:t>
            </a:r>
            <a:r>
              <a:rPr lang="tr-TR" b="1" dirty="0" smtClean="0"/>
              <a:t>  uygulanması,</a:t>
            </a:r>
          </a:p>
          <a:p>
            <a:r>
              <a:rPr lang="tr-TR" b="1" dirty="0" smtClean="0"/>
              <a:t>İlacın  fizikokimyasal özellikleri </a:t>
            </a:r>
            <a:endParaRPr lang="tr-TR" dirty="0" smtClean="0"/>
          </a:p>
          <a:p>
            <a:r>
              <a:rPr lang="tr-TR" b="1" dirty="0" smtClean="0"/>
              <a:t>Dokuda  dağılım hızına</a:t>
            </a:r>
          </a:p>
          <a:p>
            <a:r>
              <a:rPr lang="tr-TR" b="1" dirty="0" smtClean="0"/>
              <a:t>İlacın  </a:t>
            </a:r>
            <a:r>
              <a:rPr lang="tr-TR" b="1" dirty="0" err="1" smtClean="0"/>
              <a:t>biyotransformasyon</a:t>
            </a:r>
            <a:r>
              <a:rPr lang="tr-TR" b="1" dirty="0" smtClean="0"/>
              <a:t> ve atılım hızına </a:t>
            </a:r>
          </a:p>
          <a:p>
            <a:pPr>
              <a:buNone/>
            </a:pPr>
            <a:r>
              <a:rPr lang="tr-TR" sz="3300" b="1" dirty="0" smtClean="0"/>
              <a:t>                          </a:t>
            </a:r>
            <a:r>
              <a:rPr lang="tr-TR" sz="3300" b="1" dirty="0" smtClean="0">
                <a:solidFill>
                  <a:srgbClr val="FF0000"/>
                </a:solidFill>
              </a:rPr>
              <a:t>BAĞLIDIR!!!</a:t>
            </a:r>
          </a:p>
          <a:p>
            <a:pPr>
              <a:buNone/>
            </a:pPr>
            <a:r>
              <a:rPr lang="tr-TR" dirty="0" smtClean="0"/>
              <a:t>   </a:t>
            </a:r>
            <a:r>
              <a:rPr lang="tr-TR" sz="2800" b="1" dirty="0" smtClean="0"/>
              <a:t>yaş,</a:t>
            </a:r>
            <a:r>
              <a:rPr lang="tr-TR" sz="2800" b="1" dirty="0" err="1" smtClean="0"/>
              <a:t>kardiyovasküler</a:t>
            </a:r>
            <a:r>
              <a:rPr lang="tr-TR" sz="2800" b="1" dirty="0" smtClean="0"/>
              <a:t> durum,karaciğer fonksiyonları</a:t>
            </a:r>
            <a:endParaRPr lang="tr-TR" b="1" dirty="0" smtClean="0"/>
          </a:p>
          <a:p>
            <a:pPr>
              <a:buNone/>
            </a:pPr>
            <a:r>
              <a:rPr lang="tr-TR" dirty="0" smtClean="0"/>
              <a:t>   </a:t>
            </a:r>
            <a:r>
              <a:rPr lang="tr-TR" b="1" dirty="0" smtClean="0">
                <a:solidFill>
                  <a:srgbClr val="FF0000"/>
                </a:solidFill>
              </a:rPr>
              <a:t>KAN KONSANTRASYONUNU ETKİLER!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51216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</a:t>
            </a:r>
            <a:r>
              <a:rPr lang="tr-TR" sz="2700" b="1" dirty="0" smtClean="0"/>
              <a:t>sistemik  </a:t>
            </a:r>
            <a:r>
              <a:rPr lang="tr-TR" sz="2700" b="1" dirty="0" err="1" smtClean="0"/>
              <a:t>absorbsiyon</a:t>
            </a:r>
            <a:r>
              <a:rPr lang="tr-TR" sz="2700" b="1" dirty="0" smtClean="0"/>
              <a:t>  enjeksiyon  yerinin </a:t>
            </a:r>
            <a:r>
              <a:rPr lang="tr-TR" sz="2700" b="1" dirty="0" err="1" smtClean="0"/>
              <a:t>vasküleritesi</a:t>
            </a:r>
            <a:r>
              <a:rPr lang="tr-TR" sz="2700" b="1" dirty="0" smtClean="0"/>
              <a:t> ile  doğru  orantılıdır.Lokal    </a:t>
            </a:r>
            <a:r>
              <a:rPr lang="tr-TR" sz="2700" b="1" dirty="0" err="1" smtClean="0"/>
              <a:t>anestezik</a:t>
            </a:r>
            <a:r>
              <a:rPr lang="tr-TR" sz="2700" b="1" dirty="0" smtClean="0"/>
              <a:t> ajanların sistemik </a:t>
            </a:r>
            <a:r>
              <a:rPr lang="tr-TR" sz="2700" b="1" dirty="0" err="1" smtClean="0"/>
              <a:t>absorbsiyonunu</a:t>
            </a:r>
            <a:r>
              <a:rPr lang="tr-TR" sz="2700" b="1" dirty="0" smtClean="0"/>
              <a:t> gösteren “kan tepe düzeyi” çeşitli </a:t>
            </a:r>
            <a:r>
              <a:rPr lang="tr-TR" sz="2700" b="1" dirty="0" err="1" smtClean="0"/>
              <a:t>rejyonel</a:t>
            </a:r>
            <a:r>
              <a:rPr lang="tr-TR" sz="2700" b="1" dirty="0" smtClean="0"/>
              <a:t> anestezi yöntemleri için farklıdır</a:t>
            </a:r>
            <a:r>
              <a:rPr lang="tr-TR" sz="3600" b="1" dirty="0" smtClean="0"/>
              <a:t/>
            </a:r>
            <a:br>
              <a:rPr lang="tr-TR" sz="3600" b="1" dirty="0" smtClean="0"/>
            </a:b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412776"/>
            <a:ext cx="8686800" cy="5127848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</a:t>
            </a:r>
            <a:r>
              <a:rPr lang="tr-TR" sz="2800" b="1" dirty="0" err="1" smtClean="0"/>
              <a:t>İntravenöz</a:t>
            </a:r>
            <a:endParaRPr lang="tr-TR" sz="2800" b="1" dirty="0" smtClean="0"/>
          </a:p>
          <a:p>
            <a:r>
              <a:rPr lang="tr-TR" sz="2800" b="1" dirty="0" err="1" smtClean="0"/>
              <a:t>Trakeal</a:t>
            </a:r>
            <a:endParaRPr lang="tr-TR" sz="2800" b="1" dirty="0" smtClean="0"/>
          </a:p>
          <a:p>
            <a:r>
              <a:rPr lang="tr-TR" sz="2800" b="1" dirty="0" err="1" smtClean="0"/>
              <a:t>İnterkostal</a:t>
            </a:r>
            <a:endParaRPr lang="tr-TR" sz="2800" b="1" dirty="0" smtClean="0"/>
          </a:p>
          <a:p>
            <a:r>
              <a:rPr lang="tr-TR" sz="2800" b="1" dirty="0" err="1" smtClean="0"/>
              <a:t>Paraservikal</a:t>
            </a:r>
            <a:endParaRPr lang="tr-TR" sz="2800" b="1" dirty="0" smtClean="0"/>
          </a:p>
          <a:p>
            <a:r>
              <a:rPr lang="tr-TR" sz="2800" b="1" dirty="0" err="1" smtClean="0"/>
              <a:t>Epidural</a:t>
            </a:r>
            <a:endParaRPr lang="tr-TR" sz="2800" b="1" dirty="0" smtClean="0"/>
          </a:p>
          <a:p>
            <a:r>
              <a:rPr lang="tr-TR" sz="2800" b="1" dirty="0" err="1" smtClean="0"/>
              <a:t>Brakial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pleksus</a:t>
            </a:r>
            <a:endParaRPr lang="tr-TR" sz="2800" b="1" dirty="0" smtClean="0"/>
          </a:p>
          <a:p>
            <a:r>
              <a:rPr lang="tr-TR" sz="2800" b="1" dirty="0" smtClean="0"/>
              <a:t>Siyatik sinir</a:t>
            </a:r>
          </a:p>
          <a:p>
            <a:r>
              <a:rPr lang="tr-TR" sz="2800" b="1" dirty="0" err="1" smtClean="0"/>
              <a:t>Subkütan</a:t>
            </a:r>
            <a:endParaRPr lang="tr-TR" sz="2800" b="1" dirty="0" smtClean="0"/>
          </a:p>
          <a:p>
            <a:r>
              <a:rPr lang="tr-TR" dirty="0" smtClean="0"/>
              <a:t>  </a:t>
            </a:r>
            <a:r>
              <a:rPr lang="tr-TR" sz="2800" b="1" dirty="0" smtClean="0">
                <a:solidFill>
                  <a:srgbClr val="C00000"/>
                </a:solidFill>
              </a:rPr>
              <a:t>Büyüklük SIRASIYLA </a:t>
            </a:r>
            <a:r>
              <a:rPr lang="tr-TR" dirty="0" smtClean="0"/>
              <a:t>!  </a:t>
            </a:r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69986" name="Picture 2" descr="Erdil Yaşaroğlu Karikatürleri (© Erdil Yaşaroğlu Karikatürleri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406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topikal</a:t>
            </a:r>
            <a:r>
              <a:rPr lang="tr-TR" dirty="0" smtClean="0"/>
              <a:t> anestezi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271864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Lidokain</a:t>
            </a:r>
            <a:r>
              <a:rPr lang="tr-TR" b="1" dirty="0" smtClean="0"/>
              <a:t> ve </a:t>
            </a:r>
            <a:r>
              <a:rPr lang="tr-TR" b="1" dirty="0" err="1" smtClean="0"/>
              <a:t>tetrakain</a:t>
            </a:r>
            <a:r>
              <a:rPr lang="tr-TR" b="1" dirty="0" smtClean="0"/>
              <a:t> :spreyleri </a:t>
            </a:r>
            <a:r>
              <a:rPr lang="tr-TR" b="1" dirty="0" err="1" smtClean="0"/>
              <a:t>endotrakeal</a:t>
            </a:r>
            <a:r>
              <a:rPr lang="tr-TR" b="1" dirty="0" smtClean="0"/>
              <a:t> anestezi </a:t>
            </a:r>
          </a:p>
          <a:p>
            <a:r>
              <a:rPr lang="tr-TR" b="1" dirty="0" err="1" smtClean="0">
                <a:solidFill>
                  <a:srgbClr val="FF0000"/>
                </a:solidFill>
              </a:rPr>
              <a:t>Lidokain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tetrakain</a:t>
            </a:r>
            <a:r>
              <a:rPr lang="tr-TR" b="1" dirty="0" smtClean="0">
                <a:solidFill>
                  <a:srgbClr val="FF0000"/>
                </a:solidFill>
              </a:rPr>
              <a:t> ve </a:t>
            </a:r>
            <a:r>
              <a:rPr lang="tr-TR" b="1" dirty="0" err="1" smtClean="0">
                <a:solidFill>
                  <a:srgbClr val="FF0000"/>
                </a:solidFill>
              </a:rPr>
              <a:t>benzokain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/>
              <a:t>en çok kullanılan</a:t>
            </a:r>
          </a:p>
          <a:p>
            <a:r>
              <a:rPr lang="tr-TR" b="1" dirty="0" smtClean="0"/>
              <a:t>EMLA </a:t>
            </a:r>
            <a:r>
              <a:rPr lang="tr-TR" b="1" dirty="0" err="1" smtClean="0"/>
              <a:t>ötektik</a:t>
            </a:r>
            <a:r>
              <a:rPr lang="tr-TR" b="1" dirty="0" smtClean="0"/>
              <a:t> karışımı, erime noktası, içeriğindeki iki bileşiğin erime noktasından düşük </a:t>
            </a:r>
          </a:p>
          <a:p>
            <a:r>
              <a:rPr lang="tr-TR" b="1" dirty="0" smtClean="0"/>
              <a:t>.Erime noktası 18 derece. </a:t>
            </a:r>
          </a:p>
          <a:p>
            <a:r>
              <a:rPr lang="tr-TR" b="1" dirty="0" smtClean="0"/>
              <a:t> Karışım vücut ısısında yağ kıvamında bir sıvı.  </a:t>
            </a:r>
          </a:p>
          <a:p>
            <a:pPr>
              <a:buNone/>
            </a:pPr>
            <a:r>
              <a:rPr lang="tr-TR" b="1" dirty="0" smtClean="0"/>
              <a:t>   </a:t>
            </a:r>
            <a:r>
              <a:rPr lang="tr-TR" b="1" dirty="0" smtClean="0">
                <a:solidFill>
                  <a:srgbClr val="FF0000"/>
                </a:solidFill>
              </a:rPr>
              <a:t>25 mg </a:t>
            </a:r>
            <a:r>
              <a:rPr lang="tr-TR" b="1" dirty="0" err="1" smtClean="0">
                <a:solidFill>
                  <a:srgbClr val="FF0000"/>
                </a:solidFill>
              </a:rPr>
              <a:t>lidokain</a:t>
            </a:r>
            <a:r>
              <a:rPr lang="tr-TR" b="1" dirty="0" smtClean="0">
                <a:solidFill>
                  <a:srgbClr val="FF0000"/>
                </a:solidFill>
              </a:rPr>
              <a:t> ve 25 mg </a:t>
            </a:r>
            <a:r>
              <a:rPr lang="tr-TR" b="1" dirty="0" err="1" smtClean="0">
                <a:solidFill>
                  <a:srgbClr val="FF0000"/>
                </a:solidFill>
              </a:rPr>
              <a:t>prilokain</a:t>
            </a:r>
            <a:r>
              <a:rPr lang="tr-TR" b="1" dirty="0" smtClean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r>
              <a:rPr lang="tr-TR" b="1" dirty="0" smtClean="0"/>
              <a:t>    </a:t>
            </a:r>
            <a:r>
              <a:rPr lang="tr-TR" b="1" dirty="0" err="1" smtClean="0"/>
              <a:t>Dermal</a:t>
            </a:r>
            <a:r>
              <a:rPr lang="tr-TR" b="1" dirty="0" smtClean="0"/>
              <a:t> analjezi, uygulamadan ½  -1 saat sonra oluşur, maksimal etki ye 2, 3 saatte ulaşılır. 5 mm derinlikte </a:t>
            </a:r>
            <a:r>
              <a:rPr lang="tr-TR" b="1" dirty="0" err="1" smtClean="0"/>
              <a:t>topikal</a:t>
            </a:r>
            <a:r>
              <a:rPr lang="tr-TR" b="1" dirty="0" smtClean="0"/>
              <a:t> analjezi oluşturur. </a:t>
            </a:r>
            <a:endParaRPr lang="tr-TR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b="1" dirty="0" err="1" smtClean="0"/>
              <a:t>Topikal</a:t>
            </a:r>
            <a:r>
              <a:rPr lang="tr-TR" sz="3200" b="1" dirty="0" smtClean="0"/>
              <a:t> lokal </a:t>
            </a:r>
            <a:r>
              <a:rPr lang="tr-TR" sz="3200" b="1" dirty="0" err="1" smtClean="0"/>
              <a:t>anestezik</a:t>
            </a:r>
            <a:r>
              <a:rPr lang="tr-TR" sz="3200" b="1" dirty="0" smtClean="0"/>
              <a:t> karışımları; </a:t>
            </a:r>
          </a:p>
          <a:p>
            <a:r>
              <a:rPr lang="tr-TR" sz="3200" b="1" dirty="0" smtClean="0">
                <a:solidFill>
                  <a:srgbClr val="FF0000"/>
                </a:solidFill>
              </a:rPr>
              <a:t>TAC</a:t>
            </a:r>
            <a:r>
              <a:rPr lang="tr-TR" sz="3200" b="1" dirty="0" smtClean="0"/>
              <a:t> : </a:t>
            </a:r>
            <a:r>
              <a:rPr lang="tr-TR" sz="3200" b="1" dirty="0" err="1" smtClean="0"/>
              <a:t>prilokain</a:t>
            </a:r>
            <a:r>
              <a:rPr lang="tr-TR" sz="3200" b="1" dirty="0" smtClean="0"/>
              <a:t> 2,5 </a:t>
            </a:r>
            <a:r>
              <a:rPr lang="tr-TR" sz="3200" b="1" dirty="0" err="1" smtClean="0"/>
              <a:t>lidokain</a:t>
            </a:r>
            <a:r>
              <a:rPr lang="tr-TR" sz="3200" b="1" dirty="0" smtClean="0"/>
              <a:t>, 2,5 </a:t>
            </a:r>
            <a:r>
              <a:rPr lang="tr-TR" sz="3200" b="1" dirty="0" err="1" smtClean="0"/>
              <a:t>tetrakain</a:t>
            </a:r>
            <a:r>
              <a:rPr lang="tr-TR" sz="3200" b="1" dirty="0" smtClean="0"/>
              <a:t> 0,5, epinefrin 1/200000 ve kokain 11,8   karışımıdır.</a:t>
            </a:r>
          </a:p>
          <a:p>
            <a:r>
              <a:rPr lang="tr-TR" sz="3200" b="1" dirty="0" smtClean="0">
                <a:solidFill>
                  <a:srgbClr val="FF0000"/>
                </a:solidFill>
              </a:rPr>
              <a:t>LET </a:t>
            </a:r>
            <a:r>
              <a:rPr lang="tr-TR" sz="3200" b="1" dirty="0" smtClean="0"/>
              <a:t>  </a:t>
            </a:r>
            <a:r>
              <a:rPr lang="tr-TR" sz="3200" b="1" dirty="0" err="1" smtClean="0"/>
              <a:t>lidokain</a:t>
            </a:r>
            <a:r>
              <a:rPr lang="tr-TR" sz="3200" b="1" dirty="0" smtClean="0"/>
              <a:t> 4, epinefrin 1/200000, </a:t>
            </a:r>
            <a:r>
              <a:rPr lang="tr-TR" sz="3200" b="1" dirty="0" err="1" smtClean="0"/>
              <a:t>tetrakain</a:t>
            </a:r>
            <a:r>
              <a:rPr lang="tr-TR" sz="3200" b="1" dirty="0" smtClean="0"/>
              <a:t> 0,5 karışımıdır.</a:t>
            </a:r>
          </a:p>
          <a:p>
            <a:pPr>
              <a:buNone/>
            </a:pPr>
            <a:r>
              <a:rPr lang="tr-TR" dirty="0" smtClean="0"/>
              <a:t>   </a:t>
            </a:r>
            <a:endParaRPr lang="tr-TR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Vazokonstrüktör</a:t>
            </a:r>
            <a:r>
              <a:rPr lang="tr-TR" b="1" dirty="0" smtClean="0"/>
              <a:t> ilavesi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3900" b="1" dirty="0" smtClean="0">
                <a:solidFill>
                  <a:srgbClr val="7030A0"/>
                </a:solidFill>
              </a:rPr>
              <a:t>Sistemik </a:t>
            </a:r>
            <a:r>
              <a:rPr lang="tr-TR" sz="3900" b="1" dirty="0" err="1" smtClean="0">
                <a:solidFill>
                  <a:srgbClr val="7030A0"/>
                </a:solidFill>
              </a:rPr>
              <a:t>absorbsiyonun</a:t>
            </a:r>
            <a:r>
              <a:rPr lang="tr-TR" sz="3900" b="1" dirty="0" smtClean="0">
                <a:solidFill>
                  <a:srgbClr val="7030A0"/>
                </a:solidFill>
              </a:rPr>
              <a:t> gecikmesi</a:t>
            </a:r>
          </a:p>
          <a:p>
            <a:r>
              <a:rPr lang="tr-TR" sz="3900" b="1" dirty="0" smtClean="0">
                <a:solidFill>
                  <a:srgbClr val="7030A0"/>
                </a:solidFill>
              </a:rPr>
              <a:t>Ajanın sinir hücresine alımının ve Analjezi kalitesinin artması</a:t>
            </a:r>
          </a:p>
          <a:p>
            <a:r>
              <a:rPr lang="tr-TR" sz="3900" b="1" dirty="0" smtClean="0">
                <a:solidFill>
                  <a:srgbClr val="7030A0"/>
                </a:solidFill>
              </a:rPr>
              <a:t>Blok süresinin uzaması</a:t>
            </a:r>
          </a:p>
          <a:p>
            <a:r>
              <a:rPr lang="tr-TR" sz="3900" b="1" dirty="0" err="1" smtClean="0">
                <a:solidFill>
                  <a:srgbClr val="7030A0"/>
                </a:solidFill>
              </a:rPr>
              <a:t>Toksisitenin</a:t>
            </a:r>
            <a:r>
              <a:rPr lang="tr-TR" sz="3900" b="1" dirty="0" smtClean="0">
                <a:solidFill>
                  <a:srgbClr val="7030A0"/>
                </a:solidFill>
              </a:rPr>
              <a:t> azalmasına </a:t>
            </a:r>
          </a:p>
          <a:p>
            <a:r>
              <a:rPr lang="tr-TR" sz="3900" b="1" dirty="0" err="1" smtClean="0">
                <a:solidFill>
                  <a:srgbClr val="7030A0"/>
                </a:solidFill>
              </a:rPr>
              <a:t>Toksisite</a:t>
            </a:r>
            <a:r>
              <a:rPr lang="tr-TR" sz="3900" b="1" dirty="0" smtClean="0">
                <a:solidFill>
                  <a:srgbClr val="7030A0"/>
                </a:solidFill>
              </a:rPr>
              <a:t> oluşursa uyarıcı</a:t>
            </a:r>
          </a:p>
          <a:p>
            <a:pPr>
              <a:buNone/>
            </a:pPr>
            <a:r>
              <a:rPr lang="tr-TR" dirty="0" smtClean="0"/>
              <a:t>       </a:t>
            </a:r>
          </a:p>
          <a:p>
            <a:pPr>
              <a:buNone/>
            </a:pPr>
            <a:r>
              <a:rPr lang="tr-TR" dirty="0" smtClean="0"/>
              <a:t>                                                         </a:t>
            </a:r>
            <a:r>
              <a:rPr lang="tr-TR" sz="2800" b="1" dirty="0" smtClean="0">
                <a:solidFill>
                  <a:srgbClr val="FF0000"/>
                </a:solidFill>
              </a:rPr>
              <a:t>NEDEN OLUR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  </a:t>
            </a:r>
            <a:r>
              <a:rPr lang="tr-TR" b="1" dirty="0" smtClean="0"/>
              <a:t>epinefrin en sık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1:200000 (5 </a:t>
            </a:r>
            <a:r>
              <a:rPr lang="tr-TR" sz="3200" b="1" dirty="0" err="1" smtClean="0">
                <a:solidFill>
                  <a:srgbClr val="FF0000"/>
                </a:solidFill>
              </a:rPr>
              <a:t>mic</a:t>
            </a:r>
            <a:r>
              <a:rPr lang="tr-TR" sz="3200" b="1" dirty="0" smtClean="0">
                <a:solidFill>
                  <a:srgbClr val="FF0000"/>
                </a:solidFill>
              </a:rPr>
              <a:t> /ml)</a:t>
            </a:r>
          </a:p>
          <a:p>
            <a:r>
              <a:rPr lang="tr-TR" sz="3200" b="1" dirty="0" smtClean="0">
                <a:solidFill>
                  <a:srgbClr val="FF0000"/>
                </a:solidFill>
              </a:rPr>
              <a:t>1:400000 (2,5 </a:t>
            </a:r>
            <a:r>
              <a:rPr lang="tr-TR" sz="3200" b="1" dirty="0" err="1" smtClean="0">
                <a:solidFill>
                  <a:srgbClr val="FF0000"/>
                </a:solidFill>
              </a:rPr>
              <a:t>mic</a:t>
            </a:r>
            <a:r>
              <a:rPr lang="tr-TR" sz="3200" b="1" dirty="0" smtClean="0">
                <a:solidFill>
                  <a:srgbClr val="FF0000"/>
                </a:solidFill>
              </a:rPr>
              <a:t>/ml)</a:t>
            </a:r>
          </a:p>
          <a:p>
            <a:pPr>
              <a:buNone/>
            </a:pPr>
            <a:endParaRPr lang="tr-TR" sz="2800" b="1" dirty="0" smtClean="0"/>
          </a:p>
          <a:p>
            <a:pPr>
              <a:buNone/>
            </a:pPr>
            <a:r>
              <a:rPr lang="tr-TR" sz="2800" b="1" dirty="0" smtClean="0"/>
              <a:t>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412776"/>
          </a:xfrm>
        </p:spPr>
        <p:txBody>
          <a:bodyPr>
            <a:noAutofit/>
          </a:bodyPr>
          <a:lstStyle/>
          <a:p>
            <a:r>
              <a:rPr lang="tr-TR" sz="4000" b="1" dirty="0" smtClean="0"/>
              <a:t>O HALDE :</a:t>
            </a:r>
            <a:r>
              <a:rPr lang="tr-TR" sz="4000" b="1" dirty="0" err="1" smtClean="0"/>
              <a:t>Anestezik</a:t>
            </a:r>
            <a:r>
              <a:rPr lang="tr-TR" sz="4000" b="1" dirty="0" smtClean="0"/>
              <a:t> aktiviteyi etkileyen faktörler: 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5229200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Lokal </a:t>
            </a:r>
            <a:r>
              <a:rPr lang="tr-TR" dirty="0" err="1" smtClean="0"/>
              <a:t>anesteziğin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dozu, </a:t>
            </a:r>
          </a:p>
          <a:p>
            <a:r>
              <a:rPr lang="tr-TR" b="1" dirty="0" err="1" smtClean="0">
                <a:solidFill>
                  <a:srgbClr val="FF0000"/>
                </a:solidFill>
              </a:rPr>
              <a:t>Vazokonstriktör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eklenmesi, 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Enjeksiyon alanı </a:t>
            </a:r>
            <a:r>
              <a:rPr lang="tr-TR" dirty="0" smtClean="0"/>
              <a:t>(en hızlı etki başlangıcı, en kısa etki süresi </a:t>
            </a:r>
            <a:r>
              <a:rPr lang="tr-TR" dirty="0" err="1" smtClean="0"/>
              <a:t>intratekal</a:t>
            </a:r>
            <a:r>
              <a:rPr lang="tr-TR" dirty="0" smtClean="0"/>
              <a:t> , en uzun etki başlangıcı ve anestezi süresi </a:t>
            </a:r>
            <a:r>
              <a:rPr lang="tr-TR" dirty="0" err="1" smtClean="0"/>
              <a:t>brakial</a:t>
            </a:r>
            <a:r>
              <a:rPr lang="tr-TR" dirty="0" smtClean="0"/>
              <a:t> </a:t>
            </a:r>
            <a:r>
              <a:rPr lang="tr-TR" dirty="0" err="1" smtClean="0"/>
              <a:t>pleksus</a:t>
            </a:r>
            <a:r>
              <a:rPr lang="tr-TR" dirty="0" smtClean="0"/>
              <a:t> bloğu),</a:t>
            </a:r>
          </a:p>
          <a:p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B</a:t>
            </a:r>
            <a:r>
              <a:rPr lang="tr-TR" b="1" dirty="0" smtClean="0">
                <a:solidFill>
                  <a:srgbClr val="FF0000"/>
                </a:solidFill>
              </a:rPr>
              <a:t>ikarbonat eklenmesi, </a:t>
            </a:r>
          </a:p>
          <a:p>
            <a:r>
              <a:rPr lang="tr-TR" dirty="0" smtClean="0"/>
              <a:t>Kısa başlangıç süreli ve uzun etkili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lokal </a:t>
            </a:r>
            <a:r>
              <a:rPr lang="tr-TR" b="1" dirty="0" err="1" smtClean="0">
                <a:solidFill>
                  <a:srgbClr val="FF0000"/>
                </a:solidFill>
              </a:rPr>
              <a:t>anesteziklerin</a:t>
            </a:r>
            <a:r>
              <a:rPr lang="tr-TR" b="1" dirty="0" smtClean="0">
                <a:solidFill>
                  <a:srgbClr val="FF0000"/>
                </a:solidFill>
              </a:rPr>
              <a:t> karıştırılması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(</a:t>
            </a:r>
            <a:r>
              <a:rPr lang="tr-TR" dirty="0" err="1" smtClean="0"/>
              <a:t>toksik</a:t>
            </a:r>
            <a:r>
              <a:rPr lang="tr-TR" dirty="0" smtClean="0"/>
              <a:t> etkiler </a:t>
            </a:r>
            <a:r>
              <a:rPr lang="tr-TR" dirty="0" err="1" smtClean="0"/>
              <a:t>additif</a:t>
            </a:r>
            <a:r>
              <a:rPr lang="tr-TR" dirty="0" smtClean="0"/>
              <a:t> kabul edilebilir) </a:t>
            </a:r>
          </a:p>
          <a:p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Gebelik</a:t>
            </a:r>
            <a:r>
              <a:rPr lang="tr-TR" b="1" dirty="0" smtClean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spinal</a:t>
            </a:r>
            <a:r>
              <a:rPr lang="tr-TR" dirty="0" smtClean="0"/>
              <a:t> anestezi daha fazla yayılır ve daha fazla ve lokal </a:t>
            </a:r>
            <a:r>
              <a:rPr lang="tr-TR" dirty="0" err="1" smtClean="0"/>
              <a:t>anesteziğe</a:t>
            </a:r>
            <a:r>
              <a:rPr lang="tr-TR" dirty="0" smtClean="0"/>
              <a:t> hassasiyet vardır).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Hasta yaşı, 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Bozulmuş </a:t>
            </a:r>
            <a:r>
              <a:rPr lang="tr-TR" b="1" dirty="0" err="1" smtClean="0">
                <a:solidFill>
                  <a:srgbClr val="FF0000"/>
                </a:solidFill>
              </a:rPr>
              <a:t>hepatik</a:t>
            </a:r>
            <a:r>
              <a:rPr lang="tr-TR" b="1" dirty="0" smtClean="0">
                <a:solidFill>
                  <a:srgbClr val="FF0000"/>
                </a:solidFill>
              </a:rPr>
              <a:t> fonksiyon  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Yaşlılar ve karaciğer fonksiyon bozukluğunda </a:t>
            </a:r>
            <a:r>
              <a:rPr lang="tr-TR" b="1" dirty="0" smtClean="0">
                <a:solidFill>
                  <a:srgbClr val="7030A0"/>
                </a:solidFill>
              </a:rPr>
              <a:t>uzamış etki mg </a:t>
            </a:r>
          </a:p>
          <a:p>
            <a:pPr>
              <a:buNone/>
            </a:pPr>
            <a:endParaRPr lang="tr-TR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7384"/>
            <a:ext cx="86868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71010" name="Picture 2" descr="http://mskk.geyikoloji.com.tr/karikatur/ha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352928" cy="6209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36904" cy="1152128"/>
          </a:xfrm>
        </p:spPr>
        <p:txBody>
          <a:bodyPr/>
          <a:lstStyle/>
          <a:p>
            <a:r>
              <a:rPr lang="tr-TR" dirty="0" smtClean="0"/>
              <a:t>Sinir ileti blokajı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772816"/>
            <a:ext cx="8363272" cy="4608512"/>
          </a:xfrm>
        </p:spPr>
        <p:txBody>
          <a:bodyPr>
            <a:normAutofit/>
          </a:bodyPr>
          <a:lstStyle/>
          <a:p>
            <a:r>
              <a:rPr lang="tr-TR" b="1" dirty="0" smtClean="0"/>
              <a:t>Alkoller</a:t>
            </a:r>
          </a:p>
          <a:p>
            <a:r>
              <a:rPr lang="tr-TR" b="1" dirty="0" smtClean="0"/>
              <a:t>Toksinler</a:t>
            </a:r>
          </a:p>
          <a:p>
            <a:r>
              <a:rPr lang="tr-TR" b="1" dirty="0" smtClean="0"/>
              <a:t> </a:t>
            </a:r>
            <a:r>
              <a:rPr lang="tr-TR" b="1" dirty="0" err="1" smtClean="0"/>
              <a:t>Saksitoksin</a:t>
            </a:r>
            <a:r>
              <a:rPr lang="tr-TR" b="1" dirty="0" smtClean="0"/>
              <a:t>, </a:t>
            </a:r>
            <a:r>
              <a:rPr lang="tr-TR" b="1" dirty="0" err="1" smtClean="0"/>
              <a:t>tetrodotoksin</a:t>
            </a:r>
            <a:r>
              <a:rPr lang="tr-TR" b="1" dirty="0" smtClean="0"/>
              <a:t>, mentol , </a:t>
            </a:r>
            <a:r>
              <a:rPr lang="tr-TR" b="1" dirty="0" err="1" smtClean="0"/>
              <a:t>ögenol</a:t>
            </a:r>
            <a:r>
              <a:rPr lang="tr-TR" b="1" dirty="0" smtClean="0"/>
              <a:t> </a:t>
            </a:r>
          </a:p>
          <a:p>
            <a:endParaRPr lang="tr-TR" b="1" dirty="0" smtClean="0"/>
          </a:p>
          <a:p>
            <a:pPr>
              <a:buNone/>
            </a:pPr>
            <a:r>
              <a:rPr lang="tr-TR" b="1" dirty="0" smtClean="0"/>
              <a:t>                                          Tarafından bloke edilebilir</a:t>
            </a:r>
          </a:p>
          <a:p>
            <a:pPr>
              <a:buNone/>
            </a:pPr>
            <a:r>
              <a:rPr lang="tr-TR" b="1" dirty="0" smtClean="0"/>
              <a:t>    ANCAK:</a:t>
            </a:r>
          </a:p>
          <a:p>
            <a:pPr>
              <a:buNone/>
            </a:pPr>
            <a:r>
              <a:rPr lang="tr-TR" b="1" dirty="0" smtClean="0"/>
              <a:t>   Klinikte bu amaçla kullanılan ajanlar</a:t>
            </a:r>
          </a:p>
          <a:p>
            <a:pPr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   LOKAL ANESTEZİKLER :    Tersiyer amin yapısındaki bazlar</a:t>
            </a:r>
          </a:p>
          <a:p>
            <a:pPr>
              <a:buNone/>
            </a:pPr>
            <a:endParaRPr lang="tr-T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hastaya bağlı faktörler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3600" b="1" dirty="0" smtClean="0"/>
              <a:t>  </a:t>
            </a:r>
            <a:r>
              <a:rPr lang="tr-TR" sz="3600" b="1" dirty="0" smtClean="0">
                <a:solidFill>
                  <a:srgbClr val="C00000"/>
                </a:solidFill>
              </a:rPr>
              <a:t> Yaş</a:t>
            </a:r>
            <a:endParaRPr lang="tr-TR" sz="4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tr-TR" sz="3200" b="1" dirty="0" smtClean="0"/>
              <a:t>   </a:t>
            </a:r>
            <a:r>
              <a:rPr lang="tr-TR" sz="3200" b="1" dirty="0" smtClean="0">
                <a:solidFill>
                  <a:srgbClr val="7030A0"/>
                </a:solidFill>
              </a:rPr>
              <a:t>Bebeklerde </a:t>
            </a:r>
            <a:r>
              <a:rPr lang="tr-TR" sz="3200" b="1" dirty="0" smtClean="0"/>
              <a:t> ‘ A1 AG  ‘  düşük</a:t>
            </a:r>
          </a:p>
          <a:p>
            <a:pPr>
              <a:buNone/>
            </a:pPr>
            <a:r>
              <a:rPr lang="tr-TR" sz="3200" b="1" dirty="0" smtClean="0">
                <a:solidFill>
                  <a:srgbClr val="7030A0"/>
                </a:solidFill>
              </a:rPr>
              <a:t>   Yaşlıda </a:t>
            </a:r>
            <a:r>
              <a:rPr lang="tr-TR" sz="3200" b="1" dirty="0" err="1" smtClean="0">
                <a:solidFill>
                  <a:srgbClr val="7030A0"/>
                </a:solidFill>
              </a:rPr>
              <a:t>klirens</a:t>
            </a:r>
            <a:r>
              <a:rPr lang="tr-TR" sz="3200" b="1" dirty="0" smtClean="0">
                <a:solidFill>
                  <a:srgbClr val="7030A0"/>
                </a:solidFill>
              </a:rPr>
              <a:t>  düşük</a:t>
            </a:r>
          </a:p>
          <a:p>
            <a:pPr>
              <a:buNone/>
            </a:pPr>
            <a:r>
              <a:rPr lang="tr-TR" sz="3200" b="1" dirty="0" smtClean="0"/>
              <a:t>   Sinirler LA e daha duyarlı,  doz %10-20 azaltılmalı</a:t>
            </a:r>
          </a:p>
          <a:p>
            <a:endParaRPr lang="tr-TR" dirty="0"/>
          </a:p>
        </p:txBody>
      </p:sp>
      <p:pic>
        <p:nvPicPr>
          <p:cNvPr id="169986" name="Picture 2" descr="Retired Man Walking Cane Dog Animated Clipart&#10;&#10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725144"/>
            <a:ext cx="1905000" cy="190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RENAL YETMEZLİK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600" b="1" dirty="0" smtClean="0"/>
              <a:t>Üremide </a:t>
            </a:r>
            <a:r>
              <a:rPr lang="tr-TR" sz="3600" b="1" dirty="0" err="1" smtClean="0"/>
              <a:t>klirens</a:t>
            </a:r>
            <a:r>
              <a:rPr lang="tr-TR" sz="3600" b="1" dirty="0" smtClean="0"/>
              <a:t> azalır</a:t>
            </a:r>
          </a:p>
          <a:p>
            <a:r>
              <a:rPr lang="tr-TR" sz="2800" b="1" dirty="0" smtClean="0"/>
              <a:t>Ancak </a:t>
            </a:r>
            <a:r>
              <a:rPr lang="tr-TR" sz="2800" b="1" dirty="0" err="1" smtClean="0"/>
              <a:t>hiperdinamik</a:t>
            </a:r>
            <a:r>
              <a:rPr lang="tr-TR" sz="2800" b="1" dirty="0" smtClean="0"/>
              <a:t> dolaşım ile sistemik </a:t>
            </a:r>
            <a:r>
              <a:rPr lang="tr-TR" sz="2800" b="1" dirty="0" err="1" smtClean="0"/>
              <a:t>absorbsiyon</a:t>
            </a:r>
            <a:r>
              <a:rPr lang="tr-TR" sz="2800" b="1" dirty="0" smtClean="0"/>
              <a:t> artar</a:t>
            </a:r>
          </a:p>
          <a:p>
            <a:r>
              <a:rPr lang="tr-TR" sz="2800" b="1" dirty="0" smtClean="0"/>
              <a:t>Akut faz proteini A1AG  </a:t>
            </a:r>
            <a:r>
              <a:rPr lang="tr-TR" sz="2800" b="1" dirty="0" err="1" smtClean="0"/>
              <a:t>toksisiteye</a:t>
            </a:r>
            <a:r>
              <a:rPr lang="tr-TR" sz="2800" b="1" dirty="0" smtClean="0"/>
              <a:t> koruyucudur</a:t>
            </a:r>
          </a:p>
          <a:p>
            <a:r>
              <a:rPr lang="tr-TR" sz="2800" b="1" dirty="0" smtClean="0"/>
              <a:t>Uzun </a:t>
            </a:r>
            <a:r>
              <a:rPr lang="tr-TR" sz="2800" b="1" dirty="0" err="1" smtClean="0"/>
              <a:t>infüzyonlarda</a:t>
            </a:r>
            <a:r>
              <a:rPr lang="tr-TR" sz="2800" b="1" dirty="0" smtClean="0"/>
              <a:t>  </a:t>
            </a:r>
            <a:r>
              <a:rPr lang="tr-TR" sz="2800" b="1" dirty="0" err="1" smtClean="0"/>
              <a:t>toksisite</a:t>
            </a:r>
            <a:r>
              <a:rPr lang="tr-TR" sz="2800" b="1" dirty="0" smtClean="0"/>
              <a:t> artar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</a:t>
            </a:r>
            <a:r>
              <a:rPr lang="tr-TR" b="1" dirty="0" smtClean="0"/>
              <a:t>karaciğer yetmezliği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endParaRPr lang="tr-TR" sz="2800" dirty="0" smtClean="0"/>
          </a:p>
          <a:p>
            <a:r>
              <a:rPr lang="tr-TR" sz="3200" b="1" dirty="0" smtClean="0"/>
              <a:t>Amino- </a:t>
            </a:r>
            <a:r>
              <a:rPr lang="tr-TR" sz="3200" b="1" dirty="0" err="1" smtClean="0"/>
              <a:t>amid</a:t>
            </a:r>
            <a:r>
              <a:rPr lang="tr-TR" sz="3200" b="1" dirty="0" smtClean="0"/>
              <a:t> dozlar  %10-50 azaltılmalıdır</a:t>
            </a:r>
            <a:endParaRPr lang="tr-TR" sz="3200" dirty="0" smtClean="0"/>
          </a:p>
          <a:p>
            <a:r>
              <a:rPr lang="tr-TR" sz="3200" b="1" dirty="0" smtClean="0"/>
              <a:t>Tek doz  önemli değil…</a:t>
            </a:r>
          </a:p>
          <a:p>
            <a:pPr>
              <a:buNone/>
            </a:pPr>
            <a:r>
              <a:rPr lang="tr-TR" sz="3600" b="1" dirty="0" smtClean="0"/>
              <a:t>   DİKKAT : </a:t>
            </a:r>
            <a:r>
              <a:rPr lang="tr-TR" sz="3200" b="1" dirty="0" smtClean="0"/>
              <a:t>Sürekli </a:t>
            </a:r>
            <a:r>
              <a:rPr lang="tr-TR" sz="3200" b="1" dirty="0" err="1" smtClean="0"/>
              <a:t>infüzyon</a:t>
            </a:r>
            <a:r>
              <a:rPr lang="tr-TR" sz="3200" b="1" dirty="0" smtClean="0"/>
              <a:t> ve tekrarlayan enjeksiyonlarda önemli</a:t>
            </a:r>
          </a:p>
          <a:p>
            <a:r>
              <a:rPr lang="tr-TR" sz="3200" b="1" dirty="0" err="1" smtClean="0">
                <a:solidFill>
                  <a:srgbClr val="FF0000"/>
                </a:solidFill>
              </a:rPr>
              <a:t>Kc</a:t>
            </a:r>
            <a:r>
              <a:rPr lang="tr-TR" sz="3200" b="1" dirty="0" smtClean="0">
                <a:solidFill>
                  <a:srgbClr val="FF0000"/>
                </a:solidFill>
              </a:rPr>
              <a:t>+böbrek yetmezliğinde   </a:t>
            </a:r>
          </a:p>
          <a:p>
            <a:r>
              <a:rPr lang="tr-TR" sz="3200" b="1" dirty="0" smtClean="0">
                <a:solidFill>
                  <a:srgbClr val="FF0000"/>
                </a:solidFill>
              </a:rPr>
              <a:t>DOZA  Dikkat!!!!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dirty="0" smtClean="0">
                <a:solidFill>
                  <a:srgbClr val="7030A0"/>
                </a:solidFill>
              </a:rPr>
              <a:t>Kalp yetmezliği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</a:rPr>
              <a:t>Kc</a:t>
            </a:r>
            <a:r>
              <a:rPr lang="tr-TR" sz="3200" b="1" dirty="0" smtClean="0">
                <a:solidFill>
                  <a:srgbClr val="FF0000"/>
                </a:solidFill>
              </a:rPr>
              <a:t> ve böbrek kan akımı azalır: </a:t>
            </a:r>
            <a:r>
              <a:rPr lang="tr-TR" sz="3200" b="1" dirty="0" err="1" smtClean="0"/>
              <a:t>klirens</a:t>
            </a:r>
            <a:r>
              <a:rPr lang="tr-TR" sz="3200" b="1" dirty="0" smtClean="0"/>
              <a:t>  etkilenir</a:t>
            </a:r>
          </a:p>
          <a:p>
            <a:endParaRPr lang="tr-TR" dirty="0" smtClean="0"/>
          </a:p>
          <a:p>
            <a:r>
              <a:rPr lang="tr-TR" sz="3200" b="1" dirty="0" smtClean="0">
                <a:solidFill>
                  <a:srgbClr val="7030A0"/>
                </a:solidFill>
              </a:rPr>
              <a:t>GEBELİK.</a:t>
            </a:r>
          </a:p>
          <a:p>
            <a:pPr>
              <a:buNone/>
            </a:pPr>
            <a:r>
              <a:rPr lang="tr-TR" sz="3200" b="1" dirty="0" smtClean="0"/>
              <a:t>   lokal </a:t>
            </a:r>
            <a:r>
              <a:rPr lang="tr-TR" sz="3200" b="1" dirty="0" err="1" smtClean="0"/>
              <a:t>anesteziklere</a:t>
            </a:r>
            <a:r>
              <a:rPr lang="tr-TR" sz="3200" b="1" dirty="0" smtClean="0"/>
              <a:t>  daha duyarlı</a:t>
            </a:r>
          </a:p>
          <a:p>
            <a:pPr>
              <a:buNone/>
            </a:pPr>
            <a:r>
              <a:rPr lang="tr-TR" sz="3200" b="1" dirty="0" smtClean="0"/>
              <a:t>   </a:t>
            </a:r>
            <a:r>
              <a:rPr lang="tr-TR" sz="3200" b="1" dirty="0" err="1" smtClean="0"/>
              <a:t>progesteron</a:t>
            </a:r>
            <a:r>
              <a:rPr lang="tr-TR" sz="3200" b="1" dirty="0" smtClean="0"/>
              <a:t>  </a:t>
            </a:r>
            <a:r>
              <a:rPr lang="tr-TR" sz="3200" b="1" dirty="0" err="1" smtClean="0"/>
              <a:t>toksisite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yi</a:t>
            </a:r>
            <a:r>
              <a:rPr lang="tr-TR" sz="3200" b="1" dirty="0" smtClean="0"/>
              <a:t> arttırır</a:t>
            </a:r>
          </a:p>
          <a:p>
            <a:pPr>
              <a:buNone/>
            </a:pPr>
            <a:r>
              <a:rPr lang="tr-TR" b="1" dirty="0" smtClean="0"/>
              <a:t>  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</a:t>
            </a:r>
            <a:r>
              <a:rPr lang="tr-TR" b="1" dirty="0" smtClean="0"/>
              <a:t>Lokal </a:t>
            </a:r>
            <a:r>
              <a:rPr lang="tr-TR" b="1" dirty="0" err="1" smtClean="0"/>
              <a:t>anestezik</a:t>
            </a:r>
            <a:r>
              <a:rPr lang="tr-TR" b="1" dirty="0" smtClean="0"/>
              <a:t> sistemik     </a:t>
            </a:r>
            <a:r>
              <a:rPr lang="tr-TR" b="1" dirty="0" err="1" smtClean="0"/>
              <a:t>toksisitesi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147248" cy="45517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smtClean="0"/>
              <a:t>   </a:t>
            </a:r>
            <a:endParaRPr lang="tr-TR" sz="3500" dirty="0" smtClean="0"/>
          </a:p>
          <a:p>
            <a:pPr>
              <a:buNone/>
            </a:pPr>
            <a:r>
              <a:rPr lang="tr-TR" sz="3900" dirty="0" smtClean="0"/>
              <a:t>  </a:t>
            </a:r>
            <a:r>
              <a:rPr lang="tr-TR" sz="3900" b="1" dirty="0" smtClean="0"/>
              <a:t> 1)  </a:t>
            </a:r>
            <a:r>
              <a:rPr lang="tr-TR" sz="3900" b="1" dirty="0" err="1" smtClean="0"/>
              <a:t>Allerjik</a:t>
            </a:r>
            <a:r>
              <a:rPr lang="tr-TR" sz="3900" b="1" dirty="0" smtClean="0"/>
              <a:t> reaksiyonlar</a:t>
            </a:r>
          </a:p>
          <a:p>
            <a:pPr>
              <a:buNone/>
            </a:pPr>
            <a:r>
              <a:rPr lang="tr-TR" sz="3900" b="1" dirty="0" smtClean="0"/>
              <a:t>   2)  Sistemik </a:t>
            </a:r>
            <a:r>
              <a:rPr lang="tr-TR" sz="3900" b="1" dirty="0" err="1" smtClean="0"/>
              <a:t>toksisite</a:t>
            </a:r>
            <a:r>
              <a:rPr lang="tr-TR" sz="3900" dirty="0" smtClean="0"/>
              <a:t>:</a:t>
            </a:r>
          </a:p>
          <a:p>
            <a:pPr>
              <a:buNone/>
            </a:pPr>
            <a:r>
              <a:rPr lang="tr-TR" sz="3200" dirty="0" smtClean="0">
                <a:solidFill>
                  <a:srgbClr val="7030A0"/>
                </a:solidFill>
              </a:rPr>
              <a:t>   </a:t>
            </a:r>
            <a:r>
              <a:rPr lang="tr-TR" sz="4400" dirty="0" smtClean="0">
                <a:solidFill>
                  <a:srgbClr val="7030A0"/>
                </a:solidFill>
              </a:rPr>
              <a:t> </a:t>
            </a:r>
            <a:r>
              <a:rPr lang="tr-TR" sz="4400" b="1" dirty="0" err="1" smtClean="0">
                <a:solidFill>
                  <a:srgbClr val="7030A0"/>
                </a:solidFill>
              </a:rPr>
              <a:t>sss</a:t>
            </a:r>
            <a:r>
              <a:rPr lang="tr-TR" sz="4400" b="1" dirty="0" smtClean="0">
                <a:solidFill>
                  <a:srgbClr val="7030A0"/>
                </a:solidFill>
              </a:rPr>
              <a:t> </a:t>
            </a:r>
            <a:r>
              <a:rPr lang="tr-TR" sz="4400" b="1" dirty="0" err="1" smtClean="0">
                <a:solidFill>
                  <a:srgbClr val="7030A0"/>
                </a:solidFill>
              </a:rPr>
              <a:t>toksisitesi</a:t>
            </a:r>
            <a:endParaRPr lang="tr-TR" sz="32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tr-TR" sz="3200" b="1" dirty="0" smtClean="0">
                <a:solidFill>
                  <a:srgbClr val="7030A0"/>
                </a:solidFill>
              </a:rPr>
              <a:t>    </a:t>
            </a:r>
            <a:r>
              <a:rPr lang="tr-TR" sz="3900" b="1" dirty="0" err="1" smtClean="0">
                <a:solidFill>
                  <a:srgbClr val="7030A0"/>
                </a:solidFill>
              </a:rPr>
              <a:t>Kardiyovasküler</a:t>
            </a:r>
            <a:r>
              <a:rPr lang="tr-TR" sz="3900" b="1" dirty="0" smtClean="0">
                <a:solidFill>
                  <a:srgbClr val="7030A0"/>
                </a:solidFill>
              </a:rPr>
              <a:t>  </a:t>
            </a:r>
            <a:r>
              <a:rPr lang="tr-TR" sz="3900" b="1" dirty="0" err="1" smtClean="0">
                <a:solidFill>
                  <a:srgbClr val="7030A0"/>
                </a:solidFill>
              </a:rPr>
              <a:t>toksisite</a:t>
            </a:r>
            <a:endParaRPr lang="tr-TR" sz="32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tr-TR" sz="3200" b="1" dirty="0" smtClean="0">
                <a:solidFill>
                  <a:srgbClr val="7030A0"/>
                </a:solidFill>
              </a:rPr>
              <a:t>    </a:t>
            </a:r>
            <a:r>
              <a:rPr lang="tr-TR" sz="3500" b="1" dirty="0" err="1" smtClean="0">
                <a:solidFill>
                  <a:srgbClr val="7030A0"/>
                </a:solidFill>
              </a:rPr>
              <a:t>Methb</a:t>
            </a:r>
            <a:endParaRPr lang="tr-TR" sz="42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tr-TR" sz="3800" b="1" dirty="0" smtClean="0"/>
              <a:t>    </a:t>
            </a:r>
            <a:r>
              <a:rPr lang="tr-TR" sz="3800" b="1" dirty="0" smtClean="0">
                <a:solidFill>
                  <a:srgbClr val="FF0000"/>
                </a:solidFill>
              </a:rPr>
              <a:t>3)</a:t>
            </a:r>
            <a:r>
              <a:rPr lang="tr-TR" sz="4200" b="1" dirty="0" smtClean="0">
                <a:solidFill>
                  <a:srgbClr val="FF0000"/>
                </a:solidFill>
              </a:rPr>
              <a:t>Lokal </a:t>
            </a:r>
            <a:r>
              <a:rPr lang="tr-TR" sz="4200" b="1" dirty="0" err="1" smtClean="0">
                <a:solidFill>
                  <a:srgbClr val="FF0000"/>
                </a:solidFill>
              </a:rPr>
              <a:t>toksisite</a:t>
            </a:r>
            <a:r>
              <a:rPr lang="tr-TR" sz="4200" b="1" dirty="0" smtClean="0"/>
              <a:t>  </a:t>
            </a:r>
            <a:r>
              <a:rPr lang="tr-TR" sz="4200" b="1" dirty="0" err="1" smtClean="0"/>
              <a:t>nörotoksisite</a:t>
            </a:r>
            <a:endParaRPr lang="tr-TR" sz="3800" b="1" dirty="0" smtClean="0"/>
          </a:p>
          <a:p>
            <a:pPr>
              <a:buNone/>
            </a:pPr>
            <a:r>
              <a:rPr lang="tr-TR" sz="3800" b="1" dirty="0" smtClean="0"/>
              <a:t>                                           </a:t>
            </a:r>
            <a:r>
              <a:rPr lang="tr-TR" sz="3800" b="1" dirty="0" err="1" smtClean="0"/>
              <a:t>miyotoksisite</a:t>
            </a:r>
            <a:endParaRPr lang="tr-TR" sz="3800" b="1" dirty="0" smtClean="0"/>
          </a:p>
          <a:p>
            <a:pPr>
              <a:buNone/>
            </a:pPr>
            <a:r>
              <a:rPr lang="tr-TR" dirty="0" smtClean="0"/>
              <a:t>                            </a:t>
            </a:r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rmAutofit fontScale="90000"/>
          </a:bodyPr>
          <a:lstStyle/>
          <a:p>
            <a:r>
              <a:rPr lang="tr-TR" b="1" dirty="0" err="1" smtClean="0"/>
              <a:t>Allerjik</a:t>
            </a:r>
            <a:r>
              <a:rPr lang="tr-TR" b="1" dirty="0" smtClean="0"/>
              <a:t> reaksiyonlar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r>
              <a:rPr lang="tr-TR" sz="2800" b="1" dirty="0" err="1" smtClean="0"/>
              <a:t>Allerjik</a:t>
            </a:r>
            <a:r>
              <a:rPr lang="tr-TR" sz="2800" b="1" dirty="0" smtClean="0"/>
              <a:t>,</a:t>
            </a:r>
            <a:r>
              <a:rPr lang="tr-TR" sz="2800" b="1" dirty="0" err="1" smtClean="0"/>
              <a:t>Anaflaktoid</a:t>
            </a:r>
            <a:r>
              <a:rPr lang="tr-TR" sz="2800" b="1" dirty="0" smtClean="0"/>
              <a:t> reaksiyonlar   çok nadir!</a:t>
            </a:r>
          </a:p>
          <a:p>
            <a:r>
              <a:rPr lang="tr-TR" sz="2800" b="1" dirty="0" smtClean="0"/>
              <a:t>Protein+lokal </a:t>
            </a:r>
            <a:r>
              <a:rPr lang="tr-TR" sz="2800" b="1" dirty="0" err="1" smtClean="0"/>
              <a:t>anestezik</a:t>
            </a:r>
            <a:r>
              <a:rPr lang="tr-TR" sz="2800" b="1" dirty="0" smtClean="0"/>
              <a:t>  antijen gibi davranır</a:t>
            </a:r>
          </a:p>
          <a:p>
            <a:r>
              <a:rPr lang="tr-TR" sz="2800" b="1" dirty="0" smtClean="0"/>
              <a:t>Tüm </a:t>
            </a:r>
            <a:r>
              <a:rPr lang="tr-TR" sz="2800" b="1" dirty="0" err="1" smtClean="0"/>
              <a:t>toksisitenin</a:t>
            </a:r>
            <a:r>
              <a:rPr lang="tr-TR" sz="2800" b="1" dirty="0" smtClean="0"/>
              <a:t>   %1  inden azdır</a:t>
            </a:r>
          </a:p>
          <a:p>
            <a:r>
              <a:rPr lang="tr-TR" sz="2800" b="1" dirty="0" smtClean="0">
                <a:solidFill>
                  <a:srgbClr val="C00000"/>
                </a:solidFill>
              </a:rPr>
              <a:t>Gerçek </a:t>
            </a:r>
            <a:r>
              <a:rPr lang="tr-TR" sz="2800" b="1" dirty="0" err="1" smtClean="0">
                <a:solidFill>
                  <a:srgbClr val="C00000"/>
                </a:solidFill>
              </a:rPr>
              <a:t>anaflaksi</a:t>
            </a:r>
            <a:r>
              <a:rPr lang="tr-TR" sz="2800" b="1" dirty="0" smtClean="0">
                <a:solidFill>
                  <a:srgbClr val="C00000"/>
                </a:solidFill>
              </a:rPr>
              <a:t>  :</a:t>
            </a:r>
            <a:r>
              <a:rPr lang="tr-TR" sz="2800" b="1" dirty="0" smtClean="0"/>
              <a:t>amino ester grubu ile oluşur</a:t>
            </a:r>
          </a:p>
          <a:p>
            <a:pPr>
              <a:buNone/>
            </a:pPr>
            <a:r>
              <a:rPr lang="tr-TR" sz="2800" b="1" dirty="0" smtClean="0"/>
              <a:t>   ( </a:t>
            </a:r>
            <a:r>
              <a:rPr lang="tr-TR" sz="2800" b="1" dirty="0" err="1" smtClean="0"/>
              <a:t>metabolitleri</a:t>
            </a:r>
            <a:r>
              <a:rPr lang="tr-TR" sz="2800" b="1" dirty="0" smtClean="0"/>
              <a:t> PABA suçlanır)</a:t>
            </a:r>
          </a:p>
          <a:p>
            <a:r>
              <a:rPr lang="tr-TR" sz="2800" b="1" dirty="0" err="1" smtClean="0">
                <a:solidFill>
                  <a:srgbClr val="C00000"/>
                </a:solidFill>
              </a:rPr>
              <a:t>Aminoamid</a:t>
            </a:r>
            <a:r>
              <a:rPr lang="tr-TR" sz="2800" b="1" dirty="0" smtClean="0">
                <a:solidFill>
                  <a:srgbClr val="C00000"/>
                </a:solidFill>
              </a:rPr>
              <a:t> grubuna bağlı gelişen </a:t>
            </a:r>
            <a:r>
              <a:rPr lang="tr-TR" sz="2800" b="1" dirty="0" err="1" smtClean="0">
                <a:solidFill>
                  <a:srgbClr val="C00000"/>
                </a:solidFill>
              </a:rPr>
              <a:t>allerji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smtClean="0"/>
              <a:t>: solüsyondaki :</a:t>
            </a:r>
          </a:p>
          <a:p>
            <a:pPr>
              <a:buNone/>
            </a:pPr>
            <a:r>
              <a:rPr lang="tr-TR" sz="2800" b="1" dirty="0" smtClean="0"/>
              <a:t>    </a:t>
            </a:r>
            <a:r>
              <a:rPr lang="tr-TR" sz="2800" b="1" dirty="0" err="1" smtClean="0"/>
              <a:t>paraben</a:t>
            </a:r>
            <a:r>
              <a:rPr lang="tr-TR" sz="2800" b="1" dirty="0" smtClean="0"/>
              <a:t> (prezervatif)</a:t>
            </a:r>
          </a:p>
          <a:p>
            <a:pPr>
              <a:buNone/>
            </a:pPr>
            <a:r>
              <a:rPr lang="tr-TR" sz="2800" b="1" dirty="0" smtClean="0"/>
              <a:t>    </a:t>
            </a:r>
            <a:r>
              <a:rPr lang="tr-TR" sz="2800" b="1" dirty="0" err="1" smtClean="0"/>
              <a:t>Bisülfit</a:t>
            </a:r>
            <a:r>
              <a:rPr lang="tr-TR" sz="2800" b="1" dirty="0" smtClean="0"/>
              <a:t> (antioksidan)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Sistemik </a:t>
            </a:r>
            <a:r>
              <a:rPr lang="tr-TR" b="1" dirty="0" err="1" smtClean="0"/>
              <a:t>toksisite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32500" lnSpcReduction="20000"/>
          </a:bodyPr>
          <a:lstStyle/>
          <a:p>
            <a:endParaRPr lang="tr-TR" sz="6200" b="1" dirty="0" smtClean="0">
              <a:solidFill>
                <a:srgbClr val="C00000"/>
              </a:solidFill>
            </a:endParaRPr>
          </a:p>
          <a:p>
            <a:r>
              <a:rPr lang="tr-TR" sz="8600" b="1" dirty="0" err="1" smtClean="0">
                <a:solidFill>
                  <a:srgbClr val="C00000"/>
                </a:solidFill>
              </a:rPr>
              <a:t>Sss</a:t>
            </a:r>
            <a:r>
              <a:rPr lang="tr-TR" sz="8600" b="1" dirty="0" smtClean="0">
                <a:solidFill>
                  <a:srgbClr val="C00000"/>
                </a:solidFill>
              </a:rPr>
              <a:t> ve </a:t>
            </a:r>
            <a:r>
              <a:rPr lang="tr-TR" sz="8600" b="1" dirty="0" err="1" smtClean="0">
                <a:solidFill>
                  <a:srgbClr val="C00000"/>
                </a:solidFill>
              </a:rPr>
              <a:t>kardiyovasküler</a:t>
            </a:r>
            <a:r>
              <a:rPr lang="tr-TR" sz="8600" b="1" dirty="0" smtClean="0">
                <a:solidFill>
                  <a:srgbClr val="C00000"/>
                </a:solidFill>
              </a:rPr>
              <a:t> sistemde sodyum ve potasyum kanal blokajı ile oluşur</a:t>
            </a:r>
          </a:p>
          <a:p>
            <a:endParaRPr lang="tr-TR" sz="8600" b="1" dirty="0" smtClean="0"/>
          </a:p>
          <a:p>
            <a:r>
              <a:rPr lang="tr-TR" sz="8600" b="1" dirty="0" smtClean="0"/>
              <a:t>      </a:t>
            </a:r>
            <a:r>
              <a:rPr lang="tr-TR" sz="9800" b="1" dirty="0" smtClean="0">
                <a:solidFill>
                  <a:srgbClr val="FF0000"/>
                </a:solidFill>
              </a:rPr>
              <a:t>Sistemik </a:t>
            </a:r>
            <a:r>
              <a:rPr lang="tr-TR" sz="9800" b="1" dirty="0" err="1" smtClean="0">
                <a:solidFill>
                  <a:srgbClr val="FF0000"/>
                </a:solidFill>
              </a:rPr>
              <a:t>toksik</a:t>
            </a:r>
            <a:r>
              <a:rPr lang="tr-TR" sz="9800" b="1" dirty="0" smtClean="0">
                <a:solidFill>
                  <a:srgbClr val="FF0000"/>
                </a:solidFill>
              </a:rPr>
              <a:t> etki</a:t>
            </a:r>
            <a:endParaRPr lang="tr-TR" sz="8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5100" dirty="0" smtClean="0"/>
              <a:t>               </a:t>
            </a:r>
            <a:r>
              <a:rPr lang="tr-TR" sz="5900" dirty="0" smtClean="0"/>
              <a:t>    </a:t>
            </a:r>
            <a:r>
              <a:rPr lang="tr-TR" sz="7400" b="1" dirty="0" smtClean="0"/>
              <a:t>ajanın </a:t>
            </a:r>
            <a:r>
              <a:rPr lang="tr-TR" sz="7400" b="1" dirty="0" err="1" smtClean="0"/>
              <a:t>potensi</a:t>
            </a:r>
            <a:r>
              <a:rPr lang="tr-TR" sz="7400" b="1" dirty="0" smtClean="0"/>
              <a:t> ve </a:t>
            </a:r>
            <a:r>
              <a:rPr lang="tr-TR" sz="7400" b="1" dirty="0" err="1" smtClean="0"/>
              <a:t>toksisitesi</a:t>
            </a:r>
            <a:endParaRPr lang="tr-TR" sz="7400" b="1" dirty="0" smtClean="0"/>
          </a:p>
          <a:p>
            <a:pPr>
              <a:buNone/>
            </a:pPr>
            <a:r>
              <a:rPr lang="tr-TR" sz="7400" b="1" dirty="0" smtClean="0"/>
              <a:t>               total dozu</a:t>
            </a:r>
          </a:p>
          <a:p>
            <a:pPr>
              <a:buNone/>
            </a:pPr>
            <a:r>
              <a:rPr lang="tr-TR" sz="7400" b="1" dirty="0" smtClean="0"/>
              <a:t>               volüm </a:t>
            </a:r>
          </a:p>
          <a:p>
            <a:pPr>
              <a:buNone/>
            </a:pPr>
            <a:r>
              <a:rPr lang="tr-TR" sz="7400" b="1" dirty="0" smtClean="0"/>
              <a:t>               konsantrasyon</a:t>
            </a:r>
          </a:p>
          <a:p>
            <a:pPr>
              <a:buNone/>
            </a:pPr>
            <a:r>
              <a:rPr lang="tr-TR" sz="7400" b="1" dirty="0" smtClean="0"/>
              <a:t>                dolaşıma alınma hızı(kanlanması fazla bölge)</a:t>
            </a:r>
          </a:p>
          <a:p>
            <a:pPr>
              <a:buNone/>
            </a:pPr>
            <a:r>
              <a:rPr lang="tr-TR" sz="7400" b="1" dirty="0" smtClean="0"/>
              <a:t>               enjeksiyon yeri</a:t>
            </a:r>
          </a:p>
          <a:p>
            <a:pPr>
              <a:buNone/>
            </a:pPr>
            <a:r>
              <a:rPr lang="tr-TR" sz="7400" b="1" dirty="0" smtClean="0"/>
              <a:t>               proteinlere bağlanma oranı</a:t>
            </a:r>
          </a:p>
          <a:p>
            <a:pPr>
              <a:buNone/>
            </a:pPr>
            <a:r>
              <a:rPr lang="tr-TR" dirty="0" smtClean="0"/>
              <a:t>  </a:t>
            </a:r>
          </a:p>
          <a:p>
            <a:pPr>
              <a:buNone/>
            </a:pPr>
            <a:r>
              <a:rPr lang="tr-TR" dirty="0" smtClean="0"/>
              <a:t>                  </a:t>
            </a:r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Toksisitenin</a:t>
            </a:r>
            <a:r>
              <a:rPr lang="tr-TR" b="1" dirty="0" smtClean="0"/>
              <a:t> en sık nedeni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sz="2800" b="1" dirty="0" smtClean="0"/>
              <a:t>Yanlışlıkla  yüksek dozun </a:t>
            </a:r>
            <a:r>
              <a:rPr lang="tr-TR" sz="2800" b="1" dirty="0" smtClean="0">
                <a:solidFill>
                  <a:srgbClr val="C00000"/>
                </a:solidFill>
              </a:rPr>
              <a:t>dolaşıma</a:t>
            </a:r>
            <a:r>
              <a:rPr lang="tr-TR" sz="2800" b="1" dirty="0" smtClean="0"/>
              <a:t> verilmesidir</a:t>
            </a:r>
          </a:p>
          <a:p>
            <a:r>
              <a:rPr lang="tr-TR" sz="2800" b="1" dirty="0" smtClean="0"/>
              <a:t>Uzun </a:t>
            </a:r>
            <a:r>
              <a:rPr lang="tr-TR" sz="2800" b="1" dirty="0" smtClean="0">
                <a:solidFill>
                  <a:srgbClr val="C00000"/>
                </a:solidFill>
              </a:rPr>
              <a:t>süreli yüksek doz </a:t>
            </a:r>
            <a:r>
              <a:rPr lang="tr-TR" sz="2800" b="1" dirty="0" err="1" smtClean="0">
                <a:solidFill>
                  <a:srgbClr val="C00000"/>
                </a:solidFill>
              </a:rPr>
              <a:t>infüzyon</a:t>
            </a:r>
            <a:endParaRPr lang="tr-TR" sz="2800" b="1" dirty="0" smtClean="0">
              <a:solidFill>
                <a:srgbClr val="C00000"/>
              </a:solidFill>
            </a:endParaRPr>
          </a:p>
          <a:p>
            <a:r>
              <a:rPr lang="tr-TR" sz="2800" b="1" dirty="0" smtClean="0">
                <a:solidFill>
                  <a:srgbClr val="C00000"/>
                </a:solidFill>
              </a:rPr>
              <a:t>Boyuna yakın </a:t>
            </a:r>
            <a:r>
              <a:rPr lang="tr-TR" sz="2800" b="1" dirty="0" smtClean="0"/>
              <a:t>bölgede daha çok  , </a:t>
            </a:r>
            <a:r>
              <a:rPr lang="tr-TR" sz="2800" b="1" dirty="0" err="1" smtClean="0"/>
              <a:t>serebral</a:t>
            </a:r>
            <a:r>
              <a:rPr lang="tr-TR" sz="2800" b="1" dirty="0" smtClean="0"/>
              <a:t> dolaşıma yakın</a:t>
            </a:r>
          </a:p>
          <a:p>
            <a:r>
              <a:rPr lang="tr-TR" sz="2800" b="1" dirty="0" err="1" smtClean="0">
                <a:solidFill>
                  <a:srgbClr val="C00000"/>
                </a:solidFill>
              </a:rPr>
              <a:t>Epidural</a:t>
            </a:r>
            <a:r>
              <a:rPr lang="tr-TR" sz="2800" b="1" dirty="0" smtClean="0">
                <a:solidFill>
                  <a:srgbClr val="C00000"/>
                </a:solidFill>
              </a:rPr>
              <a:t> ve </a:t>
            </a:r>
            <a:r>
              <a:rPr lang="tr-TR" sz="2800" b="1" dirty="0" err="1" smtClean="0">
                <a:solidFill>
                  <a:srgbClr val="C00000"/>
                </a:solidFill>
              </a:rPr>
              <a:t>kaudal</a:t>
            </a:r>
            <a:r>
              <a:rPr lang="tr-TR" sz="2800" b="1" dirty="0" smtClean="0">
                <a:solidFill>
                  <a:srgbClr val="C00000"/>
                </a:solidFill>
              </a:rPr>
              <a:t> anestezi </a:t>
            </a:r>
            <a:r>
              <a:rPr lang="tr-TR" sz="2800" b="1" dirty="0" smtClean="0"/>
              <a:t>sırasında </a:t>
            </a:r>
            <a:r>
              <a:rPr lang="tr-TR" sz="2800" b="1" dirty="0" err="1" smtClean="0"/>
              <a:t>bolus</a:t>
            </a:r>
            <a:r>
              <a:rPr lang="tr-TR" sz="2800" b="1" dirty="0" smtClean="0"/>
              <a:t> uygulamada daha çok</a:t>
            </a:r>
          </a:p>
          <a:p>
            <a:r>
              <a:rPr lang="tr-TR" sz="2800" b="1" dirty="0" err="1" smtClean="0">
                <a:solidFill>
                  <a:srgbClr val="C00000"/>
                </a:solidFill>
              </a:rPr>
              <a:t>Periferik</a:t>
            </a:r>
            <a:r>
              <a:rPr lang="tr-TR" sz="2800" b="1" dirty="0" smtClean="0">
                <a:solidFill>
                  <a:srgbClr val="C00000"/>
                </a:solidFill>
              </a:rPr>
              <a:t> sinir bloklarında </a:t>
            </a:r>
            <a:r>
              <a:rPr lang="tr-TR" sz="2800" b="1" dirty="0" smtClean="0"/>
              <a:t>yüksek doz</a:t>
            </a:r>
          </a:p>
          <a:p>
            <a:r>
              <a:rPr lang="tr-TR" sz="2800" b="1" dirty="0" smtClean="0">
                <a:solidFill>
                  <a:srgbClr val="C00000"/>
                </a:solidFill>
              </a:rPr>
              <a:t>Yüksek doz yanlışlıkla   </a:t>
            </a:r>
            <a:r>
              <a:rPr lang="tr-TR" sz="2800" b="1" dirty="0" err="1" smtClean="0">
                <a:solidFill>
                  <a:srgbClr val="C00000"/>
                </a:solidFill>
              </a:rPr>
              <a:t>intratekal</a:t>
            </a:r>
            <a:endParaRPr lang="tr-TR" sz="2800" b="1" dirty="0" smtClean="0">
              <a:solidFill>
                <a:srgbClr val="C00000"/>
              </a:solidFill>
            </a:endParaRPr>
          </a:p>
          <a:p>
            <a:r>
              <a:rPr lang="tr-TR" sz="2800" b="1" dirty="0" smtClean="0">
                <a:solidFill>
                  <a:srgbClr val="C00000"/>
                </a:solidFill>
              </a:rPr>
              <a:t>Hastaya ait faktörler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b="1" dirty="0" smtClean="0"/>
              <a:t>SİSTEMİK TOKSİSİTEDE </a:t>
            </a:r>
            <a:r>
              <a:rPr lang="tr-TR" sz="5400" b="1" dirty="0" smtClean="0">
                <a:solidFill>
                  <a:srgbClr val="7030A0"/>
                </a:solidFill>
              </a:rPr>
              <a:t>Hedef organ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endParaRPr lang="tr-TR" sz="60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tr-TR" sz="6000" b="1" dirty="0" smtClean="0">
                <a:solidFill>
                  <a:srgbClr val="7030A0"/>
                </a:solidFill>
              </a:rPr>
              <a:t>  </a:t>
            </a:r>
            <a:r>
              <a:rPr lang="tr-TR" sz="6000" b="1" dirty="0" smtClean="0">
                <a:solidFill>
                  <a:srgbClr val="C00000"/>
                </a:solidFill>
              </a:rPr>
              <a:t>SANTRAL SİNİR SİSTEMİ  ve KARDİYOVASKÜLER sistemdir</a:t>
            </a:r>
          </a:p>
          <a:p>
            <a:endParaRPr lang="tr-TR" sz="3200" b="1" dirty="0" smtClean="0">
              <a:solidFill>
                <a:srgbClr val="C00000"/>
              </a:solidFill>
            </a:endParaRPr>
          </a:p>
          <a:p>
            <a:r>
              <a:rPr lang="tr-TR" sz="5100" b="1" dirty="0" smtClean="0">
                <a:solidFill>
                  <a:srgbClr val="C00000"/>
                </a:solidFill>
              </a:rPr>
              <a:t>SANTRAL SİNİR SİSTEMİ DAHA HASSAS!!!</a:t>
            </a:r>
            <a:r>
              <a:rPr lang="tr-TR" sz="5100" dirty="0" smtClean="0"/>
              <a:t> </a:t>
            </a:r>
            <a:r>
              <a:rPr lang="tr-TR" sz="3600" dirty="0" smtClean="0"/>
              <a:t>. </a:t>
            </a:r>
          </a:p>
          <a:p>
            <a:r>
              <a:rPr lang="tr-TR" sz="5100" b="1" dirty="0" smtClean="0"/>
              <a:t>Bu nedenle baş ağrısı, baş dönmesi ve </a:t>
            </a:r>
            <a:r>
              <a:rPr lang="tr-TR" sz="5100" b="1" dirty="0" err="1" smtClean="0"/>
              <a:t>tinnutus</a:t>
            </a:r>
            <a:r>
              <a:rPr lang="tr-TR" sz="5100" b="1" dirty="0" smtClean="0"/>
              <a:t> gibi SSS bulguları KVS bulgularından önce görülür. </a:t>
            </a:r>
          </a:p>
          <a:p>
            <a:endParaRPr lang="tr-TR" sz="5100" b="1" dirty="0" smtClean="0"/>
          </a:p>
          <a:p>
            <a:r>
              <a:rPr lang="tr-TR" sz="5100" b="1" dirty="0" err="1" smtClean="0"/>
              <a:t>Kardiyovasküler</a:t>
            </a:r>
            <a:r>
              <a:rPr lang="tr-TR" sz="5100" b="1" dirty="0" smtClean="0"/>
              <a:t> </a:t>
            </a:r>
            <a:r>
              <a:rPr lang="tr-TR" sz="5100" b="1" dirty="0" err="1" smtClean="0"/>
              <a:t>toksisitenin</a:t>
            </a:r>
            <a:r>
              <a:rPr lang="tr-TR" sz="5100" b="1" dirty="0" smtClean="0"/>
              <a:t> ilk belirtileri, </a:t>
            </a:r>
          </a:p>
          <a:p>
            <a:r>
              <a:rPr lang="tr-TR" sz="5100" b="1" dirty="0" smtClean="0">
                <a:solidFill>
                  <a:srgbClr val="7030A0"/>
                </a:solidFill>
              </a:rPr>
              <a:t>SSS </a:t>
            </a:r>
            <a:r>
              <a:rPr lang="tr-TR" sz="5100" b="1" dirty="0" err="1" smtClean="0">
                <a:solidFill>
                  <a:srgbClr val="7030A0"/>
                </a:solidFill>
              </a:rPr>
              <a:t>eksitasyonu</a:t>
            </a:r>
            <a:endParaRPr lang="tr-TR" sz="5100" b="1" dirty="0" smtClean="0">
              <a:solidFill>
                <a:srgbClr val="7030A0"/>
              </a:solidFill>
            </a:endParaRPr>
          </a:p>
          <a:p>
            <a:r>
              <a:rPr lang="tr-TR" sz="5100" b="1" dirty="0" smtClean="0">
                <a:solidFill>
                  <a:srgbClr val="7030A0"/>
                </a:solidFill>
              </a:rPr>
              <a:t> sempatik sinir sistemi aktivasyonu ile ortaya çıkar. </a:t>
            </a:r>
          </a:p>
          <a:p>
            <a:r>
              <a:rPr lang="tr-TR" sz="5000" dirty="0" smtClean="0"/>
              <a:t>İl</a:t>
            </a:r>
            <a:r>
              <a:rPr lang="tr-TR" sz="5000" b="1" dirty="0" smtClean="0"/>
              <a:t>erleyen dönemde plazma lokal </a:t>
            </a:r>
            <a:r>
              <a:rPr lang="tr-TR" sz="5000" b="1" dirty="0" err="1" smtClean="0"/>
              <a:t>anestezik</a:t>
            </a:r>
            <a:r>
              <a:rPr lang="tr-TR" sz="5000" b="1" dirty="0" smtClean="0"/>
              <a:t> konsantrasyonu artışı ile  </a:t>
            </a:r>
          </a:p>
          <a:p>
            <a:r>
              <a:rPr lang="tr-TR" sz="6700" b="1" dirty="0" smtClean="0"/>
              <a:t>aritmi ve derin </a:t>
            </a:r>
            <a:r>
              <a:rPr lang="tr-TR" sz="6700" b="1" dirty="0" err="1" smtClean="0"/>
              <a:t>kardiyovasküler</a:t>
            </a:r>
            <a:r>
              <a:rPr lang="tr-TR" sz="6700" b="1" dirty="0" smtClean="0"/>
              <a:t> </a:t>
            </a:r>
            <a:r>
              <a:rPr lang="tr-TR" sz="6700" b="1" dirty="0" err="1" smtClean="0"/>
              <a:t>kollaps</a:t>
            </a:r>
            <a:endParaRPr lang="tr-TR" sz="6700" b="1" dirty="0" smtClean="0">
              <a:solidFill>
                <a:srgbClr val="C00000"/>
              </a:solidFill>
            </a:endParaRPr>
          </a:p>
          <a:p>
            <a:endParaRPr lang="tr-T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 </a:t>
            </a:r>
            <a:r>
              <a:rPr lang="tr-TR" b="1" dirty="0" smtClean="0"/>
              <a:t>santral sinir sistemi </a:t>
            </a:r>
            <a:r>
              <a:rPr lang="tr-TR" b="1" dirty="0" err="1" smtClean="0"/>
              <a:t>toksistesi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b="1" dirty="0" smtClean="0"/>
              <a:t>Doza bağlı   SSS  depresyonu</a:t>
            </a:r>
          </a:p>
          <a:p>
            <a:r>
              <a:rPr lang="tr-TR" sz="3200" b="1" dirty="0" smtClean="0">
                <a:solidFill>
                  <a:srgbClr val="C00000"/>
                </a:solidFill>
              </a:rPr>
              <a:t>Düşük serum </a:t>
            </a:r>
            <a:r>
              <a:rPr lang="tr-TR" sz="3200" b="1" dirty="0" err="1" smtClean="0">
                <a:solidFill>
                  <a:srgbClr val="C00000"/>
                </a:solidFill>
              </a:rPr>
              <a:t>konsantr</a:t>
            </a:r>
            <a:r>
              <a:rPr lang="tr-TR" sz="3200" b="1" dirty="0" smtClean="0">
                <a:solidFill>
                  <a:srgbClr val="C00000"/>
                </a:solidFill>
              </a:rPr>
              <a:t> :  </a:t>
            </a:r>
            <a:r>
              <a:rPr lang="tr-TR" sz="3200" b="1" dirty="0" smtClean="0"/>
              <a:t>Uyarılabilir hücrelerde elektriksel aktiviteyi azaltarak  </a:t>
            </a:r>
            <a:r>
              <a:rPr lang="tr-TR" sz="3200" b="1" dirty="0" smtClean="0">
                <a:solidFill>
                  <a:srgbClr val="FF0000"/>
                </a:solidFill>
              </a:rPr>
              <a:t>aritmi ve </a:t>
            </a:r>
            <a:r>
              <a:rPr lang="tr-TR" sz="3200" b="1" dirty="0" err="1" smtClean="0">
                <a:solidFill>
                  <a:srgbClr val="FF0000"/>
                </a:solidFill>
              </a:rPr>
              <a:t>konvülziyon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 smtClean="0"/>
              <a:t>tedavisinde kullanılır.</a:t>
            </a:r>
          </a:p>
          <a:p>
            <a:r>
              <a:rPr lang="tr-TR" sz="3200" b="1" dirty="0" smtClean="0">
                <a:solidFill>
                  <a:srgbClr val="C00000"/>
                </a:solidFill>
              </a:rPr>
              <a:t>Yüksek  </a:t>
            </a:r>
            <a:r>
              <a:rPr lang="tr-TR" sz="3200" b="1" dirty="0" err="1" smtClean="0">
                <a:solidFill>
                  <a:srgbClr val="C00000"/>
                </a:solidFill>
              </a:rPr>
              <a:t>konsantr</a:t>
            </a:r>
            <a:r>
              <a:rPr lang="tr-TR" sz="3200" b="1" dirty="0" smtClean="0"/>
              <a:t> : SSS  de </a:t>
            </a:r>
            <a:r>
              <a:rPr lang="tr-TR" sz="3200" b="1" dirty="0" err="1" smtClean="0"/>
              <a:t>eksitasyon</a:t>
            </a:r>
            <a:r>
              <a:rPr lang="tr-TR" sz="3200" b="1" dirty="0" smtClean="0"/>
              <a:t> ile  nöbet aktivitesinde artış yapar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60648"/>
            <a:ext cx="8892480" cy="6408712"/>
          </a:xfrm>
        </p:spPr>
        <p:txBody>
          <a:bodyPr/>
          <a:lstStyle/>
          <a:p>
            <a:r>
              <a:rPr lang="tr-TR" b="1" dirty="0" smtClean="0"/>
              <a:t>  </a:t>
            </a:r>
            <a:r>
              <a:rPr lang="tr-TR" b="1" dirty="0" err="1" smtClean="0"/>
              <a:t>Periferik</a:t>
            </a:r>
            <a:r>
              <a:rPr lang="tr-TR" b="1" dirty="0" smtClean="0"/>
              <a:t> sinirler,  bir elektrik kablosu gibi görev yaparak, </a:t>
            </a:r>
            <a:r>
              <a:rPr lang="tr-TR" b="1" dirty="0" err="1" smtClean="0"/>
              <a:t>periferden</a:t>
            </a:r>
            <a:r>
              <a:rPr lang="tr-TR" b="1" dirty="0" smtClean="0"/>
              <a:t> merkezi sinir sistemine ve  ters yöne uyaranları ileten yapılardır</a:t>
            </a:r>
            <a:endParaRPr lang="tr-TR" b="1" dirty="0"/>
          </a:p>
        </p:txBody>
      </p:sp>
      <p:pic>
        <p:nvPicPr>
          <p:cNvPr id="1026" name="Picture 2" descr="Nerve Tr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5816"/>
            <a:ext cx="9144000" cy="621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SSS </a:t>
            </a:r>
            <a:r>
              <a:rPr lang="tr-TR" dirty="0" err="1" smtClean="0"/>
              <a:t>toksisite</a:t>
            </a:r>
            <a:r>
              <a:rPr lang="tr-TR" dirty="0" smtClean="0"/>
              <a:t> bulguları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3500" b="1" dirty="0" smtClean="0">
                <a:solidFill>
                  <a:srgbClr val="C00000"/>
                </a:solidFill>
              </a:rPr>
              <a:t>Serum </a:t>
            </a:r>
            <a:r>
              <a:rPr lang="tr-TR" sz="3500" b="1" dirty="0" err="1" smtClean="0">
                <a:solidFill>
                  <a:srgbClr val="C00000"/>
                </a:solidFill>
              </a:rPr>
              <a:t>konst</a:t>
            </a:r>
            <a:r>
              <a:rPr lang="tr-TR" sz="3500" b="1" dirty="0" smtClean="0">
                <a:solidFill>
                  <a:srgbClr val="C00000"/>
                </a:solidFill>
              </a:rPr>
              <a:t>. a  bağlı </a:t>
            </a:r>
          </a:p>
          <a:p>
            <a:r>
              <a:rPr lang="tr-TR" sz="3000" b="1" dirty="0" smtClean="0">
                <a:solidFill>
                  <a:srgbClr val="7030A0"/>
                </a:solidFill>
              </a:rPr>
              <a:t>Erken bulgular </a:t>
            </a:r>
            <a:r>
              <a:rPr lang="tr-TR" b="1" dirty="0" smtClean="0"/>
              <a:t>: ağız çevresinde uyuşukluk</a:t>
            </a:r>
          </a:p>
          <a:p>
            <a:pPr>
              <a:buNone/>
            </a:pPr>
            <a:r>
              <a:rPr lang="tr-TR" b="1" dirty="0" smtClean="0"/>
              <a:t>                                        dilde metalik tat</a:t>
            </a:r>
          </a:p>
          <a:p>
            <a:pPr>
              <a:buNone/>
            </a:pPr>
            <a:r>
              <a:rPr lang="tr-TR" b="1" dirty="0" smtClean="0"/>
              <a:t>                                         kulak çınlaması</a:t>
            </a:r>
          </a:p>
          <a:p>
            <a:pPr>
              <a:buNone/>
            </a:pPr>
            <a:r>
              <a:rPr lang="tr-TR" b="1" dirty="0" smtClean="0"/>
              <a:t>                                         sersemlik hissi</a:t>
            </a:r>
          </a:p>
          <a:p>
            <a:pPr>
              <a:buNone/>
            </a:pPr>
            <a:r>
              <a:rPr lang="tr-TR" b="1" dirty="0" smtClean="0"/>
              <a:t>                                          </a:t>
            </a:r>
            <a:r>
              <a:rPr lang="tr-TR" b="1" dirty="0" err="1" smtClean="0"/>
              <a:t>anksiyete</a:t>
            </a:r>
            <a:endParaRPr lang="tr-TR" b="1" dirty="0" smtClean="0"/>
          </a:p>
          <a:p>
            <a:pPr>
              <a:buNone/>
            </a:pPr>
            <a:r>
              <a:rPr lang="tr-TR" b="1" dirty="0" smtClean="0">
                <a:solidFill>
                  <a:srgbClr val="7030A0"/>
                </a:solidFill>
              </a:rPr>
              <a:t>        </a:t>
            </a:r>
            <a:r>
              <a:rPr lang="tr-TR" sz="3000" b="1" dirty="0" smtClean="0">
                <a:solidFill>
                  <a:srgbClr val="7030A0"/>
                </a:solidFill>
              </a:rPr>
              <a:t>Daha sonra:  </a:t>
            </a:r>
            <a:r>
              <a:rPr lang="tr-TR" b="1" dirty="0" smtClean="0"/>
              <a:t>bulanık görme</a:t>
            </a:r>
          </a:p>
          <a:p>
            <a:pPr>
              <a:buNone/>
            </a:pPr>
            <a:r>
              <a:rPr lang="tr-TR" b="1" dirty="0" smtClean="0"/>
              <a:t>                                      bilinç kaybı</a:t>
            </a:r>
          </a:p>
          <a:p>
            <a:pPr>
              <a:buNone/>
            </a:pPr>
            <a:r>
              <a:rPr lang="tr-TR" b="1" dirty="0" smtClean="0"/>
              <a:t>                                     kas seğirmeleri</a:t>
            </a:r>
          </a:p>
          <a:p>
            <a:pPr>
              <a:buNone/>
            </a:pPr>
            <a:r>
              <a:rPr lang="tr-TR" b="1" dirty="0" smtClean="0"/>
              <a:t>                                     </a:t>
            </a:r>
            <a:r>
              <a:rPr lang="tr-TR" b="1" dirty="0" err="1" smtClean="0"/>
              <a:t>konvülziyon</a:t>
            </a:r>
            <a:r>
              <a:rPr lang="tr-TR" b="1" dirty="0" smtClean="0"/>
              <a:t> ,solunum </a:t>
            </a:r>
            <a:r>
              <a:rPr lang="tr-TR" b="1" dirty="0" err="1" smtClean="0"/>
              <a:t>arresti</a:t>
            </a:r>
            <a:r>
              <a:rPr lang="tr-TR" b="1" dirty="0" smtClean="0"/>
              <a:t>,koma                                                      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46434" name="Picture 2" descr="http://mskk.geyikoloji.com.tr/karikatur/tup-beb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712968" cy="6180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1043608" y="1484784"/>
          <a:ext cx="7056784" cy="32918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351750"/>
                <a:gridCol w="2688810"/>
                <a:gridCol w="2016224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 b="1" dirty="0">
                          <a:solidFill>
                            <a:srgbClr val="C00000"/>
                          </a:solidFill>
                        </a:rPr>
                        <a:t>Lokal </a:t>
                      </a:r>
                      <a:r>
                        <a:rPr lang="tr-TR" sz="2200" b="1" dirty="0" err="1">
                          <a:solidFill>
                            <a:srgbClr val="C00000"/>
                          </a:solidFill>
                        </a:rPr>
                        <a:t>anestezik</a:t>
                      </a:r>
                      <a:endParaRPr lang="tr-TR" sz="22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 b="1">
                          <a:solidFill>
                            <a:srgbClr val="C00000"/>
                          </a:solidFill>
                        </a:rPr>
                        <a:t>Santral sinir sistemi</a:t>
                      </a:r>
                      <a:endParaRPr lang="tr-TR" sz="2200" b="1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200" b="1" dirty="0">
                          <a:solidFill>
                            <a:srgbClr val="C00000"/>
                          </a:solidFill>
                        </a:rPr>
                        <a:t>Kalp</a:t>
                      </a:r>
                      <a:endParaRPr lang="tr-TR" sz="22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/>
                        <a:t>Lidokain</a:t>
                      </a:r>
                      <a:endParaRPr lang="tr-TR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/>
                        <a:t>++</a:t>
                      </a:r>
                      <a:endParaRPr lang="tr-TR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/>
                        <a:t>+</a:t>
                      </a:r>
                      <a:endParaRPr lang="tr-TR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/>
                        <a:t>Mepivakain</a:t>
                      </a:r>
                      <a:endParaRPr lang="tr-TR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/>
                        <a:t>++</a:t>
                      </a:r>
                      <a:endParaRPr lang="tr-TR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/>
                        <a:t>+</a:t>
                      </a:r>
                      <a:endParaRPr lang="tr-TR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/>
                        <a:t>Prilokain</a:t>
                      </a:r>
                      <a:endParaRPr lang="tr-TR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/>
                        <a:t>+</a:t>
                      </a:r>
                      <a:endParaRPr lang="tr-TR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/>
                        <a:t>+/-</a:t>
                      </a:r>
                      <a:endParaRPr lang="tr-TR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/>
                        <a:t>Bupivakain</a:t>
                      </a:r>
                      <a:endParaRPr lang="tr-TR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/>
                        <a:t>+++</a:t>
                      </a:r>
                      <a:endParaRPr lang="tr-TR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/>
                        <a:t>++++++</a:t>
                      </a:r>
                      <a:endParaRPr lang="tr-TR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err="1"/>
                        <a:t>Ropivakain</a:t>
                      </a:r>
                      <a:endParaRPr lang="tr-TR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/>
                        <a:t>++(+)</a:t>
                      </a:r>
                      <a:endParaRPr lang="tr-TR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/>
                        <a:t>+++</a:t>
                      </a:r>
                      <a:endParaRPr lang="tr-TR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43608" y="620688"/>
            <a:ext cx="6952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Tablo 7. Lokal </a:t>
            </a:r>
            <a:r>
              <a:rPr kumimoji="0" lang="tr-T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anestezik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klinik dozlarının </a:t>
            </a:r>
            <a:r>
              <a:rPr kumimoji="0" lang="tr-T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toksisitesi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(12)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0" y="1052736"/>
          <a:ext cx="9000999" cy="580526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880320"/>
                <a:gridCol w="3168039"/>
                <a:gridCol w="2952640"/>
              </a:tblGrid>
              <a:tr h="338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tr-TR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rgbClr val="7030A0"/>
                          </a:solidFill>
                        </a:rPr>
                        <a:t>Santral sinir sistem</a:t>
                      </a:r>
                      <a:endParaRPr lang="tr-TR" sz="20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 dirty="0" err="1">
                          <a:solidFill>
                            <a:srgbClr val="7030A0"/>
                          </a:solidFill>
                        </a:rPr>
                        <a:t>Kardiyovasküler</a:t>
                      </a:r>
                      <a:r>
                        <a:rPr lang="tr-TR" sz="2000" b="1" dirty="0">
                          <a:solidFill>
                            <a:srgbClr val="7030A0"/>
                          </a:solidFill>
                        </a:rPr>
                        <a:t> sistem</a:t>
                      </a:r>
                      <a:endParaRPr lang="tr-TR" sz="20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1407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err="1" smtClean="0">
                          <a:solidFill>
                            <a:srgbClr val="7030A0"/>
                          </a:solidFill>
                        </a:rPr>
                        <a:t>Eksitasyon</a:t>
                      </a:r>
                      <a:r>
                        <a:rPr lang="tr-TR" sz="1800" b="1" dirty="0" smtClean="0">
                          <a:solidFill>
                            <a:srgbClr val="7030A0"/>
                          </a:solidFill>
                        </a:rPr>
                        <a:t> fazı,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rgbClr val="7030A0"/>
                          </a:solidFill>
                        </a:rPr>
                        <a:t>düşük </a:t>
                      </a:r>
                      <a:r>
                        <a:rPr lang="tr-TR" sz="1800" b="1" dirty="0" err="1" smtClean="0">
                          <a:solidFill>
                            <a:srgbClr val="7030A0"/>
                          </a:solidFill>
                        </a:rPr>
                        <a:t>toksisite</a:t>
                      </a:r>
                      <a:endParaRPr lang="tr-TR" sz="18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tr-TR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 smtClean="0"/>
                        <a:t>Dudakta karıncalanma, dilde </a:t>
                      </a:r>
                      <a:r>
                        <a:rPr lang="tr-TR" sz="1700" dirty="0" err="1" smtClean="0"/>
                        <a:t>parestezi</a:t>
                      </a:r>
                      <a:r>
                        <a:rPr lang="tr-TR" sz="1700" dirty="0" smtClean="0"/>
                        <a:t>, ağız çevresinde uyuşma, kulaklarda çınlama, metalik tat, </a:t>
                      </a:r>
                      <a:r>
                        <a:rPr lang="tr-TR" sz="1700" dirty="0" err="1" smtClean="0"/>
                        <a:t>anksiyete</a:t>
                      </a:r>
                      <a:r>
                        <a:rPr lang="tr-TR" sz="1700" dirty="0" smtClean="0"/>
                        <a:t>, huzursuzluk, titreme, kas </a:t>
                      </a:r>
                      <a:r>
                        <a:rPr lang="tr-TR" sz="1700" dirty="0" err="1" smtClean="0"/>
                        <a:t>seyirmesi</a:t>
                      </a:r>
                      <a:r>
                        <a:rPr lang="tr-TR" sz="1700" dirty="0" smtClean="0"/>
                        <a:t>, kusma</a:t>
                      </a:r>
                      <a:endParaRPr lang="tr-TR" sz="1700" dirty="0" smtClean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tr-TR" sz="17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700" dirty="0"/>
                        <a:t>Kardiyak </a:t>
                      </a:r>
                      <a:r>
                        <a:rPr lang="tr-TR" sz="1700" dirty="0" err="1"/>
                        <a:t>palpitasyon</a:t>
                      </a:r>
                      <a:r>
                        <a:rPr lang="tr-TR" sz="1700" dirty="0"/>
                        <a:t>, </a:t>
                      </a:r>
                      <a:r>
                        <a:rPr lang="tr-TR" sz="1700" dirty="0" err="1"/>
                        <a:t>hipertoni</a:t>
                      </a:r>
                      <a:r>
                        <a:rPr lang="tr-TR" sz="1700" dirty="0"/>
                        <a:t>, taşikardi, </a:t>
                      </a:r>
                      <a:r>
                        <a:rPr lang="tr-TR" sz="1700" dirty="0" err="1"/>
                        <a:t>takipne</a:t>
                      </a:r>
                      <a:r>
                        <a:rPr lang="tr-TR" sz="1700" dirty="0"/>
                        <a:t>, kuru ağız</a:t>
                      </a:r>
                      <a:endParaRPr lang="tr-TR" sz="17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2634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err="1" smtClean="0">
                          <a:solidFill>
                            <a:srgbClr val="7030A0"/>
                          </a:solidFill>
                        </a:rPr>
                        <a:t>Eksitasyon</a:t>
                      </a:r>
                      <a:r>
                        <a:rPr lang="tr-TR" sz="1800" b="1" dirty="0" smtClean="0">
                          <a:solidFill>
                            <a:srgbClr val="7030A0"/>
                          </a:solidFill>
                        </a:rPr>
                        <a:t> fazı,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rgbClr val="7030A0"/>
                          </a:solidFill>
                        </a:rPr>
                        <a:t>orta dereceli </a:t>
                      </a:r>
                      <a:r>
                        <a:rPr lang="tr-TR" sz="1800" b="1" dirty="0" err="1" smtClean="0">
                          <a:solidFill>
                            <a:srgbClr val="7030A0"/>
                          </a:solidFill>
                        </a:rPr>
                        <a:t>toksisite</a:t>
                      </a:r>
                      <a:endParaRPr lang="tr-TR" sz="18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tr-TR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 smtClean="0"/>
                        <a:t>Konuşma bozukluğu, sersemlik hali , uyuklama, </a:t>
                      </a:r>
                      <a:r>
                        <a:rPr lang="tr-TR" sz="1700" dirty="0" err="1" smtClean="0"/>
                        <a:t>konfüzyon</a:t>
                      </a:r>
                      <a:r>
                        <a:rPr lang="tr-TR" sz="1700" dirty="0" smtClean="0"/>
                        <a:t>, tremor, </a:t>
                      </a:r>
                      <a:r>
                        <a:rPr lang="tr-TR" sz="1700" dirty="0" err="1" smtClean="0"/>
                        <a:t>koreoid</a:t>
                      </a:r>
                      <a:r>
                        <a:rPr lang="tr-TR" sz="1700" dirty="0" smtClean="0"/>
                        <a:t> hareketler, tonik </a:t>
                      </a:r>
                      <a:r>
                        <a:rPr lang="tr-TR" sz="1700" dirty="0" err="1" smtClean="0"/>
                        <a:t>klonik</a:t>
                      </a:r>
                      <a:r>
                        <a:rPr lang="tr-TR" sz="1700" dirty="0" smtClean="0"/>
                        <a:t> kramplar, </a:t>
                      </a:r>
                      <a:r>
                        <a:rPr lang="tr-TR" sz="1700" dirty="0" err="1" smtClean="0"/>
                        <a:t>midriasis</a:t>
                      </a:r>
                      <a:r>
                        <a:rPr lang="tr-TR" sz="1700" dirty="0" smtClean="0"/>
                        <a:t>, kusma, </a:t>
                      </a:r>
                      <a:r>
                        <a:rPr lang="tr-TR" sz="1700" dirty="0" err="1" smtClean="0"/>
                        <a:t>takipne</a:t>
                      </a:r>
                      <a:endParaRPr lang="tr-TR" sz="1700" dirty="0" smtClean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tr-TR" sz="17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700"/>
                        <a:t>Takikardi, aritmi, siyanoz, solukluk, bulantı ve kusma</a:t>
                      </a:r>
                      <a:endParaRPr lang="tr-TR" sz="17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2634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err="1" smtClean="0">
                          <a:solidFill>
                            <a:srgbClr val="7030A0"/>
                          </a:solidFill>
                        </a:rPr>
                        <a:t>Paralitik</a:t>
                      </a:r>
                      <a:r>
                        <a:rPr lang="tr-TR" sz="1800" b="1" dirty="0" smtClean="0">
                          <a:solidFill>
                            <a:srgbClr val="7030A0"/>
                          </a:solidFill>
                        </a:rPr>
                        <a:t> faz,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rgbClr val="7030A0"/>
                          </a:solidFill>
                        </a:rPr>
                        <a:t>ciddi </a:t>
                      </a:r>
                      <a:r>
                        <a:rPr lang="tr-TR" sz="1800" b="1" dirty="0" err="1" smtClean="0">
                          <a:solidFill>
                            <a:srgbClr val="7030A0"/>
                          </a:solidFill>
                        </a:rPr>
                        <a:t>toksisite</a:t>
                      </a:r>
                      <a:endParaRPr lang="tr-TR" sz="18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tr-TR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 err="1" smtClean="0"/>
                        <a:t>Stupor</a:t>
                      </a:r>
                      <a:r>
                        <a:rPr lang="tr-TR" sz="1700" dirty="0" smtClean="0"/>
                        <a:t>, koma, düzensiz solunum, solunum </a:t>
                      </a:r>
                      <a:r>
                        <a:rPr lang="tr-TR" sz="1700" dirty="0" err="1" smtClean="0"/>
                        <a:t>arresti</a:t>
                      </a:r>
                      <a:r>
                        <a:rPr lang="tr-TR" sz="1700" dirty="0" smtClean="0"/>
                        <a:t>, nöbet, gevşeklik, kusma ve </a:t>
                      </a:r>
                      <a:r>
                        <a:rPr lang="tr-TR" sz="1700" dirty="0" err="1" smtClean="0"/>
                        <a:t>aspirasyon</a:t>
                      </a:r>
                      <a:r>
                        <a:rPr lang="tr-TR" sz="1700" dirty="0" smtClean="0"/>
                        <a:t>, </a:t>
                      </a:r>
                      <a:r>
                        <a:rPr lang="tr-TR" sz="1700" dirty="0" err="1" smtClean="0"/>
                        <a:t>sfinkter</a:t>
                      </a:r>
                      <a:r>
                        <a:rPr lang="tr-TR" sz="1700" dirty="0" smtClean="0"/>
                        <a:t> paralizisi ve ölüm</a:t>
                      </a:r>
                      <a:endParaRPr lang="tr-TR" sz="1700" dirty="0" smtClean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tr-TR" sz="17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700" dirty="0"/>
                        <a:t>Ciddi </a:t>
                      </a:r>
                      <a:r>
                        <a:rPr lang="tr-TR" sz="1700" dirty="0" err="1"/>
                        <a:t>siyanoz</a:t>
                      </a:r>
                      <a:r>
                        <a:rPr lang="tr-TR" sz="1700" dirty="0"/>
                        <a:t>, </a:t>
                      </a:r>
                      <a:r>
                        <a:rPr lang="tr-TR" sz="1700" dirty="0" err="1"/>
                        <a:t>bradikardi</a:t>
                      </a:r>
                      <a:r>
                        <a:rPr lang="tr-TR" sz="1700" dirty="0"/>
                        <a:t>, kan basıncında düşme, </a:t>
                      </a:r>
                      <a:r>
                        <a:rPr lang="tr-TR" sz="1700" dirty="0" err="1"/>
                        <a:t>primer</a:t>
                      </a:r>
                      <a:r>
                        <a:rPr lang="tr-TR" sz="1700" dirty="0"/>
                        <a:t> kalp yetmezliği, </a:t>
                      </a:r>
                      <a:r>
                        <a:rPr lang="tr-TR" sz="1700" dirty="0" err="1"/>
                        <a:t>ventriküler</a:t>
                      </a:r>
                      <a:r>
                        <a:rPr lang="tr-TR" sz="1700" dirty="0"/>
                        <a:t> </a:t>
                      </a:r>
                      <a:r>
                        <a:rPr lang="tr-TR" sz="1700" dirty="0" err="1"/>
                        <a:t>fibrilasyon</a:t>
                      </a:r>
                      <a:r>
                        <a:rPr lang="tr-TR" sz="1700" dirty="0"/>
                        <a:t> ve </a:t>
                      </a:r>
                      <a:r>
                        <a:rPr lang="tr-TR" sz="1700" dirty="0" err="1"/>
                        <a:t>asistoli</a:t>
                      </a:r>
                      <a:r>
                        <a:rPr lang="tr-TR" sz="1700" dirty="0"/>
                        <a:t> </a:t>
                      </a:r>
                      <a:endParaRPr lang="tr-TR" sz="17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259632" y="404664"/>
            <a:ext cx="66112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Tablo 6. Lokal </a:t>
            </a:r>
            <a:r>
              <a:rPr kumimoji="0" lang="tr-TR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anestezik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tr-TR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toksisite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klinik bulguları (12)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0" y="671509"/>
          <a:ext cx="9036496" cy="592821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036496"/>
              </a:tblGrid>
              <a:tr h="31349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Sesi duyulabilen bir oksijen </a:t>
                      </a:r>
                      <a:r>
                        <a:rPr lang="tr-TR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satürasyon</a:t>
                      </a: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tonu ile standart </a:t>
                      </a:r>
                      <a:r>
                        <a:rPr lang="tr-TR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monitörizasyon</a:t>
                      </a: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tr-TR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400" marR="68580" marT="0" marB="0">
                    <a:solidFill>
                      <a:srgbClr val="8DF385"/>
                    </a:solidFill>
                  </a:tcPr>
                </a:tc>
              </a:tr>
              <a:tr h="31349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Oksijen destek tedavisi</a:t>
                      </a:r>
                      <a:endParaRPr lang="tr-TR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400" marR="68580" marT="0" marB="0">
                    <a:solidFill>
                      <a:srgbClr val="8DF385"/>
                    </a:solidFill>
                  </a:tcPr>
                </a:tc>
              </a:tr>
              <a:tr h="31349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Yavaş ve artan dozlarla enjeksiyon yapılması (Her 10-15 saniyede 5 ml)</a:t>
                      </a:r>
                      <a:endParaRPr lang="tr-TR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400" marR="68580" marT="0" marB="0">
                    <a:solidFill>
                      <a:srgbClr val="8DF385"/>
                    </a:solidFill>
                  </a:tcPr>
                </a:tc>
              </a:tr>
              <a:tr h="31349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Enjeksiyon öncesi </a:t>
                      </a:r>
                      <a:r>
                        <a:rPr lang="tr-TR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aspirasyon</a:t>
                      </a: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yapılması ve bunun 5 dakika ara ile tekrar edilmesi</a:t>
                      </a:r>
                      <a:endParaRPr lang="tr-TR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400" marR="68580" marT="0" marB="0">
                    <a:solidFill>
                      <a:srgbClr val="8DF385"/>
                    </a:solidFill>
                  </a:tcPr>
                </a:tc>
              </a:tr>
              <a:tr h="98851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En az 5–15 </a:t>
                      </a:r>
                      <a:r>
                        <a:rPr lang="tr-TR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μg</a:t>
                      </a: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epinefrin içeren lokal </a:t>
                      </a:r>
                      <a:r>
                        <a:rPr lang="tr-TR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anestezik</a:t>
                      </a: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test dozunun verilmesi ile kalp hızında &gt;10 atım/dakika , kan basıncında &gt;15 </a:t>
                      </a:r>
                      <a:r>
                        <a:rPr lang="tr-TR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mmHg</a:t>
                      </a: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veya T dalga </a:t>
                      </a:r>
                      <a:r>
                        <a:rPr lang="tr-TR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amplitüdunda</a:t>
                      </a: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%25’lik azalma </a:t>
                      </a:r>
                      <a:endParaRPr lang="tr-TR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400" marR="68580" marT="0" marB="0">
                    <a:solidFill>
                      <a:srgbClr val="8DF385"/>
                    </a:solidFill>
                  </a:tcPr>
                </a:tc>
              </a:tr>
              <a:tr h="65100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Lokal </a:t>
                      </a:r>
                      <a:r>
                        <a:rPr lang="tr-TR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anestezik</a:t>
                      </a: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tr-TR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toksisitesine</a:t>
                      </a: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nöbet eşiğini arttırmak için önceden </a:t>
                      </a:r>
                      <a:r>
                        <a:rPr lang="tr-TR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benzodiyazepin</a:t>
                      </a: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tedavisinin yapılması</a:t>
                      </a:r>
                      <a:endParaRPr lang="tr-TR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400" marR="68580" marT="0" marB="0">
                    <a:solidFill>
                      <a:srgbClr val="8DF385"/>
                    </a:solidFill>
                  </a:tcPr>
                </a:tc>
              </a:tr>
              <a:tr h="31349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tr-TR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Resüsitasyon</a:t>
                      </a: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malzemelerinin hazır olması</a:t>
                      </a:r>
                      <a:endParaRPr lang="tr-TR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400" marR="68580" marT="0" marB="0">
                    <a:solidFill>
                      <a:srgbClr val="8DF385"/>
                    </a:solidFill>
                  </a:tcPr>
                </a:tc>
              </a:tr>
              <a:tr h="98851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Nöbet gelişmesi durumunda havayolu kontrolünün sağlanması, oksijen desteğinin yapılması, nöbetlerin kontrol edilmesi için </a:t>
                      </a:r>
                      <a:r>
                        <a:rPr lang="tr-TR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propofol</a:t>
                      </a: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(25-50 mg) veya </a:t>
                      </a:r>
                      <a:r>
                        <a:rPr lang="tr-TR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tiyopental</a:t>
                      </a: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(50 mg) uygulanması</a:t>
                      </a:r>
                      <a:endParaRPr lang="tr-TR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400" marR="68580" marT="0" marB="0">
                    <a:solidFill>
                      <a:srgbClr val="8DF385"/>
                    </a:solidFill>
                  </a:tcPr>
                </a:tc>
              </a:tr>
              <a:tr h="65100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tr-TR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Kardiyovasküler</a:t>
                      </a: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kollasa neden olan lokal </a:t>
                      </a:r>
                      <a:r>
                        <a:rPr lang="tr-TR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anestezik</a:t>
                      </a: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tr-TR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toksisitesi</a:t>
                      </a: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olması durumunda acil olarak ileri kardiyak yaşam desteğinin sağlanması</a:t>
                      </a:r>
                      <a:endParaRPr lang="tr-TR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400" marR="68580" marT="0" marB="0">
                    <a:solidFill>
                      <a:srgbClr val="8DF385"/>
                    </a:solidFill>
                  </a:tcPr>
                </a:tc>
              </a:tr>
              <a:tr h="98851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20%’</a:t>
                      </a:r>
                      <a:r>
                        <a:rPr lang="tr-TR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lik</a:t>
                      </a: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tr-TR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intralipid</a:t>
                      </a: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solüsyonunun 1 ml/kg dozunda3-5 dakikada bir uygulanması. Maksimum dozu 3 ml/</a:t>
                      </a:r>
                      <a:r>
                        <a:rPr lang="tr-TR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kg’ı</a:t>
                      </a: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geçmemelidir. </a:t>
                      </a:r>
                      <a:r>
                        <a:rPr lang="tr-TR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Bolus</a:t>
                      </a: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dozu takiben 20%’</a:t>
                      </a:r>
                      <a:r>
                        <a:rPr lang="tr-TR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lik</a:t>
                      </a: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tr-TR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intralipid</a:t>
                      </a: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tr-TR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infüzyonu</a:t>
                      </a:r>
                      <a:r>
                        <a:rPr lang="tr-T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0.25 ml/kg/dakika dozunda 2,5 saat süresince verilir</a:t>
                      </a:r>
                      <a:endParaRPr lang="tr-TR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400" marR="68580" marT="0" marB="0">
                    <a:solidFill>
                      <a:srgbClr val="8DF385"/>
                    </a:solidFill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971600" y="188640"/>
            <a:ext cx="77048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Tablo 9. Lokal </a:t>
            </a:r>
            <a:r>
              <a:rPr kumimoji="0" lang="tr-TR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anesteziklerin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tr-TR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intravasküler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enjeksiyon riskinin azaltılması için alınması gereken önlemler (51)</a:t>
            </a:r>
            <a:endParaRPr kumimoji="0" lang="tr-T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</a:t>
            </a:r>
            <a:r>
              <a:rPr lang="tr-TR" dirty="0" err="1" smtClean="0"/>
              <a:t>konvülziyon</a:t>
            </a:r>
            <a:r>
              <a:rPr lang="tr-TR" dirty="0" smtClean="0"/>
              <a:t> hayatı tehdit eder!!!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dirty="0" err="1" smtClean="0"/>
              <a:t>Temporal</a:t>
            </a:r>
            <a:r>
              <a:rPr lang="tr-TR" sz="2800" b="1" dirty="0" smtClean="0"/>
              <a:t> lob ve </a:t>
            </a:r>
            <a:r>
              <a:rPr lang="tr-TR" sz="2800" b="1" dirty="0" err="1" smtClean="0"/>
              <a:t>amigdaldeki</a:t>
            </a:r>
            <a:r>
              <a:rPr lang="tr-TR" sz="2800" b="1" dirty="0" smtClean="0"/>
              <a:t>  inhibitör  </a:t>
            </a:r>
            <a:r>
              <a:rPr lang="tr-TR" sz="2800" b="1" dirty="0" err="1" smtClean="0"/>
              <a:t>kortikal</a:t>
            </a:r>
            <a:r>
              <a:rPr lang="tr-TR" sz="2800" b="1" dirty="0" smtClean="0"/>
              <a:t> nöronların </a:t>
            </a:r>
            <a:r>
              <a:rPr lang="tr-TR" sz="2800" b="1" dirty="0" smtClean="0">
                <a:solidFill>
                  <a:srgbClr val="C00000"/>
                </a:solidFill>
              </a:rPr>
              <a:t>depresyonu </a:t>
            </a:r>
            <a:r>
              <a:rPr lang="tr-TR" sz="2800" b="1" dirty="0" smtClean="0"/>
              <a:t>sonucu </a:t>
            </a:r>
            <a:r>
              <a:rPr lang="tr-TR" sz="2800" b="1" dirty="0" err="1" smtClean="0"/>
              <a:t>eksitatör</a:t>
            </a:r>
            <a:r>
              <a:rPr lang="tr-TR" sz="2800" b="1" dirty="0" smtClean="0"/>
              <a:t>  yolların baskın hale gelmesi ile mg.</a:t>
            </a:r>
          </a:p>
          <a:p>
            <a:r>
              <a:rPr lang="tr-TR" sz="2800" b="1" dirty="0" err="1" smtClean="0">
                <a:solidFill>
                  <a:srgbClr val="C00000"/>
                </a:solidFill>
              </a:rPr>
              <a:t>Konvülziyon</a:t>
            </a:r>
            <a:r>
              <a:rPr lang="tr-TR" sz="2800" b="1" dirty="0" smtClean="0">
                <a:solidFill>
                  <a:srgbClr val="C00000"/>
                </a:solidFill>
              </a:rPr>
              <a:t> oluşturan doz için herhangi bir standart yok</a:t>
            </a:r>
          </a:p>
          <a:p>
            <a:r>
              <a:rPr lang="tr-TR" sz="2800" b="1" dirty="0" smtClean="0"/>
              <a:t>Enjeksiyon hızı ,proteine bağlanma,doz aşımı   etkili</a:t>
            </a:r>
          </a:p>
          <a:p>
            <a:r>
              <a:rPr lang="tr-TR" sz="2800" b="1" dirty="0" err="1" smtClean="0">
                <a:solidFill>
                  <a:srgbClr val="C00000"/>
                </a:solidFill>
              </a:rPr>
              <a:t>Hiperkarbi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smtClean="0"/>
              <a:t>: </a:t>
            </a:r>
            <a:r>
              <a:rPr lang="tr-TR" sz="2800" b="1" dirty="0" err="1" smtClean="0"/>
              <a:t>konvülziyon</a:t>
            </a:r>
            <a:r>
              <a:rPr lang="tr-TR" sz="2800" b="1" dirty="0" smtClean="0"/>
              <a:t> eşiğini düşürür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KVS </a:t>
            </a:r>
            <a:r>
              <a:rPr lang="tr-TR" dirty="0" err="1" smtClean="0"/>
              <a:t>toksisitesi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800" b="1" dirty="0" smtClean="0">
              <a:solidFill>
                <a:srgbClr val="C00000"/>
              </a:solidFill>
            </a:endParaRPr>
          </a:p>
          <a:p>
            <a:r>
              <a:rPr lang="tr-TR" sz="2800" b="1" dirty="0" smtClean="0">
                <a:solidFill>
                  <a:srgbClr val="C00000"/>
                </a:solidFill>
              </a:rPr>
              <a:t>Doza  bağlı  KV depresyon</a:t>
            </a:r>
          </a:p>
          <a:p>
            <a:endParaRPr lang="tr-TR" sz="2800" b="1" dirty="0" smtClean="0"/>
          </a:p>
          <a:p>
            <a:r>
              <a:rPr lang="tr-TR" sz="2800" b="1" dirty="0" smtClean="0"/>
              <a:t>Düşük dozda  </a:t>
            </a:r>
            <a:r>
              <a:rPr lang="tr-TR" sz="2800" b="1" dirty="0" err="1" smtClean="0"/>
              <a:t>antiaritmik</a:t>
            </a:r>
            <a:r>
              <a:rPr lang="tr-TR" sz="2800" b="1" dirty="0" smtClean="0"/>
              <a:t>!!!</a:t>
            </a:r>
          </a:p>
          <a:p>
            <a:endParaRPr lang="tr-TR" sz="2800" b="1" dirty="0" smtClean="0"/>
          </a:p>
          <a:p>
            <a:r>
              <a:rPr lang="tr-TR" sz="2800" b="1" dirty="0" smtClean="0"/>
              <a:t>DİKKAT:</a:t>
            </a:r>
          </a:p>
          <a:p>
            <a:r>
              <a:rPr lang="tr-TR" sz="4000" b="1" dirty="0" smtClean="0">
                <a:solidFill>
                  <a:srgbClr val="FF0000"/>
                </a:solidFill>
              </a:rPr>
              <a:t>Yüksek dozda  </a:t>
            </a:r>
            <a:r>
              <a:rPr lang="tr-TR" sz="4000" b="1" dirty="0" err="1" smtClean="0">
                <a:solidFill>
                  <a:srgbClr val="FF0000"/>
                </a:solidFill>
              </a:rPr>
              <a:t>toksik</a:t>
            </a:r>
            <a:endParaRPr lang="tr-TR" sz="4000" b="1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343872"/>
          </a:xfrm>
        </p:spPr>
        <p:txBody>
          <a:bodyPr>
            <a:normAutofit fontScale="92500" lnSpcReduction="20000"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KALPTE:</a:t>
            </a:r>
          </a:p>
          <a:p>
            <a:r>
              <a:rPr lang="tr-TR" b="1" dirty="0" smtClean="0"/>
              <a:t>Potasyum kanal blokajı , sodyum kanal blokajı  etkisini arttırır</a:t>
            </a:r>
          </a:p>
          <a:p>
            <a:r>
              <a:rPr lang="tr-TR" sz="3500" b="1" dirty="0" smtClean="0">
                <a:solidFill>
                  <a:srgbClr val="FF0000"/>
                </a:solidFill>
              </a:rPr>
              <a:t>Kardiyak uyarı iletimi bozulur  </a:t>
            </a:r>
          </a:p>
          <a:p>
            <a:pPr>
              <a:buNone/>
            </a:pPr>
            <a:endParaRPr lang="tr-TR" b="1" dirty="0" smtClean="0"/>
          </a:p>
          <a:p>
            <a:r>
              <a:rPr lang="tr-TR" b="1" dirty="0" smtClean="0"/>
              <a:t>PR  mesafesi uzar  .QRS süresi genişler, ST aralığı uzar, AV blok  ve </a:t>
            </a:r>
            <a:r>
              <a:rPr lang="tr-TR" b="1" dirty="0" err="1" smtClean="0"/>
              <a:t>fatal</a:t>
            </a:r>
            <a:r>
              <a:rPr lang="tr-TR" b="1" dirty="0" smtClean="0"/>
              <a:t> aritmiler</a:t>
            </a:r>
          </a:p>
          <a:p>
            <a:endParaRPr lang="tr-TR" sz="3200" b="1" dirty="0" smtClean="0"/>
          </a:p>
          <a:p>
            <a:r>
              <a:rPr lang="tr-TR" sz="3200" b="1" dirty="0" smtClean="0">
                <a:solidFill>
                  <a:srgbClr val="FF0000"/>
                </a:solidFill>
              </a:rPr>
              <a:t>Negatif </a:t>
            </a:r>
            <a:r>
              <a:rPr lang="tr-TR" sz="3200" b="1" dirty="0" err="1" smtClean="0">
                <a:solidFill>
                  <a:srgbClr val="FF0000"/>
                </a:solidFill>
              </a:rPr>
              <a:t>inotropik</a:t>
            </a:r>
            <a:r>
              <a:rPr lang="tr-TR" sz="3200" b="1" dirty="0" smtClean="0">
                <a:solidFill>
                  <a:srgbClr val="FF0000"/>
                </a:solidFill>
              </a:rPr>
              <a:t> etki ve miyokart depresyonu</a:t>
            </a:r>
          </a:p>
          <a:p>
            <a:r>
              <a:rPr lang="tr-TR" b="1" dirty="0" err="1" smtClean="0"/>
              <a:t>Arteriolar</a:t>
            </a:r>
            <a:r>
              <a:rPr lang="tr-TR" b="1" dirty="0" smtClean="0"/>
              <a:t>  </a:t>
            </a:r>
            <a:r>
              <a:rPr lang="tr-TR" b="1" dirty="0" err="1" smtClean="0"/>
              <a:t>vasküler</a:t>
            </a:r>
            <a:r>
              <a:rPr lang="tr-TR" b="1" dirty="0" smtClean="0"/>
              <a:t>  düz kas gevşemesi ve direkt ( – )</a:t>
            </a:r>
            <a:r>
              <a:rPr lang="tr-TR" b="1" dirty="0" err="1" smtClean="0"/>
              <a:t>inotropik</a:t>
            </a:r>
            <a:r>
              <a:rPr lang="tr-TR" b="1" dirty="0" smtClean="0"/>
              <a:t> etki ile</a:t>
            </a:r>
          </a:p>
          <a:p>
            <a:r>
              <a:rPr lang="tr-TR" b="1" dirty="0" smtClean="0"/>
              <a:t>       </a:t>
            </a:r>
            <a:r>
              <a:rPr lang="tr-TR" sz="2800" b="1" dirty="0" err="1" smtClean="0">
                <a:solidFill>
                  <a:srgbClr val="7030A0"/>
                </a:solidFill>
              </a:rPr>
              <a:t>vasküler</a:t>
            </a:r>
            <a:r>
              <a:rPr lang="tr-TR" sz="2800" b="1" dirty="0" smtClean="0">
                <a:solidFill>
                  <a:srgbClr val="7030A0"/>
                </a:solidFill>
              </a:rPr>
              <a:t> rezistans ve  kardiyak </a:t>
            </a:r>
            <a:r>
              <a:rPr lang="tr-TR" sz="2800" b="1" dirty="0" err="1" smtClean="0">
                <a:solidFill>
                  <a:srgbClr val="7030A0"/>
                </a:solidFill>
              </a:rPr>
              <a:t>output</a:t>
            </a:r>
            <a:r>
              <a:rPr lang="tr-TR" sz="2800" b="1" dirty="0" smtClean="0">
                <a:solidFill>
                  <a:srgbClr val="7030A0"/>
                </a:solidFill>
              </a:rPr>
              <a:t> azalır.</a:t>
            </a:r>
            <a:endParaRPr lang="tr-TR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Sağ Ok"/>
          <p:cNvSpPr/>
          <p:nvPr/>
        </p:nvSpPr>
        <p:spPr>
          <a:xfrm>
            <a:off x="395536" y="5589240"/>
            <a:ext cx="6538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sz="4000" b="1" dirty="0" smtClean="0"/>
              <a:t>  </a:t>
            </a:r>
            <a:r>
              <a:rPr lang="tr-TR" sz="4000" b="1" dirty="0" smtClean="0">
                <a:solidFill>
                  <a:srgbClr val="C00000"/>
                </a:solidFill>
              </a:rPr>
              <a:t>Sonuçta:</a:t>
            </a:r>
          </a:p>
          <a:p>
            <a:r>
              <a:rPr lang="tr-TR" sz="4000" b="1" dirty="0" smtClean="0"/>
              <a:t> kardiyak indeks</a:t>
            </a:r>
          </a:p>
          <a:p>
            <a:r>
              <a:rPr lang="tr-TR" sz="4000" b="1" dirty="0" smtClean="0"/>
              <a:t> ortalama arter basıncı</a:t>
            </a:r>
          </a:p>
          <a:p>
            <a:r>
              <a:rPr lang="tr-TR" sz="4000" b="1" dirty="0" smtClean="0"/>
              <a:t> kalp hızı ve sol </a:t>
            </a:r>
            <a:r>
              <a:rPr lang="tr-TR" sz="4000" b="1" dirty="0" err="1" smtClean="0"/>
              <a:t>ventrikül</a:t>
            </a:r>
            <a:r>
              <a:rPr lang="tr-TR" sz="4000" b="1" dirty="0" smtClean="0"/>
              <a:t> atım işi indeksinde azalma </a:t>
            </a:r>
          </a:p>
          <a:p>
            <a:r>
              <a:rPr lang="tr-TR" sz="4000" b="1" dirty="0" smtClean="0"/>
              <a:t>kalp kasının kasılma gücünü  %25 oranında azalır </a:t>
            </a:r>
          </a:p>
          <a:p>
            <a:endParaRPr lang="tr-TR" sz="4000" b="1" dirty="0" smtClean="0"/>
          </a:p>
          <a:p>
            <a:pPr>
              <a:buNone/>
            </a:pPr>
            <a:r>
              <a:rPr lang="tr-TR" sz="4000" b="1" dirty="0" smtClean="0"/>
              <a:t>                    </a:t>
            </a:r>
            <a:r>
              <a:rPr lang="tr-TR" sz="4000" b="1" dirty="0" smtClean="0">
                <a:solidFill>
                  <a:srgbClr val="C00000"/>
                </a:solidFill>
              </a:rPr>
              <a:t>kardiyak </a:t>
            </a:r>
            <a:r>
              <a:rPr lang="tr-TR" sz="4000" b="1" dirty="0" err="1" smtClean="0">
                <a:solidFill>
                  <a:srgbClr val="C00000"/>
                </a:solidFill>
              </a:rPr>
              <a:t>arrest</a:t>
            </a:r>
            <a:r>
              <a:rPr lang="tr-TR" sz="4000" b="1" dirty="0" smtClean="0">
                <a:solidFill>
                  <a:srgbClr val="C00000"/>
                </a:solidFill>
              </a:rPr>
              <a:t> </a:t>
            </a:r>
            <a:r>
              <a:rPr lang="tr-TR" sz="4000" b="1" dirty="0" smtClean="0"/>
              <a:t>gelişir</a:t>
            </a:r>
          </a:p>
          <a:p>
            <a:endParaRPr lang="tr-TR" dirty="0"/>
          </a:p>
        </p:txBody>
      </p:sp>
      <p:sp>
        <p:nvSpPr>
          <p:cNvPr id="4" name="3 Sağ Ok"/>
          <p:cNvSpPr/>
          <p:nvPr/>
        </p:nvSpPr>
        <p:spPr>
          <a:xfrm>
            <a:off x="1259632" y="54452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Kardiyak </a:t>
            </a:r>
            <a:r>
              <a:rPr lang="tr-TR" dirty="0" err="1" smtClean="0"/>
              <a:t>toksisite</a:t>
            </a:r>
            <a:r>
              <a:rPr lang="tr-TR" dirty="0" smtClean="0"/>
              <a:t> potansiyelleri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Tetrakain</a:t>
            </a:r>
            <a:endParaRPr lang="tr-TR" b="1" dirty="0" smtClean="0"/>
          </a:p>
          <a:p>
            <a:r>
              <a:rPr lang="tr-TR" b="1" dirty="0" err="1" smtClean="0"/>
              <a:t>Etidokain</a:t>
            </a:r>
            <a:endParaRPr lang="tr-TR" b="1" dirty="0" smtClean="0"/>
          </a:p>
          <a:p>
            <a:r>
              <a:rPr lang="tr-TR" b="1" dirty="0" smtClean="0"/>
              <a:t>R ( + ) </a:t>
            </a:r>
            <a:r>
              <a:rPr lang="tr-TR" b="1" dirty="0" err="1" smtClean="0"/>
              <a:t>Bupivakain</a:t>
            </a:r>
            <a:endParaRPr lang="tr-TR" b="1" dirty="0" smtClean="0"/>
          </a:p>
          <a:p>
            <a:r>
              <a:rPr lang="tr-TR" b="1" dirty="0" err="1" smtClean="0"/>
              <a:t>Rasemik</a:t>
            </a:r>
            <a:r>
              <a:rPr lang="tr-TR" b="1" dirty="0" smtClean="0"/>
              <a:t> </a:t>
            </a:r>
            <a:r>
              <a:rPr lang="tr-TR" b="1" dirty="0" err="1" smtClean="0"/>
              <a:t>bupivakain</a:t>
            </a:r>
            <a:endParaRPr lang="tr-TR" b="1" dirty="0" smtClean="0"/>
          </a:p>
          <a:p>
            <a:r>
              <a:rPr lang="tr-TR" b="1" dirty="0" err="1" smtClean="0"/>
              <a:t>Levobupivakain</a:t>
            </a:r>
            <a:endParaRPr lang="tr-TR" b="1" dirty="0" smtClean="0"/>
          </a:p>
          <a:p>
            <a:r>
              <a:rPr lang="tr-TR" b="1" dirty="0" err="1" smtClean="0"/>
              <a:t>Ropivakain</a:t>
            </a:r>
            <a:endParaRPr lang="tr-TR" b="1" dirty="0" smtClean="0"/>
          </a:p>
          <a:p>
            <a:r>
              <a:rPr lang="tr-TR" b="1" dirty="0" err="1" smtClean="0"/>
              <a:t>Mepivakain</a:t>
            </a:r>
            <a:endParaRPr lang="tr-TR" b="1" dirty="0" smtClean="0"/>
          </a:p>
          <a:p>
            <a:r>
              <a:rPr lang="tr-TR" b="1" dirty="0" err="1" smtClean="0"/>
              <a:t>Lidokain</a:t>
            </a:r>
            <a:endParaRPr lang="tr-TR" b="1" dirty="0" smtClean="0"/>
          </a:p>
          <a:p>
            <a:r>
              <a:rPr lang="tr-TR" b="1" dirty="0" err="1" smtClean="0"/>
              <a:t>prilokain</a:t>
            </a:r>
            <a:endParaRPr lang="tr-TR" b="1" dirty="0" smtClean="0"/>
          </a:p>
          <a:p>
            <a:endParaRPr lang="tr-TR" dirty="0"/>
          </a:p>
        </p:txBody>
      </p:sp>
      <p:pic>
        <p:nvPicPr>
          <p:cNvPr id="144386" name="Picture 2" descr="Heart Getting Blood Pressure Taken Animated Clipart&#10;&#10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284984"/>
            <a:ext cx="1905000" cy="190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a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b="1" dirty="0" err="1" smtClean="0"/>
              <a:t>bupivakain</a:t>
            </a:r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3000" b="1" dirty="0" smtClean="0"/>
              <a:t>Kardiyak sodyum kanallarına  </a:t>
            </a:r>
            <a:r>
              <a:rPr lang="tr-TR" sz="3000" b="1" dirty="0" err="1" smtClean="0"/>
              <a:t>afinitesi</a:t>
            </a:r>
            <a:r>
              <a:rPr lang="tr-TR" sz="3000" b="1" dirty="0" smtClean="0"/>
              <a:t> çok</a:t>
            </a:r>
          </a:p>
          <a:p>
            <a:r>
              <a:rPr lang="tr-TR" sz="3000" b="1" dirty="0" smtClean="0"/>
              <a:t>L tipi kalsiyum kanallarına da etkili </a:t>
            </a:r>
          </a:p>
          <a:p>
            <a:r>
              <a:rPr lang="tr-TR" sz="3000" b="1" dirty="0" smtClean="0"/>
              <a:t>Gebelerde </a:t>
            </a:r>
            <a:r>
              <a:rPr lang="tr-TR" sz="3000" b="1" dirty="0" err="1" smtClean="0"/>
              <a:t>toksisite</a:t>
            </a:r>
            <a:r>
              <a:rPr lang="tr-TR" sz="3000" b="1" dirty="0" smtClean="0"/>
              <a:t>  daha   yüksek </a:t>
            </a:r>
          </a:p>
          <a:p>
            <a:endParaRPr lang="tr-TR" sz="3500" b="1" dirty="0" smtClean="0">
              <a:solidFill>
                <a:srgbClr val="FF0000"/>
              </a:solidFill>
            </a:endParaRPr>
          </a:p>
          <a:p>
            <a:r>
              <a:rPr lang="tr-TR" sz="3500" b="1" dirty="0" smtClean="0">
                <a:solidFill>
                  <a:srgbClr val="FF0000"/>
                </a:solidFill>
              </a:rPr>
              <a:t>Kardiyak </a:t>
            </a:r>
            <a:r>
              <a:rPr lang="tr-TR" sz="3500" b="1" dirty="0" err="1" smtClean="0">
                <a:solidFill>
                  <a:srgbClr val="FF0000"/>
                </a:solidFill>
              </a:rPr>
              <a:t>toksisite</a:t>
            </a:r>
            <a:r>
              <a:rPr lang="tr-TR" sz="3500" b="1" dirty="0" smtClean="0">
                <a:solidFill>
                  <a:srgbClr val="FF0000"/>
                </a:solidFill>
              </a:rPr>
              <a:t> eşiği</a:t>
            </a:r>
          </a:p>
          <a:p>
            <a:pPr>
              <a:buNone/>
            </a:pPr>
            <a:r>
              <a:rPr lang="tr-TR" sz="3000" b="1" dirty="0" smtClean="0"/>
              <a:t>                                    beta </a:t>
            </a:r>
            <a:r>
              <a:rPr lang="tr-TR" sz="3000" b="1" dirty="0" err="1" smtClean="0"/>
              <a:t>bloker</a:t>
            </a:r>
            <a:endParaRPr lang="tr-TR" sz="3000" b="1" dirty="0" smtClean="0"/>
          </a:p>
          <a:p>
            <a:pPr>
              <a:buNone/>
            </a:pPr>
            <a:r>
              <a:rPr lang="tr-TR" sz="3000" b="1" dirty="0" smtClean="0"/>
              <a:t>                                    kalsiyum kanal </a:t>
            </a:r>
            <a:r>
              <a:rPr lang="tr-TR" sz="3000" b="1" dirty="0" err="1" smtClean="0"/>
              <a:t>bloker</a:t>
            </a:r>
            <a:r>
              <a:rPr lang="tr-TR" sz="3000" b="1" dirty="0" smtClean="0"/>
              <a:t> </a:t>
            </a:r>
          </a:p>
          <a:p>
            <a:pPr>
              <a:buNone/>
            </a:pPr>
            <a:r>
              <a:rPr lang="tr-TR" sz="3000" b="1" dirty="0" smtClean="0"/>
              <a:t>                                     </a:t>
            </a:r>
            <a:r>
              <a:rPr lang="tr-TR" sz="3000" b="1" dirty="0" err="1" smtClean="0"/>
              <a:t>digital</a:t>
            </a:r>
            <a:r>
              <a:rPr lang="tr-TR" sz="3000" b="1" dirty="0" smtClean="0"/>
              <a:t> </a:t>
            </a:r>
          </a:p>
          <a:p>
            <a:pPr>
              <a:buNone/>
            </a:pPr>
            <a:r>
              <a:rPr lang="tr-TR" sz="3000" b="1" dirty="0" smtClean="0"/>
              <a:t>                                     </a:t>
            </a:r>
            <a:r>
              <a:rPr lang="tr-TR" sz="3000" b="1" dirty="0" err="1" smtClean="0"/>
              <a:t>Hipoksi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hiperkarbi</a:t>
            </a:r>
            <a:r>
              <a:rPr lang="tr-TR" sz="3000" b="1" dirty="0" smtClean="0"/>
              <a:t> ve </a:t>
            </a:r>
            <a:r>
              <a:rPr lang="tr-TR" sz="3000" b="1" dirty="0" err="1" smtClean="0"/>
              <a:t>asidoz</a:t>
            </a:r>
            <a:r>
              <a:rPr lang="tr-TR" sz="3000" b="1" dirty="0" smtClean="0"/>
              <a:t> </a:t>
            </a:r>
          </a:p>
          <a:p>
            <a:pPr>
              <a:buNone/>
            </a:pPr>
            <a:r>
              <a:rPr lang="tr-TR" sz="3000" b="1" dirty="0" smtClean="0"/>
              <a:t>                                       </a:t>
            </a:r>
            <a:r>
              <a:rPr lang="tr-TR" sz="3000" b="1" dirty="0" smtClean="0">
                <a:solidFill>
                  <a:srgbClr val="FF0000"/>
                </a:solidFill>
              </a:rPr>
              <a:t>DÜŞER!!!!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Toksisite</a:t>
            </a:r>
            <a:r>
              <a:rPr lang="tr-TR" dirty="0" smtClean="0"/>
              <a:t> tedavisi </a:t>
            </a:r>
            <a:r>
              <a:rPr lang="tr-TR" dirty="0" err="1" smtClean="0"/>
              <a:t>semptomatik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3800" b="1" dirty="0" smtClean="0">
                <a:solidFill>
                  <a:srgbClr val="FF0000"/>
                </a:solidFill>
              </a:rPr>
              <a:t>Önlemek önemli</a:t>
            </a:r>
          </a:p>
          <a:p>
            <a:r>
              <a:rPr lang="tr-TR" b="1" dirty="0" smtClean="0"/>
              <a:t>Yüksek volüm </a:t>
            </a:r>
          </a:p>
          <a:p>
            <a:r>
              <a:rPr lang="tr-TR" b="1" dirty="0" smtClean="0"/>
              <a:t>Uzun süreli  </a:t>
            </a:r>
            <a:r>
              <a:rPr lang="tr-TR" b="1" dirty="0" err="1" smtClean="0"/>
              <a:t>İnfüzyon</a:t>
            </a:r>
            <a:r>
              <a:rPr lang="tr-TR" b="1" dirty="0" smtClean="0"/>
              <a:t>                 kullanıldığında  dikkat!  </a:t>
            </a:r>
          </a:p>
          <a:p>
            <a:r>
              <a:rPr lang="tr-TR" b="1" dirty="0" smtClean="0"/>
              <a:t>5 m </a:t>
            </a:r>
            <a:r>
              <a:rPr lang="tr-TR" b="1" dirty="0" err="1" smtClean="0"/>
              <a:t>lik</a:t>
            </a:r>
            <a:r>
              <a:rPr lang="tr-TR" b="1" dirty="0" smtClean="0"/>
              <a:t> dozlar  30-40 sn de vermeli   </a:t>
            </a:r>
            <a:r>
              <a:rPr lang="tr-TR" b="1" dirty="0" smtClean="0">
                <a:solidFill>
                  <a:srgbClr val="FF0000"/>
                </a:solidFill>
              </a:rPr>
              <a:t>YAVAŞ VERİLMELİ!!!!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sz="3300" b="1" dirty="0" smtClean="0">
                <a:solidFill>
                  <a:srgbClr val="FF0000"/>
                </a:solidFill>
              </a:rPr>
              <a:t>   Destek tedavisi esastır</a:t>
            </a:r>
          </a:p>
          <a:p>
            <a:endParaRPr lang="tr-TR" dirty="0" smtClean="0"/>
          </a:p>
          <a:p>
            <a:r>
              <a:rPr lang="tr-TR" sz="3300" b="1" dirty="0" err="1" smtClean="0">
                <a:solidFill>
                  <a:srgbClr val="FF0000"/>
                </a:solidFill>
              </a:rPr>
              <a:t>Konvülziyon</a:t>
            </a:r>
            <a:r>
              <a:rPr lang="tr-TR" sz="3300" dirty="0" smtClean="0"/>
              <a:t> :</a:t>
            </a:r>
          </a:p>
          <a:p>
            <a:r>
              <a:rPr lang="tr-TR" b="1" dirty="0" err="1" smtClean="0"/>
              <a:t>tiyopental</a:t>
            </a:r>
            <a:r>
              <a:rPr lang="tr-TR" b="1" dirty="0" smtClean="0"/>
              <a:t>,</a:t>
            </a:r>
            <a:r>
              <a:rPr lang="tr-TR" b="1" dirty="0" err="1" smtClean="0"/>
              <a:t>midazolam</a:t>
            </a:r>
            <a:r>
              <a:rPr lang="tr-TR" b="1" dirty="0" smtClean="0"/>
              <a:t>,</a:t>
            </a:r>
            <a:r>
              <a:rPr lang="tr-TR" b="1" dirty="0" err="1" smtClean="0"/>
              <a:t>propofol</a:t>
            </a:r>
            <a:endParaRPr lang="tr-TR" b="1" dirty="0" smtClean="0"/>
          </a:p>
          <a:p>
            <a:r>
              <a:rPr lang="tr-TR" b="1" dirty="0" smtClean="0"/>
              <a:t>Volüm </a:t>
            </a:r>
            <a:r>
              <a:rPr lang="tr-TR" b="1" dirty="0" err="1" smtClean="0"/>
              <a:t>replasmanı</a:t>
            </a:r>
            <a:endParaRPr lang="tr-TR" b="1" dirty="0" smtClean="0"/>
          </a:p>
          <a:p>
            <a:r>
              <a:rPr lang="tr-TR" b="1" dirty="0" err="1" smtClean="0"/>
              <a:t>İnotropik</a:t>
            </a:r>
            <a:r>
              <a:rPr lang="tr-TR" b="1" dirty="0" smtClean="0"/>
              <a:t> ajanlar</a:t>
            </a:r>
          </a:p>
          <a:p>
            <a:r>
              <a:rPr lang="tr-TR" b="1" dirty="0" smtClean="0"/>
              <a:t>Oksijen tedavisi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772816"/>
          </a:xfrm>
        </p:spPr>
        <p:txBody>
          <a:bodyPr>
            <a:normAutofit/>
          </a:bodyPr>
          <a:lstStyle/>
          <a:p>
            <a:r>
              <a:rPr lang="tr-TR" sz="2700" b="1" dirty="0" smtClean="0"/>
              <a:t>Son </a:t>
            </a:r>
            <a:r>
              <a:rPr lang="tr-TR" sz="2200" b="1" dirty="0" smtClean="0"/>
              <a:t>yıllarda</a:t>
            </a:r>
            <a:r>
              <a:rPr lang="tr-TR" sz="3600" b="1" dirty="0" smtClean="0"/>
              <a:t> </a:t>
            </a:r>
            <a:r>
              <a:rPr lang="tr-TR" sz="2700" b="1" dirty="0" smtClean="0"/>
              <a:t>lokal </a:t>
            </a:r>
            <a:r>
              <a:rPr lang="tr-TR" sz="2700" b="1" dirty="0" err="1" smtClean="0"/>
              <a:t>anesteziklerin</a:t>
            </a:r>
            <a:r>
              <a:rPr lang="tr-TR" sz="2700" b="1" dirty="0" smtClean="0"/>
              <a:t> </a:t>
            </a:r>
            <a:r>
              <a:rPr lang="tr-TR" sz="2700" b="1" dirty="0" err="1" smtClean="0"/>
              <a:t>kardiyotoksisitesinin</a:t>
            </a:r>
            <a:r>
              <a:rPr lang="tr-TR" sz="2700" b="1" dirty="0" smtClean="0"/>
              <a:t> tedavisinde </a:t>
            </a:r>
            <a:r>
              <a:rPr lang="tr-TR" sz="2700" b="1" dirty="0" err="1" smtClean="0"/>
              <a:t>lipid</a:t>
            </a:r>
            <a:r>
              <a:rPr lang="tr-TR" sz="2700" b="1" dirty="0" smtClean="0"/>
              <a:t> solüsyonların kullanılmaktadır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983832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Lipit emülsiyonun (LE)</a:t>
            </a:r>
            <a:r>
              <a:rPr lang="tr-TR" b="1" dirty="0" smtClean="0"/>
              <a:t>hangi mekanizmayla etkili olduğu  ????</a:t>
            </a:r>
          </a:p>
          <a:p>
            <a:pPr>
              <a:buNone/>
            </a:pPr>
            <a:r>
              <a:rPr lang="tr-TR" b="1" dirty="0" smtClean="0"/>
              <a:t>    </a:t>
            </a:r>
            <a:r>
              <a:rPr lang="tr-TR" sz="2800" b="1" dirty="0" smtClean="0">
                <a:solidFill>
                  <a:srgbClr val="7030A0"/>
                </a:solidFill>
              </a:rPr>
              <a:t>muhtemelen </a:t>
            </a:r>
            <a:r>
              <a:rPr lang="tr-TR" sz="2800" b="1" dirty="0" err="1" smtClean="0">
                <a:solidFill>
                  <a:srgbClr val="7030A0"/>
                </a:solidFill>
              </a:rPr>
              <a:t>multifaktöryel</a:t>
            </a:r>
            <a:endParaRPr lang="tr-TR" b="1" dirty="0" smtClean="0">
              <a:solidFill>
                <a:srgbClr val="7030A0"/>
              </a:solidFill>
            </a:endParaRPr>
          </a:p>
          <a:p>
            <a:r>
              <a:rPr lang="tr-TR" b="1" dirty="0" smtClean="0"/>
              <a:t> Büyük Britanya anestezistleri birliği (AAGBI)  LE u, başlangıçta 1,5 ml /kg   %20 </a:t>
            </a:r>
            <a:r>
              <a:rPr lang="tr-TR" b="1" dirty="0" err="1" smtClean="0"/>
              <a:t>lik</a:t>
            </a:r>
            <a:r>
              <a:rPr lang="tr-TR" b="1" dirty="0" smtClean="0"/>
              <a:t> önermiş </a:t>
            </a:r>
          </a:p>
          <a:p>
            <a:r>
              <a:rPr lang="tr-TR" b="1" dirty="0" smtClean="0"/>
              <a:t>Dolaşım  sağlanamaz ise 5 </a:t>
            </a:r>
            <a:r>
              <a:rPr lang="tr-TR" b="1" dirty="0" err="1" smtClean="0"/>
              <a:t>dak</a:t>
            </a:r>
            <a:r>
              <a:rPr lang="tr-TR" b="1" dirty="0" smtClean="0"/>
              <a:t>  aralarla tekrarla</a:t>
            </a:r>
          </a:p>
          <a:p>
            <a:r>
              <a:rPr lang="tr-TR" b="1" dirty="0" err="1" smtClean="0"/>
              <a:t>İnfüzyon</a:t>
            </a:r>
            <a:r>
              <a:rPr lang="tr-TR" b="1" dirty="0" smtClean="0"/>
              <a:t> dozu  0.25-0.5 ml /kg </a:t>
            </a:r>
            <a:r>
              <a:rPr lang="tr-TR" b="1" dirty="0" err="1" smtClean="0"/>
              <a:t>dak</a:t>
            </a:r>
            <a:r>
              <a:rPr lang="tr-TR" b="1" dirty="0" smtClean="0"/>
              <a:t>  ve 20 dakika üzerinde bir sürede kullan</a:t>
            </a:r>
          </a:p>
          <a:p>
            <a:r>
              <a:rPr lang="tr-TR" b="1" dirty="0" smtClean="0"/>
              <a:t>Total doz  8 ml /kg i geçmemeli </a:t>
            </a:r>
          </a:p>
          <a:p>
            <a:pPr>
              <a:buNone/>
            </a:pPr>
            <a:r>
              <a:rPr lang="tr-TR" b="1" dirty="0" smtClean="0"/>
              <a:t>    Serum amilazının yükselmesi </a:t>
            </a:r>
            <a:r>
              <a:rPr lang="tr-TR" b="1" dirty="0" err="1" smtClean="0">
                <a:solidFill>
                  <a:srgbClr val="FF0000"/>
                </a:solidFill>
              </a:rPr>
              <a:t>pankreatik</a:t>
            </a:r>
            <a:r>
              <a:rPr lang="tr-TR" b="1" dirty="0" smtClean="0">
                <a:solidFill>
                  <a:srgbClr val="FF0000"/>
                </a:solidFill>
              </a:rPr>
              <a:t> hasar </a:t>
            </a:r>
            <a:r>
              <a:rPr lang="tr-TR" b="1" dirty="0" smtClean="0"/>
              <a:t>olarak yorumlanır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Lokal </a:t>
            </a:r>
            <a:r>
              <a:rPr lang="tr-TR" dirty="0" err="1" smtClean="0"/>
              <a:t>toksisite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  </a:t>
            </a:r>
            <a:r>
              <a:rPr lang="tr-TR" sz="3600" b="1" dirty="0" smtClean="0"/>
              <a:t>lokal </a:t>
            </a:r>
            <a:r>
              <a:rPr lang="tr-TR" sz="3600" b="1" dirty="0" err="1" smtClean="0"/>
              <a:t>anesteziklere</a:t>
            </a:r>
            <a:r>
              <a:rPr lang="tr-TR" sz="3600" b="1" dirty="0" smtClean="0"/>
              <a:t> :</a:t>
            </a:r>
            <a:endParaRPr lang="tr-TR" b="1" dirty="0" smtClean="0"/>
          </a:p>
          <a:p>
            <a:r>
              <a:rPr lang="tr-TR" sz="3200" b="1" dirty="0" smtClean="0"/>
              <a:t>yüksek konsantrasyonda </a:t>
            </a:r>
          </a:p>
          <a:p>
            <a:r>
              <a:rPr lang="tr-TR" sz="3200" dirty="0" smtClean="0"/>
              <a:t> </a:t>
            </a:r>
            <a:r>
              <a:rPr lang="tr-TR" sz="3200" b="1" dirty="0" smtClean="0"/>
              <a:t>uzun süreli </a:t>
            </a:r>
            <a:r>
              <a:rPr lang="tr-TR" sz="3200" b="1" dirty="0" err="1" smtClean="0"/>
              <a:t>maruziyet</a:t>
            </a:r>
            <a:endParaRPr lang="tr-TR" sz="3200" b="1" dirty="0" smtClean="0"/>
          </a:p>
          <a:p>
            <a:pPr>
              <a:buNone/>
            </a:pPr>
            <a:r>
              <a:rPr lang="tr-TR" b="1" dirty="0" smtClean="0"/>
              <a:t>  ÖRNEK: </a:t>
            </a:r>
          </a:p>
          <a:p>
            <a:r>
              <a:rPr lang="tr-TR" sz="2800" b="1" dirty="0" smtClean="0">
                <a:solidFill>
                  <a:srgbClr val="FF0000"/>
                </a:solidFill>
              </a:rPr>
              <a:t>POST OPERATİF  ANALJEZİDE  YARA YERİ İNFİLTRASYONU</a:t>
            </a:r>
          </a:p>
          <a:p>
            <a:pPr>
              <a:buNone/>
            </a:pPr>
            <a:r>
              <a:rPr lang="tr-TR" dirty="0" smtClean="0"/>
              <a:t>   </a:t>
            </a:r>
          </a:p>
          <a:p>
            <a:pPr>
              <a:buNone/>
            </a:pPr>
            <a:r>
              <a:rPr lang="tr-TR" sz="4400" b="1" dirty="0" smtClean="0">
                <a:solidFill>
                  <a:srgbClr val="FF0000"/>
                </a:solidFill>
              </a:rPr>
              <a:t>     sonuç: </a:t>
            </a:r>
            <a:r>
              <a:rPr lang="tr-TR" sz="4400" b="1" dirty="0" err="1" smtClean="0">
                <a:solidFill>
                  <a:srgbClr val="FF0000"/>
                </a:solidFill>
              </a:rPr>
              <a:t>nörotoksisite</a:t>
            </a:r>
            <a:r>
              <a:rPr lang="tr-TR" sz="4400" b="1" dirty="0" smtClean="0">
                <a:solidFill>
                  <a:srgbClr val="FF0000"/>
                </a:solidFill>
              </a:rPr>
              <a:t>  </a:t>
            </a:r>
            <a:endParaRPr lang="tr-TR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LOKAL TOKSİSİTE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348880"/>
            <a:ext cx="8481120" cy="450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 </a:t>
            </a:r>
            <a:r>
              <a:rPr lang="tr-TR" sz="2800" b="1" dirty="0" smtClean="0"/>
              <a:t>  Sınırlı bir alanda aşırı sıvının yaptığı </a:t>
            </a:r>
            <a:r>
              <a:rPr lang="tr-TR" sz="2800" b="1" dirty="0" smtClean="0">
                <a:solidFill>
                  <a:srgbClr val="FF0000"/>
                </a:solidFill>
              </a:rPr>
              <a:t>basınç</a:t>
            </a:r>
          </a:p>
          <a:p>
            <a:pPr>
              <a:buNone/>
            </a:pPr>
            <a:r>
              <a:rPr lang="tr-TR" sz="2800" b="1" dirty="0" smtClean="0"/>
              <a:t>    İğne veya </a:t>
            </a:r>
            <a:r>
              <a:rPr lang="tr-TR" sz="2800" b="1" dirty="0" err="1" smtClean="0"/>
              <a:t>kateter</a:t>
            </a:r>
            <a:r>
              <a:rPr lang="tr-TR" sz="2800" b="1" dirty="0" smtClean="0"/>
              <a:t> ile sinir liflerinin veya destek dokuda </a:t>
            </a:r>
            <a:r>
              <a:rPr lang="tr-TR" sz="2800" b="1" dirty="0" smtClean="0">
                <a:solidFill>
                  <a:srgbClr val="FF0000"/>
                </a:solidFill>
              </a:rPr>
              <a:t>mekanik  hasar </a:t>
            </a:r>
          </a:p>
          <a:p>
            <a:pPr>
              <a:buNone/>
            </a:pPr>
            <a:r>
              <a:rPr lang="tr-TR" sz="2800" b="1" dirty="0" smtClean="0"/>
              <a:t>    Enjeksiyon yerinde oluşan </a:t>
            </a:r>
            <a:r>
              <a:rPr lang="tr-TR" sz="2800" b="1" dirty="0" err="1" smtClean="0">
                <a:solidFill>
                  <a:srgbClr val="FF0000"/>
                </a:solidFill>
              </a:rPr>
              <a:t>hematomun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 smtClean="0"/>
              <a:t>sinire bası yapması </a:t>
            </a:r>
          </a:p>
          <a:p>
            <a:pPr>
              <a:buNone/>
            </a:pPr>
            <a:r>
              <a:rPr lang="tr-TR" sz="2800" b="1" dirty="0" smtClean="0"/>
              <a:t>    Enjeksiyon yerinde oluşan enfeksiyonun sinirde oluşturduğu </a:t>
            </a:r>
            <a:r>
              <a:rPr lang="tr-TR" sz="2800" b="1" dirty="0" err="1" smtClean="0">
                <a:solidFill>
                  <a:srgbClr val="FF0000"/>
                </a:solidFill>
              </a:rPr>
              <a:t>inflamatuar</a:t>
            </a:r>
            <a:r>
              <a:rPr lang="tr-TR" sz="2800" b="1" dirty="0" smtClean="0">
                <a:solidFill>
                  <a:srgbClr val="FF0000"/>
                </a:solidFill>
              </a:rPr>
              <a:t> reaksiyon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5" name="4 Sağ Ok"/>
          <p:cNvSpPr/>
          <p:nvPr/>
        </p:nvSpPr>
        <p:spPr>
          <a:xfrm>
            <a:off x="251520" y="404664"/>
            <a:ext cx="504056" cy="196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Sağ Ok"/>
          <p:cNvSpPr/>
          <p:nvPr/>
        </p:nvSpPr>
        <p:spPr>
          <a:xfrm>
            <a:off x="1043608" y="332656"/>
            <a:ext cx="432048" cy="196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Sağ Ok"/>
          <p:cNvSpPr/>
          <p:nvPr/>
        </p:nvSpPr>
        <p:spPr>
          <a:xfrm>
            <a:off x="1907704" y="332656"/>
            <a:ext cx="40234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Sağ Ok"/>
          <p:cNvSpPr/>
          <p:nvPr/>
        </p:nvSpPr>
        <p:spPr>
          <a:xfrm>
            <a:off x="2771800" y="260648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ağ Ok"/>
          <p:cNvSpPr/>
          <p:nvPr/>
        </p:nvSpPr>
        <p:spPr>
          <a:xfrm>
            <a:off x="3995936" y="332656"/>
            <a:ext cx="504056" cy="196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Sırt ağrısı</a:t>
            </a:r>
          </a:p>
          <a:p>
            <a:r>
              <a:rPr lang="tr-TR" b="1" dirty="0" smtClean="0"/>
              <a:t> </a:t>
            </a:r>
            <a:r>
              <a:rPr lang="tr-TR" b="1" dirty="0" err="1" smtClean="0"/>
              <a:t>parestezi</a:t>
            </a:r>
            <a:endParaRPr lang="tr-TR" b="1" dirty="0" smtClean="0"/>
          </a:p>
          <a:p>
            <a:r>
              <a:rPr lang="tr-TR" b="1" dirty="0" err="1" smtClean="0"/>
              <a:t>radiküler</a:t>
            </a:r>
            <a:r>
              <a:rPr lang="tr-TR" b="1" dirty="0" smtClean="0"/>
              <a:t> ağrı </a:t>
            </a:r>
          </a:p>
          <a:p>
            <a:r>
              <a:rPr lang="tr-TR" b="1" dirty="0" smtClean="0"/>
              <a:t> </a:t>
            </a:r>
            <a:r>
              <a:rPr lang="tr-TR" b="1" dirty="0" err="1" smtClean="0"/>
              <a:t>hipoestezi</a:t>
            </a:r>
            <a:r>
              <a:rPr lang="tr-TR" b="1" dirty="0" smtClean="0"/>
              <a:t> </a:t>
            </a:r>
          </a:p>
          <a:p>
            <a:endParaRPr lang="tr-TR" b="1" dirty="0" smtClean="0"/>
          </a:p>
          <a:p>
            <a:r>
              <a:rPr lang="tr-TR" b="1" dirty="0" smtClean="0"/>
              <a:t> </a:t>
            </a:r>
            <a:r>
              <a:rPr lang="tr-TR" sz="3200" b="1" dirty="0" smtClean="0">
                <a:solidFill>
                  <a:srgbClr val="FF0000"/>
                </a:solidFill>
              </a:rPr>
              <a:t>Geçici</a:t>
            </a:r>
            <a:r>
              <a:rPr lang="tr-TR" sz="3200" b="1" dirty="0" smtClean="0"/>
              <a:t> </a:t>
            </a:r>
            <a:r>
              <a:rPr lang="tr-TR" sz="3200" b="1" dirty="0" smtClean="0">
                <a:solidFill>
                  <a:srgbClr val="FF0000"/>
                </a:solidFill>
              </a:rPr>
              <a:t>Nörolojik Semptomlar  (GNS) </a:t>
            </a:r>
            <a:r>
              <a:rPr lang="tr-TR" sz="3200" b="1" dirty="0" smtClean="0"/>
              <a:t>görülmüş</a:t>
            </a:r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800" b="1" dirty="0" smtClean="0"/>
              <a:t> </a:t>
            </a:r>
            <a:r>
              <a:rPr lang="en-US" sz="3200" b="1" dirty="0" smtClean="0"/>
              <a:t>GNS </a:t>
            </a:r>
            <a:r>
              <a:rPr lang="tr-TR" sz="3200" b="1" dirty="0" smtClean="0"/>
              <a:t>:</a:t>
            </a:r>
            <a:r>
              <a:rPr lang="en-US" sz="3200" b="1" dirty="0" smtClean="0"/>
              <a:t> </a:t>
            </a:r>
            <a:r>
              <a:rPr lang="en-US" sz="2800" b="1" dirty="0" smtClean="0"/>
              <a:t>spinal </a:t>
            </a:r>
            <a:r>
              <a:rPr lang="en-US" sz="2800" b="1" dirty="0" err="1" smtClean="0"/>
              <a:t>anestezi</a:t>
            </a:r>
            <a:r>
              <a:rPr lang="tr-TR" sz="2800" b="1" dirty="0" smtClean="0"/>
              <a:t>den </a:t>
            </a:r>
            <a:r>
              <a:rPr lang="en-US" sz="2800" b="1" dirty="0" err="1" smtClean="0"/>
              <a:t>sonra</a:t>
            </a:r>
            <a:r>
              <a:rPr lang="tr-TR" sz="2800" b="1" dirty="0" smtClean="0"/>
              <a:t> </a:t>
            </a:r>
            <a:r>
              <a:rPr lang="en-US" sz="2800" b="1" dirty="0" smtClean="0"/>
              <a:t> ilk 24 </a:t>
            </a:r>
            <a:r>
              <a:rPr lang="en-US" sz="2800" b="1" dirty="0" err="1" smtClean="0"/>
              <a:t>saat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içinde</a:t>
            </a:r>
            <a:r>
              <a:rPr lang="en-US" sz="2800" b="1" dirty="0" smtClean="0"/>
              <a:t>, </a:t>
            </a:r>
            <a:endParaRPr lang="tr-TR" sz="2800" b="1" dirty="0" smtClean="0"/>
          </a:p>
          <a:p>
            <a:r>
              <a:rPr lang="en-US" sz="2800" b="1" dirty="0" err="1" smtClean="0"/>
              <a:t>Klinik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olarak</a:t>
            </a:r>
            <a:r>
              <a:rPr lang="en-US" sz="2800" b="1" dirty="0" smtClean="0"/>
              <a:t> </a:t>
            </a:r>
            <a:r>
              <a:rPr lang="tr-TR" sz="2800" b="1" dirty="0" smtClean="0"/>
              <a:t>:</a:t>
            </a:r>
          </a:p>
          <a:p>
            <a:r>
              <a:rPr lang="tr-TR" sz="2800" b="1" dirty="0" smtClean="0"/>
              <a:t> </a:t>
            </a:r>
            <a:r>
              <a:rPr lang="en-US" sz="2800" b="1" dirty="0" err="1" smtClean="0"/>
              <a:t>gluteal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bölgede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başlayan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ve</a:t>
            </a:r>
            <a:r>
              <a:rPr lang="en-US" sz="2800" b="1" dirty="0" smtClean="0"/>
              <a:t> her </a:t>
            </a:r>
            <a:r>
              <a:rPr lang="en-US" sz="2800" b="1" dirty="0" err="1" smtClean="0"/>
              <a:t>iki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ekstremiteye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yayılan</a:t>
            </a:r>
            <a:r>
              <a:rPr lang="en-US" sz="2800" b="1" dirty="0" smtClean="0"/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değişken  şiddette </a:t>
            </a:r>
            <a:r>
              <a:rPr lang="en-US" sz="2800" b="1" dirty="0" err="1" smtClean="0">
                <a:solidFill>
                  <a:srgbClr val="FF0000"/>
                </a:solidFill>
              </a:rPr>
              <a:t>ağrı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endParaRPr lang="tr-TR" sz="2800" b="1" dirty="0" smtClean="0">
              <a:solidFill>
                <a:srgbClr val="FF0000"/>
              </a:solidFill>
            </a:endParaRPr>
          </a:p>
          <a:p>
            <a:endParaRPr lang="tr-TR" sz="2800" dirty="0" smtClean="0"/>
          </a:p>
          <a:p>
            <a:r>
              <a:rPr lang="tr-TR" sz="2800" dirty="0" smtClean="0"/>
              <a:t>“</a:t>
            </a:r>
            <a:r>
              <a:rPr lang="en-US" sz="2800" dirty="0" smtClean="0"/>
              <a:t> </a:t>
            </a:r>
            <a:r>
              <a:rPr lang="en-US" sz="2800" b="1" dirty="0" err="1" smtClean="0"/>
              <a:t>Kauda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ekuina</a:t>
            </a:r>
            <a:r>
              <a:rPr lang="tr-TR" sz="2800" b="1" dirty="0" smtClean="0"/>
              <a:t>”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sendromunun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aksine</a:t>
            </a:r>
            <a:r>
              <a:rPr lang="en-US" sz="2800" b="1" dirty="0" smtClean="0"/>
              <a:t> </a:t>
            </a:r>
            <a:r>
              <a:rPr lang="tr-TR" sz="2800" b="1" dirty="0" smtClean="0"/>
              <a:t>;</a:t>
            </a:r>
          </a:p>
          <a:p>
            <a:pPr>
              <a:buNone/>
            </a:pPr>
            <a:r>
              <a:rPr lang="tr-TR" sz="2800" dirty="0" smtClean="0">
                <a:solidFill>
                  <a:srgbClr val="FF0000"/>
                </a:solidFill>
              </a:rPr>
              <a:t>      </a:t>
            </a:r>
            <a:r>
              <a:rPr lang="en-US" sz="2800" b="1" dirty="0" smtClean="0">
                <a:solidFill>
                  <a:srgbClr val="FF0000"/>
                </a:solidFill>
              </a:rPr>
              <a:t>alt </a:t>
            </a:r>
            <a:r>
              <a:rPr lang="en-US" sz="2800" b="1" dirty="0" err="1" smtClean="0">
                <a:solidFill>
                  <a:srgbClr val="FF0000"/>
                </a:solidFill>
              </a:rPr>
              <a:t>ekstremitelerde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güçsüzlük</a:t>
            </a:r>
            <a:endParaRPr lang="tr-TR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     </a:t>
            </a:r>
            <a:r>
              <a:rPr lang="en-US" sz="2800" b="1" dirty="0" err="1" smtClean="0">
                <a:solidFill>
                  <a:srgbClr val="FF0000"/>
                </a:solidFill>
              </a:rPr>
              <a:t>mesane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  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     </a:t>
            </a:r>
            <a:r>
              <a:rPr lang="en-US" sz="2800" b="1" dirty="0" err="1" smtClean="0">
                <a:solidFill>
                  <a:srgbClr val="FF0000"/>
                </a:solidFill>
              </a:rPr>
              <a:t>barsak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disfonskiyonu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                         </a:t>
            </a:r>
            <a:r>
              <a:rPr lang="en-US" sz="3500" b="1" dirty="0" err="1" smtClean="0">
                <a:solidFill>
                  <a:srgbClr val="7030A0"/>
                </a:solidFill>
              </a:rPr>
              <a:t>görülmez</a:t>
            </a:r>
            <a:r>
              <a:rPr lang="tr-TR" sz="3500" b="1" dirty="0" smtClean="0">
                <a:solidFill>
                  <a:srgbClr val="7030A0"/>
                </a:solidFill>
              </a:rPr>
              <a:t>!!</a:t>
            </a:r>
            <a:endParaRPr lang="tr-TR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792088"/>
          </a:xfrm>
        </p:spPr>
        <p:txBody>
          <a:bodyPr>
            <a:noAutofit/>
          </a:bodyPr>
          <a:lstStyle/>
          <a:p>
            <a:r>
              <a:rPr lang="tr-TR" sz="5400" b="1" dirty="0" smtClean="0"/>
              <a:t>GNS</a:t>
            </a:r>
            <a:endParaRPr lang="tr-TR" sz="5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055840"/>
          </a:xfrm>
        </p:spPr>
        <p:txBody>
          <a:bodyPr>
            <a:normAutofit lnSpcReduction="10000"/>
          </a:bodyPr>
          <a:lstStyle/>
          <a:p>
            <a:r>
              <a:rPr lang="tr-TR" b="1" dirty="0" err="1" smtClean="0"/>
              <a:t>Etyolojisi</a:t>
            </a:r>
            <a:r>
              <a:rPr lang="tr-TR" b="1" dirty="0" smtClean="0"/>
              <a:t> kesin değildir </a:t>
            </a:r>
          </a:p>
          <a:p>
            <a:r>
              <a:rPr lang="tr-TR" b="1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Lidokainin</a:t>
            </a:r>
            <a:r>
              <a:rPr lang="tr-TR" b="1" dirty="0" smtClean="0">
                <a:solidFill>
                  <a:srgbClr val="FF0000"/>
                </a:solidFill>
              </a:rPr>
              <a:t> tetiklediği </a:t>
            </a:r>
            <a:r>
              <a:rPr lang="tr-TR" b="1" dirty="0" err="1" smtClean="0">
                <a:solidFill>
                  <a:srgbClr val="FF0000"/>
                </a:solidFill>
              </a:rPr>
              <a:t>nörotoksisite</a:t>
            </a:r>
            <a:r>
              <a:rPr lang="tr-TR" b="1" dirty="0" smtClean="0">
                <a:solidFill>
                  <a:srgbClr val="FF0000"/>
                </a:solidFill>
              </a:rPr>
              <a:t> spektrumunun iyi tarafı </a:t>
            </a:r>
          </a:p>
          <a:p>
            <a:r>
              <a:rPr lang="tr-TR" b="1" dirty="0" smtClean="0"/>
              <a:t>Fizik muayene normal</a:t>
            </a:r>
          </a:p>
          <a:p>
            <a:r>
              <a:rPr lang="tr-TR" b="1" dirty="0" smtClean="0"/>
              <a:t> MR normal</a:t>
            </a:r>
          </a:p>
          <a:p>
            <a:pPr>
              <a:buNone/>
            </a:pPr>
            <a:endParaRPr lang="tr-TR" sz="2800" b="1" dirty="0" smtClean="0"/>
          </a:p>
          <a:p>
            <a:r>
              <a:rPr lang="tr-TR" b="1" dirty="0" smtClean="0">
                <a:solidFill>
                  <a:srgbClr val="7030A0"/>
                </a:solidFill>
              </a:rPr>
              <a:t>GNS  : </a:t>
            </a:r>
          </a:p>
          <a:p>
            <a:pPr>
              <a:buNone/>
            </a:pPr>
            <a:r>
              <a:rPr lang="tr-TR" b="1" dirty="0" smtClean="0"/>
              <a:t>    N</a:t>
            </a:r>
            <a:r>
              <a:rPr lang="en-US" b="1" dirty="0" err="1" smtClean="0"/>
              <a:t>örolojik</a:t>
            </a:r>
            <a:r>
              <a:rPr lang="en-US" b="1" dirty="0" smtClean="0"/>
              <a:t> </a:t>
            </a:r>
            <a:r>
              <a:rPr lang="en-US" b="1" dirty="0" err="1" smtClean="0"/>
              <a:t>muayene</a:t>
            </a:r>
            <a:endParaRPr lang="tr-TR" b="1" dirty="0" smtClean="0"/>
          </a:p>
          <a:p>
            <a:pPr>
              <a:buNone/>
            </a:pPr>
            <a:r>
              <a:rPr lang="tr-TR" b="1" dirty="0" smtClean="0"/>
              <a:t>  </a:t>
            </a:r>
            <a:r>
              <a:rPr lang="en-US" b="1" dirty="0" smtClean="0"/>
              <a:t> </a:t>
            </a:r>
            <a:r>
              <a:rPr lang="tr-TR" b="1" dirty="0" smtClean="0"/>
              <a:t> E</a:t>
            </a:r>
            <a:r>
              <a:rPr lang="en-US" b="1" dirty="0" err="1" smtClean="0"/>
              <a:t>lektrofizyolojik</a:t>
            </a:r>
            <a:r>
              <a:rPr lang="en-US" b="1" dirty="0" smtClean="0"/>
              <a:t> </a:t>
            </a:r>
            <a:r>
              <a:rPr lang="en-US" b="1" dirty="0" err="1" smtClean="0"/>
              <a:t>testler</a:t>
            </a:r>
            <a:r>
              <a:rPr lang="en-US" b="1" dirty="0" smtClean="0"/>
              <a:t>, </a:t>
            </a:r>
            <a:endParaRPr lang="tr-TR" b="1" dirty="0" smtClean="0"/>
          </a:p>
          <a:p>
            <a:pPr>
              <a:buNone/>
            </a:pPr>
            <a:r>
              <a:rPr lang="tr-TR" b="1" dirty="0" smtClean="0"/>
              <a:t>    EMG, sinir iletimi veya SSEP </a:t>
            </a:r>
          </a:p>
          <a:p>
            <a:pPr>
              <a:buNone/>
            </a:pPr>
            <a:r>
              <a:rPr lang="tr-TR" sz="4000" b="1" dirty="0" smtClean="0"/>
              <a:t>    </a:t>
            </a:r>
            <a:r>
              <a:rPr lang="tr-TR" sz="4000" b="1" dirty="0" smtClean="0">
                <a:solidFill>
                  <a:srgbClr val="FF0000"/>
                </a:solidFill>
              </a:rPr>
              <a:t>normal </a:t>
            </a:r>
            <a:r>
              <a:rPr lang="tr-TR" sz="4000" b="1" dirty="0" smtClean="0"/>
              <a:t>!!!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864096"/>
          </a:xfrm>
        </p:spPr>
        <p:txBody>
          <a:bodyPr/>
          <a:lstStyle/>
          <a:p>
            <a:r>
              <a:rPr lang="tr-TR" dirty="0" smtClean="0"/>
              <a:t>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/>
          </a:bodyPr>
          <a:lstStyle/>
          <a:p>
            <a:r>
              <a:rPr lang="tr-TR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GNS’nin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lidokainle</a:t>
            </a:r>
            <a:r>
              <a:rPr lang="en-US" b="1" dirty="0" smtClean="0">
                <a:solidFill>
                  <a:srgbClr val="FF0000"/>
                </a:solidFill>
              </a:rPr>
              <a:t>  7 </a:t>
            </a:r>
            <a:r>
              <a:rPr lang="en-US" b="1" dirty="0" err="1" smtClean="0">
                <a:solidFill>
                  <a:srgbClr val="FF0000"/>
                </a:solidFill>
              </a:rPr>
              <a:t>kat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fazla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görülmesi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lidokaine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özgü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nörotoksik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etki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olduğunu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düşündürmü</a:t>
            </a:r>
            <a:r>
              <a:rPr lang="tr-TR" b="1" dirty="0" smtClean="0">
                <a:solidFill>
                  <a:srgbClr val="FF0000"/>
                </a:solidFill>
              </a:rPr>
              <a:t>Ş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ANCAK:</a:t>
            </a:r>
          </a:p>
          <a:p>
            <a:r>
              <a:rPr lang="tr-TR" b="1" dirty="0" smtClean="0"/>
              <a:t> </a:t>
            </a:r>
            <a:r>
              <a:rPr lang="tr-TR" b="1" dirty="0" smtClean="0">
                <a:solidFill>
                  <a:srgbClr val="7030A0"/>
                </a:solidFill>
              </a:rPr>
              <a:t>T</a:t>
            </a:r>
            <a:r>
              <a:rPr lang="en-US" b="1" dirty="0" err="1" smtClean="0">
                <a:solidFill>
                  <a:srgbClr val="7030A0"/>
                </a:solidFill>
              </a:rPr>
              <a:t>üm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lokal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anesteziklerle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oluşabilir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tr-TR" b="1" dirty="0" smtClean="0">
              <a:solidFill>
                <a:srgbClr val="7030A0"/>
              </a:solidFill>
            </a:endParaRPr>
          </a:p>
          <a:p>
            <a:r>
              <a:rPr lang="tr-TR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geçici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bir</a:t>
            </a:r>
            <a:r>
              <a:rPr lang="en-US" sz="3600" b="1" dirty="0" smtClean="0">
                <a:solidFill>
                  <a:srgbClr val="7030A0"/>
                </a:solidFill>
              </a:rPr>
              <a:t> durum </a:t>
            </a:r>
            <a:endParaRPr lang="tr-TR" sz="3600" dirty="0" smtClean="0"/>
          </a:p>
          <a:p>
            <a:r>
              <a:rPr lang="tr-TR" dirty="0" smtClean="0"/>
              <a:t>  </a:t>
            </a:r>
            <a:r>
              <a:rPr lang="tr-TR" b="1" dirty="0" smtClean="0"/>
              <a:t>P</a:t>
            </a:r>
            <a:r>
              <a:rPr lang="en-US" b="1" dirty="0" err="1" smtClean="0"/>
              <a:t>ostoperatif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10 </a:t>
            </a:r>
            <a:r>
              <a:rPr lang="en-US" b="1" dirty="0" err="1" smtClean="0">
                <a:solidFill>
                  <a:srgbClr val="FF0000"/>
                </a:solidFill>
              </a:rPr>
              <a:t>gün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/>
              <a:t>içinde</a:t>
            </a:r>
            <a:r>
              <a:rPr lang="en-US" b="1" dirty="0" smtClean="0"/>
              <a:t> </a:t>
            </a:r>
            <a:r>
              <a:rPr lang="en-US" b="1" dirty="0" err="1" smtClean="0"/>
              <a:t>düzeleceği</a:t>
            </a:r>
            <a:r>
              <a:rPr lang="en-US" b="1" dirty="0" smtClean="0"/>
              <a:t> </a:t>
            </a:r>
            <a:r>
              <a:rPr lang="en-US" b="1" dirty="0" err="1" smtClean="0"/>
              <a:t>ve</a:t>
            </a:r>
            <a:r>
              <a:rPr lang="en-US" b="1" dirty="0" smtClean="0"/>
              <a:t>  </a:t>
            </a:r>
            <a:r>
              <a:rPr lang="en-US" b="1" dirty="0" err="1" smtClean="0"/>
              <a:t>ağrı</a:t>
            </a:r>
            <a:r>
              <a:rPr lang="en-US" b="1" dirty="0" smtClean="0"/>
              <a:t> </a:t>
            </a:r>
            <a:r>
              <a:rPr lang="en-US" b="1" dirty="0" err="1" smtClean="0"/>
              <a:t>kesici</a:t>
            </a:r>
            <a:r>
              <a:rPr lang="tr-TR" b="1" dirty="0" err="1" smtClean="0"/>
              <a:t>lerin</a:t>
            </a:r>
            <a:r>
              <a:rPr lang="tr-TR" b="1" dirty="0" smtClean="0"/>
              <a:t> </a:t>
            </a:r>
            <a:r>
              <a:rPr lang="en-US" b="1" dirty="0" smtClean="0"/>
              <a:t> </a:t>
            </a:r>
            <a:r>
              <a:rPr lang="en-US" b="1" dirty="0" err="1" smtClean="0"/>
              <a:t>faydalı</a:t>
            </a:r>
            <a:r>
              <a:rPr lang="en-US" b="1" dirty="0" smtClean="0"/>
              <a:t> </a:t>
            </a:r>
            <a:r>
              <a:rPr lang="en-US" b="1" dirty="0" err="1" smtClean="0"/>
              <a:t>olacağı</a:t>
            </a:r>
            <a:r>
              <a:rPr lang="en-US" b="1" dirty="0" smtClean="0"/>
              <a:t> </a:t>
            </a:r>
            <a:r>
              <a:rPr lang="en-US" b="1" dirty="0" err="1" smtClean="0"/>
              <a:t>hastalara</a:t>
            </a:r>
            <a:r>
              <a:rPr lang="en-US" b="1" dirty="0" smtClean="0"/>
              <a:t> </a:t>
            </a:r>
            <a:r>
              <a:rPr lang="en-US" b="1" dirty="0" err="1" smtClean="0"/>
              <a:t>belirtilmelidir</a:t>
            </a:r>
            <a:r>
              <a:rPr lang="tr-TR" b="1" dirty="0" smtClean="0"/>
              <a:t>.</a:t>
            </a:r>
            <a:r>
              <a:rPr lang="en-US" b="1" dirty="0" smtClean="0"/>
              <a:t> </a:t>
            </a:r>
            <a:endParaRPr lang="tr-TR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864096"/>
          </a:xfrm>
        </p:spPr>
        <p:txBody>
          <a:bodyPr/>
          <a:lstStyle/>
          <a:p>
            <a:r>
              <a:rPr lang="tr-TR" b="1" dirty="0" smtClean="0"/>
              <a:t>KAUDA EKUİNA SENDROMU: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082080"/>
            <a:ext cx="9144000" cy="5775920"/>
          </a:xfrm>
        </p:spPr>
        <p:txBody>
          <a:bodyPr>
            <a:normAutofit fontScale="85000" lnSpcReduction="10000"/>
          </a:bodyPr>
          <a:lstStyle/>
          <a:p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  <a:endParaRPr lang="tr-TR" sz="3000" dirty="0" smtClean="0">
              <a:solidFill>
                <a:srgbClr val="C00000"/>
              </a:solidFill>
            </a:endParaRPr>
          </a:p>
          <a:p>
            <a:r>
              <a:rPr lang="tr-TR" sz="3500" b="1" dirty="0" smtClean="0">
                <a:solidFill>
                  <a:srgbClr val="C00000"/>
                </a:solidFill>
              </a:rPr>
              <a:t>Değişen derecelerde ‘ mesane ve barsak </a:t>
            </a:r>
            <a:r>
              <a:rPr lang="tr-TR" sz="3500" b="1" dirty="0" err="1" smtClean="0">
                <a:solidFill>
                  <a:srgbClr val="C00000"/>
                </a:solidFill>
              </a:rPr>
              <a:t>disfonksiyonu</a:t>
            </a:r>
            <a:r>
              <a:rPr lang="tr-TR" sz="3500" b="1" dirty="0" smtClean="0">
                <a:solidFill>
                  <a:srgbClr val="C00000"/>
                </a:solidFill>
              </a:rPr>
              <a:t>’</a:t>
            </a:r>
          </a:p>
          <a:p>
            <a:r>
              <a:rPr lang="tr-TR" sz="3500" b="1" dirty="0" smtClean="0">
                <a:solidFill>
                  <a:srgbClr val="C00000"/>
                </a:solidFill>
              </a:rPr>
              <a:t> </a:t>
            </a:r>
            <a:r>
              <a:rPr lang="tr-TR" sz="3500" b="1" dirty="0" err="1" smtClean="0">
                <a:solidFill>
                  <a:srgbClr val="C00000"/>
                </a:solidFill>
              </a:rPr>
              <a:t>Perinede</a:t>
            </a:r>
            <a:r>
              <a:rPr lang="tr-TR" sz="3500" b="1" dirty="0" smtClean="0">
                <a:solidFill>
                  <a:srgbClr val="C00000"/>
                </a:solidFill>
              </a:rPr>
              <a:t>  duyu kaybı </a:t>
            </a:r>
          </a:p>
          <a:p>
            <a:r>
              <a:rPr lang="tr-TR" sz="3500" b="1" dirty="0" smtClean="0">
                <a:solidFill>
                  <a:srgbClr val="C00000"/>
                </a:solidFill>
              </a:rPr>
              <a:t> Alt </a:t>
            </a:r>
            <a:r>
              <a:rPr lang="tr-TR" sz="3500" b="1" dirty="0" err="1" smtClean="0">
                <a:solidFill>
                  <a:srgbClr val="C00000"/>
                </a:solidFill>
              </a:rPr>
              <a:t>ekstremitelerde</a:t>
            </a:r>
            <a:r>
              <a:rPr lang="tr-TR" sz="3500" b="1" dirty="0" smtClean="0">
                <a:solidFill>
                  <a:srgbClr val="C00000"/>
                </a:solidFill>
              </a:rPr>
              <a:t> motor güç kaybı </a:t>
            </a:r>
          </a:p>
          <a:p>
            <a:pPr>
              <a:buNone/>
            </a:pPr>
            <a:r>
              <a:rPr lang="tr-TR" b="1" dirty="0" smtClean="0"/>
              <a:t>     </a:t>
            </a:r>
          </a:p>
          <a:p>
            <a:r>
              <a:rPr lang="tr-TR" b="1" dirty="0" smtClean="0"/>
              <a:t> </a:t>
            </a:r>
            <a:r>
              <a:rPr lang="tr-TR" b="1" dirty="0" err="1" smtClean="0"/>
              <a:t>subaraknoid</a:t>
            </a:r>
            <a:r>
              <a:rPr lang="tr-TR" b="1" dirty="0" smtClean="0"/>
              <a:t>  belli bir bölgede  yüksek konsantrasyonda LA </a:t>
            </a:r>
            <a:r>
              <a:rPr lang="tr-TR" b="1" dirty="0" err="1" smtClean="0"/>
              <a:t>maldistirbüsyonu</a:t>
            </a:r>
            <a:r>
              <a:rPr lang="tr-TR" b="1" dirty="0" smtClean="0"/>
              <a:t> ile ortaya çıktığı var sayılır. </a:t>
            </a:r>
          </a:p>
          <a:p>
            <a:r>
              <a:rPr lang="en-US" b="1" dirty="0" err="1" smtClean="0"/>
              <a:t>Lidokain</a:t>
            </a:r>
            <a:r>
              <a:rPr lang="en-US" b="1" dirty="0" smtClean="0"/>
              <a:t> 1948 </a:t>
            </a:r>
            <a:r>
              <a:rPr lang="en-US" b="1" dirty="0" err="1" smtClean="0"/>
              <a:t>senesinden</a:t>
            </a:r>
            <a:r>
              <a:rPr lang="en-US" b="1" dirty="0" smtClean="0"/>
              <a:t> </a:t>
            </a:r>
            <a:r>
              <a:rPr lang="en-US" b="1" dirty="0" err="1" smtClean="0"/>
              <a:t>beri</a:t>
            </a:r>
            <a:r>
              <a:rPr lang="en-US" b="1" dirty="0" smtClean="0"/>
              <a:t> spinal </a:t>
            </a:r>
            <a:r>
              <a:rPr lang="en-US" b="1" dirty="0" err="1" smtClean="0"/>
              <a:t>anestezi</a:t>
            </a:r>
            <a:r>
              <a:rPr lang="tr-TR" b="1" dirty="0" smtClean="0"/>
              <a:t>de kullanılıyor</a:t>
            </a:r>
          </a:p>
          <a:p>
            <a:r>
              <a:rPr lang="en-US" b="1" dirty="0" smtClean="0"/>
              <a:t> ilk </a:t>
            </a:r>
            <a:r>
              <a:rPr lang="en-US" b="1" dirty="0" err="1" smtClean="0"/>
              <a:t>defa</a:t>
            </a:r>
            <a:r>
              <a:rPr lang="en-US" b="1" dirty="0" smtClean="0">
                <a:solidFill>
                  <a:srgbClr val="FF0000"/>
                </a:solidFill>
              </a:rPr>
              <a:t> 1991 </a:t>
            </a:r>
            <a:r>
              <a:rPr lang="en-US" b="1" dirty="0" err="1" smtClean="0"/>
              <a:t>senesinde</a:t>
            </a:r>
            <a:r>
              <a:rPr lang="en-US" b="1" dirty="0" smtClean="0"/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hiperbarik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lidokain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/>
              <a:t>ve</a:t>
            </a:r>
            <a:r>
              <a:rPr lang="en-US" b="1" dirty="0" smtClean="0"/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mikrokateterler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/>
              <a:t>ile</a:t>
            </a:r>
            <a:r>
              <a:rPr lang="en-US" b="1" dirty="0" smtClean="0"/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sürekli</a:t>
            </a:r>
            <a:r>
              <a:rPr lang="en-US" b="1" dirty="0" smtClean="0">
                <a:solidFill>
                  <a:srgbClr val="FF0000"/>
                </a:solidFill>
              </a:rPr>
              <a:t> spinal </a:t>
            </a:r>
            <a:r>
              <a:rPr lang="en-US" b="1" dirty="0" err="1" smtClean="0">
                <a:solidFill>
                  <a:srgbClr val="FF0000"/>
                </a:solidFill>
              </a:rPr>
              <a:t>anesteziyi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/>
              <a:t>takiben</a:t>
            </a:r>
            <a:endParaRPr lang="tr-TR" b="1" dirty="0" smtClean="0"/>
          </a:p>
          <a:p>
            <a:r>
              <a:rPr lang="en-US" b="1" dirty="0" smtClean="0"/>
              <a:t> </a:t>
            </a:r>
            <a:r>
              <a:rPr lang="en-US" sz="4300" b="1" dirty="0" err="1" smtClean="0"/>
              <a:t>kauda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ekuina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sendromu</a:t>
            </a:r>
            <a:r>
              <a:rPr lang="en-US" sz="4300" b="1" dirty="0" smtClean="0"/>
              <a:t> </a:t>
            </a:r>
            <a:r>
              <a:rPr lang="en-US" sz="3500" b="1" dirty="0" err="1" smtClean="0"/>
              <a:t>tanımlanmıştır</a:t>
            </a:r>
            <a:r>
              <a:rPr lang="tr-TR" sz="3500" b="1" dirty="0" smtClean="0"/>
              <a:t>.</a:t>
            </a:r>
            <a:endParaRPr lang="tr-TR" b="1" dirty="0" smtClean="0"/>
          </a:p>
          <a:p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10474</TotalTime>
  <Words>3890</Words>
  <Application>Microsoft Macintosh PowerPoint</Application>
  <PresentationFormat>On-screen Show (4:3)</PresentationFormat>
  <Paragraphs>831</Paragraphs>
  <Slides>106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07" baseType="lpstr">
      <vt:lpstr>Akış</vt:lpstr>
      <vt:lpstr>LOKAL ANESTEZİKLER</vt:lpstr>
      <vt:lpstr>TARİHÇE:</vt:lpstr>
      <vt:lpstr>PowerPoint Presentation</vt:lpstr>
      <vt:lpstr>PowerPoint Presentation</vt:lpstr>
      <vt:lpstr>PowerPoint Presentation</vt:lpstr>
      <vt:lpstr>  </vt:lpstr>
      <vt:lpstr>Sinir ileti blokajı</vt:lpstr>
      <vt:lpstr>PowerPoint Presentation</vt:lpstr>
      <vt:lpstr>PowerPoint Presentation</vt:lpstr>
      <vt:lpstr>akson</vt:lpstr>
      <vt:lpstr>PowerPoint Presentation</vt:lpstr>
      <vt:lpstr>PowerPoint Presentation</vt:lpstr>
      <vt:lpstr>PowerPoint Presentation</vt:lpstr>
      <vt:lpstr>LOKAL ANESTEZİKLER</vt:lpstr>
      <vt:lpstr>Lokal anestezikler sistemik uygulandıklarında</vt:lpstr>
      <vt:lpstr>LOKAL ANESTEZİKLER</vt:lpstr>
      <vt:lpstr>Lokal anesteziklerin uygulama yerleri</vt:lpstr>
      <vt:lpstr>Sinir hücresinin uyarılabilmesi nasıl olur ????</vt:lpstr>
      <vt:lpstr>  </vt:lpstr>
      <vt:lpstr>PowerPoint Presentation</vt:lpstr>
      <vt:lpstr>PowerPoint Presentation</vt:lpstr>
      <vt:lpstr>Lokal anestezikler</vt:lpstr>
      <vt:lpstr>  </vt:lpstr>
      <vt:lpstr>LOKAL ANESTEZİĞİN</vt:lpstr>
      <vt:lpstr>PowerPoint Presentation</vt:lpstr>
      <vt:lpstr> Sinirdeki değişik lif tipleri lokal anestezikler ile bloğa farklı duyarlı</vt:lpstr>
      <vt:lpstr>PowerPoint Presentation</vt:lpstr>
      <vt:lpstr>PowerPoint Presentation</vt:lpstr>
      <vt:lpstr>PowerPoint Presentation</vt:lpstr>
      <vt:lpstr> Lokal anestezikler: </vt:lpstr>
      <vt:lpstr> Lokal anestezikler</vt:lpstr>
      <vt:lpstr>  aromatik halka</vt:lpstr>
      <vt:lpstr>  Amin halkası</vt:lpstr>
      <vt:lpstr>LOKAL ANESTEZİKLER</vt:lpstr>
      <vt:lpstr>    lokal   anestezikler</vt:lpstr>
      <vt:lpstr>ÖZETLE:</vt:lpstr>
      <vt:lpstr>Yüksüz baz molekül (RN) ve yüklü katyonik formun (RNH+) eşit miktarda oluştuğu pH  , pKa (disosiasyon katsayısı) olarak adlandırılır.</vt:lpstr>
      <vt:lpstr>Sonuç olarak:</vt:lpstr>
      <vt:lpstr>Lokal anestezik  pKa (iyonizasyon sabiti)</vt:lpstr>
      <vt:lpstr>  pKa arttıkça katyonik form artar!</vt:lpstr>
      <vt:lpstr>Ara zincir</vt:lpstr>
      <vt:lpstr>  ester</vt:lpstr>
      <vt:lpstr>PowerPoint Presentation</vt:lpstr>
      <vt:lpstr> </vt:lpstr>
      <vt:lpstr>PowerPoint Presentation</vt:lpstr>
      <vt:lpstr>PowerPoint Presentation</vt:lpstr>
      <vt:lpstr>PowerPoint Presentation</vt:lpstr>
      <vt:lpstr> SONUÇ:</vt:lpstr>
      <vt:lpstr>PowerPoint Presentation</vt:lpstr>
      <vt:lpstr>  Differansiyel sinir bloğu </vt:lpstr>
      <vt:lpstr>PowerPoint Presentation</vt:lpstr>
      <vt:lpstr>O HALDE:</vt:lpstr>
      <vt:lpstr>  Lokal anesteziklerin</vt:lpstr>
      <vt:lpstr>PowerPoint Presentation</vt:lpstr>
      <vt:lpstr>  Farmakokinetik özellikler</vt:lpstr>
      <vt:lpstr>PowerPoint Presentation</vt:lpstr>
      <vt:lpstr>DAĞILIM</vt:lpstr>
      <vt:lpstr>PowerPoint Presentation</vt:lpstr>
      <vt:lpstr>  Lokal  anestezikler </vt:lpstr>
      <vt:lpstr>PowerPoint Presentation</vt:lpstr>
      <vt:lpstr>Kandaki lokal anestezik konsantrasyonu ve toksisite oluşması:</vt:lpstr>
      <vt:lpstr>     sistemik  absorbsiyon  enjeksiyon  yerinin vasküleritesi ile  doğru  orantılıdır.Lokal    anestezik ajanların sistemik absorbsiyonunu gösteren “kan tepe düzeyi” çeşitli rejyonel anestezi yöntemleri için farklıdır </vt:lpstr>
      <vt:lpstr>PowerPoint Presentation</vt:lpstr>
      <vt:lpstr>topikal anestezi </vt:lpstr>
      <vt:lpstr>PowerPoint Presentation</vt:lpstr>
      <vt:lpstr>Vazokonstrüktör ilavesi</vt:lpstr>
      <vt:lpstr>  epinefrin en sık</vt:lpstr>
      <vt:lpstr>O HALDE :Anestezik aktiviteyi etkileyen faktörler: </vt:lpstr>
      <vt:lpstr>PowerPoint Presentation</vt:lpstr>
      <vt:lpstr> hastaya bağlı faktörler</vt:lpstr>
      <vt:lpstr>RENAL YETMEZLİK</vt:lpstr>
      <vt:lpstr>  karaciğer yetmezliği </vt:lpstr>
      <vt:lpstr> Kalp yetmezliği</vt:lpstr>
      <vt:lpstr> Lokal anestezik sistemik     toksisitesi</vt:lpstr>
      <vt:lpstr>Allerjik reaksiyonlar </vt:lpstr>
      <vt:lpstr>Sistemik toksisite </vt:lpstr>
      <vt:lpstr>Toksisitenin en sık nedeni</vt:lpstr>
      <vt:lpstr>SİSTEMİK TOKSİSİTEDE Hedef organ </vt:lpstr>
      <vt:lpstr> santral sinir sistemi toksistesi</vt:lpstr>
      <vt:lpstr> SSS toksisite bulguları</vt:lpstr>
      <vt:lpstr>PowerPoint Presentation</vt:lpstr>
      <vt:lpstr>PowerPoint Presentation</vt:lpstr>
      <vt:lpstr>PowerPoint Presentation</vt:lpstr>
      <vt:lpstr>PowerPoint Presentation</vt:lpstr>
      <vt:lpstr> konvülziyon hayatı tehdit eder!!!</vt:lpstr>
      <vt:lpstr>KVS toksisitesi</vt:lpstr>
      <vt:lpstr>  </vt:lpstr>
      <vt:lpstr>PowerPoint Presentation</vt:lpstr>
      <vt:lpstr>Kardiyak toksisite potansiyelleri</vt:lpstr>
      <vt:lpstr> bupivakain  </vt:lpstr>
      <vt:lpstr>Toksisite tedavisi semptomatik</vt:lpstr>
      <vt:lpstr>Son yıllarda lokal anesteziklerin kardiyotoksisitesinin tedavisinde lipid solüsyonların kullanılmaktadır </vt:lpstr>
      <vt:lpstr>Lokal toksisite</vt:lpstr>
      <vt:lpstr>LOKAL TOKSİSİTE</vt:lpstr>
      <vt:lpstr>PowerPoint Presentation</vt:lpstr>
      <vt:lpstr>PowerPoint Presentation</vt:lpstr>
      <vt:lpstr>GNS</vt:lpstr>
      <vt:lpstr>s</vt:lpstr>
      <vt:lpstr>KAUDA EKUİNA SENDROMU:</vt:lpstr>
      <vt:lpstr>PowerPoint Presentation</vt:lpstr>
      <vt:lpstr>   Periferik sinir bloklarında  lokal toksisite</vt:lpstr>
      <vt:lpstr>PowerPoint Presentation</vt:lpstr>
      <vt:lpstr>PSB’larında  periferik sinir hasarının etyolojisinde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LOKAL ANESTEZİKLER</dc:title>
  <dc:creator>user</dc:creator>
  <cp:lastModifiedBy>Menekse Özçelik</cp:lastModifiedBy>
  <cp:revision>981</cp:revision>
  <dcterms:created xsi:type="dcterms:W3CDTF">2011-11-18T11:25:04Z</dcterms:created>
  <dcterms:modified xsi:type="dcterms:W3CDTF">2018-09-19T10:31:15Z</dcterms:modified>
</cp:coreProperties>
</file>