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71" r:id="rId6"/>
    <p:sldId id="272" r:id="rId7"/>
    <p:sldId id="273" r:id="rId8"/>
    <p:sldId id="274" r:id="rId9"/>
    <p:sldId id="275" r:id="rId10"/>
    <p:sldId id="353" r:id="rId11"/>
    <p:sldId id="279" r:id="rId12"/>
    <p:sldId id="280" r:id="rId13"/>
    <p:sldId id="281" r:id="rId14"/>
    <p:sldId id="282" r:id="rId15"/>
    <p:sldId id="283" r:id="rId16"/>
    <p:sldId id="284" r:id="rId17"/>
    <p:sldId id="318" r:id="rId18"/>
    <p:sldId id="326"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6EBE898-AC6E-4D58-AFEA-69E9FA3422D7}"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362BDE6-A501-4FE3-9598-B78ED3AABB7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accent1">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BE898-AC6E-4D58-AFEA-69E9FA3422D7}" type="datetimeFigureOut">
              <a:rPr lang="tr-TR" smtClean="0"/>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62BDE6-A501-4FE3-9598-B78ED3AABB7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357298"/>
            <a:ext cx="8229600" cy="1714504"/>
          </a:xfrm>
        </p:spPr>
        <p:txBody>
          <a:bodyPr>
            <a:normAutofit fontScale="90000"/>
          </a:bodyPr>
          <a:lstStyle/>
          <a:p>
            <a:r>
              <a:rPr lang="tr-TR" b="1" dirty="0" smtClean="0">
                <a:solidFill>
                  <a:srgbClr val="0070C0"/>
                </a:solidFill>
                <a:latin typeface="Comic Sans MS" pitchFamily="66" charset="0"/>
              </a:rPr>
              <a:t>EĞİTSEL VE MESLEKİ </a:t>
            </a:r>
            <a:r>
              <a:rPr lang="tr-TR" b="1" dirty="0">
                <a:solidFill>
                  <a:srgbClr val="0070C0"/>
                </a:solidFill>
                <a:latin typeface="Comic Sans MS" pitchFamily="66" charset="0"/>
              </a:rPr>
              <a:t>REHBERLİK</a:t>
            </a:r>
            <a:br>
              <a:rPr lang="tr-TR" b="1" dirty="0">
                <a:solidFill>
                  <a:srgbClr val="0070C0"/>
                </a:solidFill>
                <a:latin typeface="Comic Sans MS" pitchFamily="66" charset="0"/>
              </a:rPr>
            </a:br>
            <a:endParaRPr lang="tr-TR" b="1" dirty="0">
              <a:solidFill>
                <a:srgbClr val="0070C0"/>
              </a:solidFill>
              <a:latin typeface="Comic Sans MS" pitchFamily="66" charset="0"/>
            </a:endParaRPr>
          </a:p>
        </p:txBody>
      </p:sp>
      <p:pic>
        <p:nvPicPr>
          <p:cNvPr id="95234" name="Picture 2" descr="C:\Users\Saba Hoca\Desktop\rehberlik resimleri\12.jpg"/>
          <p:cNvPicPr>
            <a:picLocks noChangeAspect="1" noChangeArrowheads="1"/>
          </p:cNvPicPr>
          <p:nvPr/>
        </p:nvPicPr>
        <p:blipFill>
          <a:blip r:embed="rId2"/>
          <a:srcRect/>
          <a:stretch>
            <a:fillRect/>
          </a:stretch>
        </p:blipFill>
        <p:spPr bwMode="auto">
          <a:xfrm>
            <a:off x="3214678" y="2643182"/>
            <a:ext cx="2357454" cy="221457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a:bodyPr>
          <a:lstStyle/>
          <a:p>
            <a:pPr>
              <a:buNone/>
            </a:pPr>
            <a:r>
              <a:rPr lang="tr-TR" sz="2400" dirty="0" smtClean="0">
                <a:latin typeface="Comic Sans MS" pitchFamily="66" charset="0"/>
              </a:rPr>
              <a:t>    Ancak gençlerin çoğu temel eğitim ya da orta öğretimi bitirip,meslek seçme konusunda kesin bir karar verme durumunda kaldıkları zaman şaşkınlığa düşmekte ve çoğu kez bütün hayatlarını geçirecekleri uğraşı alanlarının seçimi tesadüflere bırakmaktadırlar. öğrencilerin ilgi ve yeteneklerini ve toplumun insan gücü ihtiyacını dikkate almaksızın yaptıkları seçimler kendilerini ve yakınlarını hayal kırıklığına uğratmakta ve toplumun gelişimi bakımından ihtiyaç duyulan insan gücünün israfına yol açmaktadır.</a:t>
            </a:r>
            <a:endParaRPr lang="tr-T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a:bodyPr>
          <a:lstStyle/>
          <a:p>
            <a:pPr>
              <a:buNone/>
            </a:pPr>
            <a:r>
              <a:rPr lang="tr-TR" sz="2800" dirty="0" smtClean="0">
                <a:latin typeface="Comic Sans MS" pitchFamily="66" charset="0"/>
              </a:rPr>
              <a:t>    MESLEKSEL </a:t>
            </a:r>
            <a:r>
              <a:rPr lang="tr-TR" sz="2800" dirty="0">
                <a:latin typeface="Comic Sans MS" pitchFamily="66" charset="0"/>
              </a:rPr>
              <a:t>GELİŞİM DÖNEMLERİ</a:t>
            </a:r>
          </a:p>
          <a:p>
            <a:pPr>
              <a:buNone/>
            </a:pPr>
            <a:r>
              <a:rPr lang="tr-TR" sz="2800" dirty="0" smtClean="0">
                <a:latin typeface="Comic Sans MS" pitchFamily="66" charset="0"/>
              </a:rPr>
              <a:t>     Bireyde </a:t>
            </a:r>
            <a:r>
              <a:rPr lang="tr-TR" sz="2800" dirty="0">
                <a:latin typeface="Comic Sans MS" pitchFamily="66" charset="0"/>
              </a:rPr>
              <a:t>mesleksel gelişim sırasıyla;büyüme,araştırma,yerleşme,koruma ve sürdürme ile emeklilik olmak üzere,beş evrede gerçekleşmektedir. Bu sınıflama evrensellik taşımakla birlikte, mesleksel gelişim ve davranışların,toplumlara ya da kültürlere göre ayrılık gösterdiği de </a:t>
            </a:r>
            <a:r>
              <a:rPr lang="tr-TR" sz="2800" dirty="0" smtClean="0">
                <a:latin typeface="Comic Sans MS" pitchFamily="66" charset="0"/>
              </a:rPr>
              <a:t>bilinmektedir.</a:t>
            </a:r>
            <a:endParaRPr lang="tr-TR" sz="2800" dirty="0">
              <a:latin typeface="Comic Sans MS" pitchFamily="66" charset="0"/>
            </a:endParaRPr>
          </a:p>
          <a:p>
            <a:endParaRPr lang="tr-TR" sz="2800"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071546"/>
            <a:ext cx="8472518" cy="4525963"/>
          </a:xfrm>
        </p:spPr>
        <p:txBody>
          <a:bodyPr/>
          <a:lstStyle/>
          <a:p>
            <a:pPr>
              <a:buNone/>
            </a:pPr>
            <a:r>
              <a:rPr lang="tr-TR" dirty="0" smtClean="0">
                <a:latin typeface="Comic Sans MS" pitchFamily="66" charset="0"/>
              </a:rPr>
              <a:t>      DÖNEMLER</a:t>
            </a:r>
            <a:endParaRPr lang="tr-TR" dirty="0">
              <a:latin typeface="Comic Sans MS" pitchFamily="66" charset="0"/>
            </a:endParaRPr>
          </a:p>
          <a:p>
            <a:pPr>
              <a:buNone/>
            </a:pPr>
            <a:r>
              <a:rPr lang="tr-TR" dirty="0" smtClean="0">
                <a:latin typeface="Comic Sans MS" pitchFamily="66" charset="0"/>
              </a:rPr>
              <a:t>      Büyüme, Araştırma, Yerleşme, Koruma</a:t>
            </a:r>
            <a:endParaRPr lang="tr-TR" dirty="0">
              <a:latin typeface="Comic Sans MS" pitchFamily="66" charset="0"/>
            </a:endParaRPr>
          </a:p>
          <a:p>
            <a:pPr>
              <a:buNone/>
            </a:pPr>
            <a:r>
              <a:rPr lang="tr-TR" dirty="0" smtClean="0">
                <a:latin typeface="Comic Sans MS" pitchFamily="66" charset="0"/>
              </a:rPr>
              <a:t>      ve Sürdürme,Emeklilik dönemi.</a:t>
            </a:r>
            <a:endParaRPr lang="tr-TR" dirty="0">
              <a:latin typeface="Comic Sans MS" pitchFamily="66" charset="0"/>
            </a:endParaRPr>
          </a:p>
          <a:p>
            <a:pPr>
              <a:buNone/>
            </a:pPr>
            <a:r>
              <a:rPr lang="tr-TR" dirty="0" smtClean="0">
                <a:latin typeface="Comic Sans MS" pitchFamily="66" charset="0"/>
              </a:rPr>
              <a:t>      (</a:t>
            </a:r>
            <a:r>
              <a:rPr lang="tr-TR" dirty="0">
                <a:latin typeface="Comic Sans MS" pitchFamily="66" charset="0"/>
              </a:rPr>
              <a:t>0-14yaş) (15-24 yaş) (25-44 yaş) (45-64 yaş</a:t>
            </a:r>
            <a:r>
              <a:rPr lang="tr-TR" dirty="0" smtClean="0">
                <a:latin typeface="Comic Sans MS" pitchFamily="66" charset="0"/>
              </a:rPr>
              <a:t>) (</a:t>
            </a:r>
            <a:r>
              <a:rPr lang="tr-TR" dirty="0">
                <a:latin typeface="Comic Sans MS" pitchFamily="66" charset="0"/>
              </a:rPr>
              <a:t>65sonrası)</a:t>
            </a:r>
          </a:p>
          <a:p>
            <a:endParaRPr lang="tr-TR" dirty="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229600" cy="4525963"/>
          </a:xfrm>
        </p:spPr>
        <p:txBody>
          <a:bodyPr>
            <a:normAutofit fontScale="85000" lnSpcReduction="20000"/>
          </a:bodyPr>
          <a:lstStyle/>
          <a:p>
            <a:pPr>
              <a:buNone/>
            </a:pPr>
            <a:r>
              <a:rPr lang="tr-TR" dirty="0" smtClean="0">
                <a:latin typeface="Comic Sans MS" pitchFamily="66" charset="0"/>
              </a:rPr>
              <a:t>     Büyüme </a:t>
            </a:r>
            <a:r>
              <a:rPr lang="tr-TR" dirty="0">
                <a:latin typeface="Comic Sans MS" pitchFamily="66" charset="0"/>
              </a:rPr>
              <a:t>Dönemi:Doğuştan 14 yaşına değin bireyde açık ve kesin bir mesleksel eğilim görülmemektedir. Bu dönemde benlik,gelişimini hızlı sürdürmektedir. Birey,meslek düşlemleri(fantezileri) oluşturmaktadır. Bu dönemin sonuna doğru,yetenek ve ilgiler önem kazanmaya; kişinin, bunlar doğrultusundaki mesleksel eğilimleri belirmeye başlamaktadır. Önceleri,daha çok dışsal etkilerle olmak üzere değişkenlik gösteren ilgilerinde </a:t>
            </a:r>
            <a:r>
              <a:rPr lang="tr-TR" dirty="0" smtClean="0">
                <a:latin typeface="Comic Sans MS" pitchFamily="66" charset="0"/>
              </a:rPr>
              <a:t>dönemin </a:t>
            </a:r>
            <a:r>
              <a:rPr lang="tr-TR" dirty="0">
                <a:latin typeface="Comic Sans MS" pitchFamily="66" charset="0"/>
              </a:rPr>
              <a:t>sonuna doğru ,kararlılık kendini göstermeye başlamaktadır. Belirli konulara ve alanlara yönelik yetenek belirtileri ortaya çıkmaktadır.</a:t>
            </a:r>
          </a:p>
          <a:p>
            <a:endParaRPr lang="tr-TR" dirty="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00042"/>
            <a:ext cx="8229600" cy="5643602"/>
          </a:xfrm>
        </p:spPr>
        <p:txBody>
          <a:bodyPr>
            <a:noAutofit/>
          </a:bodyPr>
          <a:lstStyle/>
          <a:p>
            <a:pPr>
              <a:buNone/>
            </a:pPr>
            <a:r>
              <a:rPr lang="tr-TR" sz="2400" dirty="0" smtClean="0">
                <a:latin typeface="Comic Sans MS" pitchFamily="66" charset="0"/>
              </a:rPr>
              <a:t>      Araştırma </a:t>
            </a:r>
            <a:r>
              <a:rPr lang="tr-TR" sz="2400" dirty="0">
                <a:latin typeface="Comic Sans MS" pitchFamily="66" charset="0"/>
              </a:rPr>
              <a:t>Dönemi:Kişi, mesleksel gelişimiyle ilk adımlarını, 15-24 arsında yaşları arasına rastlayan bu dönemin başlangıç yıllarında atmaktadır. Bu dönemin başlarında geçici mesleksel eğilimler gösterirken, zamanla, oluşturduğu meslek tasarımını gerçekle karşılaştırarak denetlemekte ve bu tasarımını gerçeğe dönüştürme çabasına girişmektedir.</a:t>
            </a:r>
          </a:p>
          <a:p>
            <a:pPr>
              <a:buNone/>
            </a:pPr>
            <a:r>
              <a:rPr lang="tr-TR" sz="2400" dirty="0" smtClean="0">
                <a:latin typeface="Comic Sans MS" pitchFamily="66" charset="0"/>
              </a:rPr>
              <a:t>     Bu </a:t>
            </a:r>
            <a:r>
              <a:rPr lang="tr-TR" sz="2400" dirty="0">
                <a:latin typeface="Comic Sans MS" pitchFamily="66" charset="0"/>
              </a:rPr>
              <a:t>çabalama sırasında kişiye; meslek yaşamındaki olası rolünü ve olanaklarını gözden geçirme, bu rolü gerçek ya da gerçeğe yakın durumlarda deneme fırsatı verilmelidir. Sonuçta da gerekli yorumlamaları ve değişikleri yaparak bir mesleğe girme olanağı sağlanmalıdır.</a:t>
            </a:r>
          </a:p>
          <a:p>
            <a:endParaRPr lang="tr-TR" sz="2400" dirty="0">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71480"/>
            <a:ext cx="8229600" cy="5429288"/>
          </a:xfrm>
        </p:spPr>
        <p:txBody>
          <a:bodyPr>
            <a:noAutofit/>
          </a:bodyPr>
          <a:lstStyle/>
          <a:p>
            <a:pPr>
              <a:buNone/>
            </a:pPr>
            <a:r>
              <a:rPr lang="tr-TR" sz="2400" dirty="0" smtClean="0">
                <a:latin typeface="Comic Sans MS" pitchFamily="66" charset="0"/>
              </a:rPr>
              <a:t>      Yerleşme </a:t>
            </a:r>
            <a:r>
              <a:rPr lang="tr-TR" sz="2400" dirty="0">
                <a:latin typeface="Comic Sans MS" pitchFamily="66" charset="0"/>
              </a:rPr>
              <a:t>Dönemi:25-44 yaşları arası kişinin, üzerindeki araştırmayı tamamlayıp, hazırlandığı mesleğe yerleşme ve meslekte kendini geliştirme çabasının göstereceği dönemdir. Kişi, bu dönemin sonlarında, mesleksel gelişimin doruğuna tırmanmayı başarabilmektedir.</a:t>
            </a:r>
          </a:p>
          <a:p>
            <a:pPr>
              <a:buNone/>
            </a:pPr>
            <a:r>
              <a:rPr lang="tr-TR" sz="2400" dirty="0" smtClean="0">
                <a:latin typeface="Comic Sans MS" pitchFamily="66" charset="0"/>
              </a:rPr>
              <a:t>     Koruma </a:t>
            </a:r>
            <a:r>
              <a:rPr lang="tr-TR" sz="2400" dirty="0">
                <a:latin typeface="Comic Sans MS" pitchFamily="66" charset="0"/>
              </a:rPr>
              <a:t>ve Sürdürme Dönemi:Mesleksel gelişimde </a:t>
            </a:r>
            <a:endParaRPr lang="tr-TR" sz="2400" dirty="0" smtClean="0">
              <a:latin typeface="Comic Sans MS" pitchFamily="66" charset="0"/>
            </a:endParaRPr>
          </a:p>
          <a:p>
            <a:pPr>
              <a:buNone/>
            </a:pPr>
            <a:r>
              <a:rPr lang="tr-TR" sz="2400" dirty="0" smtClean="0">
                <a:latin typeface="Comic Sans MS" pitchFamily="66" charset="0"/>
              </a:rPr>
              <a:t>     45-64 </a:t>
            </a:r>
            <a:r>
              <a:rPr lang="tr-TR" sz="2400" dirty="0">
                <a:latin typeface="Comic Sans MS" pitchFamily="66" charset="0"/>
              </a:rPr>
              <a:t>yaşlar arası, kişinin genellikle en yararlı olabileceği dönemdir. Mesleğini bilinçli bir şekilde seçebilmiş ve yerleşme döneminde deneyimlerini sürekli arttırmış bir kişi, bu yaşlarda verimliğini korumakta ve sürdürmektedir.</a:t>
            </a:r>
          </a:p>
          <a:p>
            <a:endParaRPr lang="tr-TR" sz="2400"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14356"/>
            <a:ext cx="8229600" cy="4525963"/>
          </a:xfrm>
        </p:spPr>
        <p:txBody>
          <a:bodyPr/>
          <a:lstStyle/>
          <a:p>
            <a:pPr>
              <a:buNone/>
            </a:pPr>
            <a:r>
              <a:rPr lang="tr-TR" dirty="0" smtClean="0">
                <a:latin typeface="Comic Sans MS" pitchFamily="66" charset="0"/>
              </a:rPr>
              <a:t>     Emeklilik </a:t>
            </a:r>
            <a:r>
              <a:rPr lang="tr-TR" dirty="0">
                <a:latin typeface="Comic Sans MS" pitchFamily="66" charset="0"/>
              </a:rPr>
              <a:t>Dönemi:65 yaşından sonraki </a:t>
            </a:r>
            <a:r>
              <a:rPr lang="tr-TR" dirty="0" smtClean="0">
                <a:latin typeface="Comic Sans MS" pitchFamily="66" charset="0"/>
              </a:rPr>
              <a:t>yılları </a:t>
            </a:r>
            <a:r>
              <a:rPr lang="tr-TR" dirty="0">
                <a:latin typeface="Comic Sans MS" pitchFamily="66" charset="0"/>
              </a:rPr>
              <a:t>kapsayan bu dönemde, etkin meslek </a:t>
            </a:r>
            <a:r>
              <a:rPr lang="tr-TR" dirty="0" smtClean="0">
                <a:latin typeface="Comic Sans MS" pitchFamily="66" charset="0"/>
              </a:rPr>
              <a:t>etkinlikleri son </a:t>
            </a:r>
            <a:r>
              <a:rPr lang="tr-TR" dirty="0">
                <a:latin typeface="Comic Sans MS" pitchFamily="66" charset="0"/>
              </a:rPr>
              <a:t>bulmaktadır. Dinlenme yılları da denebilen bu dönemde kişi, günlerini kendi isteğine göre, mesleğine ilişkin ya da özel ilgi alanına giren konularla uğraşarak geçirmektedir</a:t>
            </a:r>
            <a:r>
              <a:rPr lang="tr-TR" dirty="0" smtClean="0">
                <a:latin typeface="Comic Sans MS" pitchFamily="66" charset="0"/>
              </a:rPr>
              <a:t>.</a:t>
            </a:r>
            <a:endParaRPr lang="tr-TR" dirty="0">
              <a:latin typeface="Comic Sans MS" pitchFamily="66" charset="0"/>
            </a:endParaRPr>
          </a:p>
          <a:p>
            <a:endParaRPr lang="tr-TR" dirty="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1725602"/>
          </a:xfrm>
        </p:spPr>
        <p:txBody>
          <a:bodyPr>
            <a:noAutofit/>
          </a:bodyPr>
          <a:lstStyle/>
          <a:p>
            <a:r>
              <a:rPr lang="tr-TR" sz="3200" dirty="0" smtClean="0">
                <a:latin typeface="Comic Sans MS" pitchFamily="66" charset="0"/>
              </a:rPr>
              <a:t>MESLEKİ </a:t>
            </a:r>
            <a:r>
              <a:rPr lang="tr-TR" sz="3200" dirty="0">
                <a:latin typeface="Comic Sans MS" pitchFamily="66" charset="0"/>
              </a:rPr>
              <a:t>REHBERLİKTE KARİYER PLANLAMA VE KARAR</a:t>
            </a:r>
            <a:br>
              <a:rPr lang="tr-TR" sz="3200" dirty="0">
                <a:latin typeface="Comic Sans MS" pitchFamily="66" charset="0"/>
              </a:rPr>
            </a:br>
            <a:r>
              <a:rPr lang="tr-TR" sz="3200" dirty="0">
                <a:latin typeface="Comic Sans MS" pitchFamily="66" charset="0"/>
              </a:rPr>
              <a:t>VERME</a:t>
            </a:r>
            <a:br>
              <a:rPr lang="tr-TR" sz="3200" dirty="0">
                <a:latin typeface="Comic Sans MS" pitchFamily="66" charset="0"/>
              </a:rPr>
            </a:br>
            <a:endParaRPr lang="tr-TR" sz="3200" dirty="0">
              <a:latin typeface="Comic Sans MS" pitchFamily="66" charset="0"/>
            </a:endParaRPr>
          </a:p>
        </p:txBody>
      </p:sp>
      <p:sp>
        <p:nvSpPr>
          <p:cNvPr id="3" name="2 İçerik Yer Tutucusu"/>
          <p:cNvSpPr>
            <a:spLocks noGrp="1"/>
          </p:cNvSpPr>
          <p:nvPr>
            <p:ph idx="1"/>
          </p:nvPr>
        </p:nvSpPr>
        <p:spPr>
          <a:xfrm>
            <a:off x="428596" y="1857364"/>
            <a:ext cx="8229600" cy="4525963"/>
          </a:xfrm>
        </p:spPr>
        <p:txBody>
          <a:bodyPr/>
          <a:lstStyle/>
          <a:p>
            <a:pPr>
              <a:buNone/>
            </a:pPr>
            <a:r>
              <a:rPr lang="tr-TR" dirty="0" smtClean="0">
                <a:latin typeface="Comic Sans MS" pitchFamily="66" charset="0"/>
              </a:rPr>
              <a:t>    1800’lu </a:t>
            </a:r>
            <a:r>
              <a:rPr lang="tr-TR" dirty="0">
                <a:latin typeface="Comic Sans MS" pitchFamily="66" charset="0"/>
              </a:rPr>
              <a:t>yılların ikinci yarısında, endüstrileşme etkisiyle toplumun çalışma koşulları ve mesleki ihtiyaçlar peş peşe ve hızla değişikliğe uğramıştır. Bu değişimler ise, </a:t>
            </a:r>
            <a:r>
              <a:rPr lang="tr-TR" dirty="0" err="1">
                <a:latin typeface="Comic Sans MS" pitchFamily="66" charset="0"/>
              </a:rPr>
              <a:t>Jesse</a:t>
            </a:r>
            <a:r>
              <a:rPr lang="tr-TR" dirty="0">
                <a:latin typeface="Comic Sans MS" pitchFamily="66" charset="0"/>
              </a:rPr>
              <a:t> B. </a:t>
            </a:r>
            <a:r>
              <a:rPr lang="tr-TR" dirty="0" err="1">
                <a:latin typeface="Comic Sans MS" pitchFamily="66" charset="0"/>
              </a:rPr>
              <a:t>Davis</a:t>
            </a:r>
            <a:r>
              <a:rPr lang="tr-TR" dirty="0">
                <a:latin typeface="Comic Sans MS" pitchFamily="66" charset="0"/>
              </a:rPr>
              <a:t>, Frank </a:t>
            </a:r>
            <a:r>
              <a:rPr lang="tr-TR" dirty="0" err="1">
                <a:latin typeface="Comic Sans MS" pitchFamily="66" charset="0"/>
              </a:rPr>
              <a:t>Parsons</a:t>
            </a:r>
            <a:r>
              <a:rPr lang="tr-TR" dirty="0">
                <a:latin typeface="Comic Sans MS" pitchFamily="66" charset="0"/>
              </a:rPr>
              <a:t> ve diğerleri tarafından mesleki rehberlik hareketlerinin başlangıcı olmuştur.</a:t>
            </a:r>
          </a:p>
          <a:p>
            <a:endParaRPr lang="tr-TR" dirty="0">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143000"/>
          </a:xfrm>
        </p:spPr>
        <p:txBody>
          <a:bodyPr>
            <a:normAutofit fontScale="90000"/>
          </a:bodyPr>
          <a:lstStyle/>
          <a:p>
            <a:r>
              <a:rPr lang="tr-TR" sz="3600" dirty="0" smtClean="0">
                <a:latin typeface="Comic Sans MS" pitchFamily="66" charset="0"/>
              </a:rPr>
              <a:t>MESLEKİ </a:t>
            </a:r>
            <a:r>
              <a:rPr lang="tr-TR" sz="3600" dirty="0">
                <a:latin typeface="Comic Sans MS" pitchFamily="66" charset="0"/>
              </a:rPr>
              <a:t>REHBERLİKTE KARİYER PLANLAMASI YAPARKEN NELERE</a:t>
            </a:r>
            <a:br>
              <a:rPr lang="tr-TR" sz="3600" dirty="0">
                <a:latin typeface="Comic Sans MS" pitchFamily="66" charset="0"/>
              </a:rPr>
            </a:br>
            <a:r>
              <a:rPr lang="tr-TR" sz="3600" dirty="0">
                <a:latin typeface="Comic Sans MS" pitchFamily="66" charset="0"/>
              </a:rPr>
              <a:t>DİKKAT EDİLMELİDİR?</a:t>
            </a:r>
            <a:r>
              <a:rPr lang="tr-TR" dirty="0">
                <a:latin typeface="Comic Sans MS" pitchFamily="66" charset="0"/>
              </a:rPr>
              <a:t/>
            </a:r>
            <a:br>
              <a:rPr lang="tr-TR" dirty="0">
                <a:latin typeface="Comic Sans MS" pitchFamily="66" charset="0"/>
              </a:rPr>
            </a:br>
            <a:endParaRPr lang="tr-TR"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642918"/>
            <a:ext cx="8229600" cy="4525963"/>
          </a:xfrm>
        </p:spPr>
        <p:txBody>
          <a:bodyPr>
            <a:normAutofit fontScale="77500" lnSpcReduction="20000"/>
          </a:bodyPr>
          <a:lstStyle/>
          <a:p>
            <a:pPr>
              <a:buNone/>
            </a:pPr>
            <a:r>
              <a:rPr lang="tr-TR" dirty="0" smtClean="0">
                <a:latin typeface="Comic Sans MS" pitchFamily="66" charset="0"/>
              </a:rPr>
              <a:t>     </a:t>
            </a:r>
            <a:r>
              <a:rPr lang="tr-TR" b="1" dirty="0" smtClean="0">
                <a:latin typeface="Comic Sans MS" pitchFamily="66" charset="0"/>
              </a:rPr>
              <a:t>Eğitsel rehberlik hizmetleri </a:t>
            </a:r>
          </a:p>
          <a:p>
            <a:pPr>
              <a:buNone/>
            </a:pPr>
            <a:r>
              <a:rPr lang="tr-TR" b="1" dirty="0" smtClean="0">
                <a:latin typeface="Comic Sans MS" pitchFamily="66" charset="0"/>
              </a:rPr>
              <a:t>     </a:t>
            </a:r>
            <a:r>
              <a:rPr lang="tr-TR" dirty="0" smtClean="0">
                <a:latin typeface="Comic Sans MS" pitchFamily="66" charset="0"/>
              </a:rPr>
              <a:t>Kişinin </a:t>
            </a:r>
            <a:r>
              <a:rPr lang="tr-TR" dirty="0">
                <a:latin typeface="Comic Sans MS" pitchFamily="66" charset="0"/>
              </a:rPr>
              <a:t>yetenek ve ilgilerine uygun bir eğitim türünü seçmesi ve bu alanda başarılı olması, dolayısıyla kişiliğini geliştirmesi için, ona götürülen düzenli ve sürekli yardıma eğitsel rehberlik denmektedir. Eğitsel rehberlik hizmetleri; koruyucu, önleyici ve geliştirici hizmet boyutlarında sürdürülmektedir. Bu hizmetlerin bir bölümü, kimi dönemlerde daha çok önem kazanmakta ise de bunlara genelde her öğrenci,öğrenim yaşamının hemen her evresinde gereksinim duymaktadır. Örneğin öğretim yılı </a:t>
            </a:r>
            <a:r>
              <a:rPr lang="tr-TR" dirty="0" smtClean="0">
                <a:latin typeface="Comic Sans MS" pitchFamily="66" charset="0"/>
              </a:rPr>
              <a:t>başında</a:t>
            </a:r>
            <a:r>
              <a:rPr lang="tr-TR" dirty="0">
                <a:latin typeface="Comic Sans MS" pitchFamily="66" charset="0"/>
              </a:rPr>
              <a:t>, yarıyıl ve yıl sonunda </a:t>
            </a:r>
            <a:r>
              <a:rPr lang="tr-TR" dirty="0" smtClean="0">
                <a:latin typeface="Comic Sans MS" pitchFamily="66" charset="0"/>
              </a:rPr>
              <a:t>eğitsel </a:t>
            </a:r>
            <a:r>
              <a:rPr lang="tr-TR" dirty="0">
                <a:latin typeface="Comic Sans MS" pitchFamily="66" charset="0"/>
              </a:rPr>
              <a:t>rehberliğe daha çok </a:t>
            </a:r>
            <a:r>
              <a:rPr lang="tr-TR" dirty="0" smtClean="0">
                <a:latin typeface="Comic Sans MS" pitchFamily="66" charset="0"/>
              </a:rPr>
              <a:t>gereksinim duyulabilmektedir</a:t>
            </a:r>
            <a:r>
              <a:rPr lang="tr-TR" dirty="0">
                <a:latin typeface="Comic Sans MS" pitchFamily="66"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71546"/>
            <a:ext cx="8229600" cy="4525963"/>
          </a:xfrm>
        </p:spPr>
        <p:txBody>
          <a:bodyPr>
            <a:normAutofit fontScale="85000" lnSpcReduction="20000"/>
          </a:bodyPr>
          <a:lstStyle/>
          <a:p>
            <a:pPr>
              <a:buNone/>
            </a:pPr>
            <a:r>
              <a:rPr lang="tr-TR" dirty="0" smtClean="0">
                <a:latin typeface="Comic Sans MS" pitchFamily="66" charset="0"/>
              </a:rPr>
              <a:t>      </a:t>
            </a:r>
            <a:endParaRPr lang="tr-TR" b="1" dirty="0" smtClean="0">
              <a:latin typeface="Comic Sans MS" pitchFamily="66" charset="0"/>
            </a:endParaRPr>
          </a:p>
          <a:p>
            <a:pPr>
              <a:buNone/>
            </a:pPr>
            <a:r>
              <a:rPr lang="tr-TR" dirty="0" smtClean="0">
                <a:latin typeface="Comic Sans MS" pitchFamily="66" charset="0"/>
              </a:rPr>
              <a:t>      Yakın </a:t>
            </a:r>
            <a:r>
              <a:rPr lang="tr-TR" dirty="0">
                <a:latin typeface="Comic Sans MS" pitchFamily="66" charset="0"/>
              </a:rPr>
              <a:t>bir ilginin eşliğinde öğrencilere verilecek eğitsel bilgiler, onları bir çok uyumsuzluklardan kurtarabilmekte; öğrencinin okulu bırakma, başarısızlıklarının suçunu başkalarına atma gibi tepkilerinin önüne geçebilmektedir.</a:t>
            </a:r>
          </a:p>
          <a:p>
            <a:pPr>
              <a:buNone/>
            </a:pPr>
            <a:r>
              <a:rPr lang="tr-TR" dirty="0" smtClean="0">
                <a:latin typeface="Comic Sans MS" pitchFamily="66" charset="0"/>
              </a:rPr>
              <a:t>      Eğitsel </a:t>
            </a:r>
            <a:r>
              <a:rPr lang="tr-TR" dirty="0">
                <a:latin typeface="Comic Sans MS" pitchFamily="66" charset="0"/>
              </a:rPr>
              <a:t>rehberlik hizmetlerinin en yararlı yanını,eğitsel bilgi verme oluşturmaktadır. Grup yaklaşımında kullanılan tekniklerden biri olan “bilgi verme” tekniğini kullanarak,her rehber öğretmen, sınıf rehber öğretmeni,eğitsel rehberlik </a:t>
            </a:r>
            <a:r>
              <a:rPr lang="tr-TR" dirty="0" smtClean="0">
                <a:latin typeface="Comic Sans MS" pitchFamily="66" charset="0"/>
              </a:rPr>
              <a:t>hizmetlerini gerçekleştirebilmektedir</a:t>
            </a:r>
            <a:r>
              <a:rPr lang="tr-TR" dirty="0">
                <a:latin typeface="Comic Sans MS" pitchFamily="66" charset="0"/>
              </a:rPr>
              <a:t>.</a:t>
            </a:r>
          </a:p>
          <a:p>
            <a:endParaRPr lang="tr-TR"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85794"/>
            <a:ext cx="8229600" cy="4525963"/>
          </a:xfrm>
        </p:spPr>
        <p:txBody>
          <a:bodyPr/>
          <a:lstStyle/>
          <a:p>
            <a:pPr>
              <a:buNone/>
            </a:pPr>
            <a:r>
              <a:rPr lang="tr-TR" dirty="0" smtClean="0">
                <a:latin typeface="Comic Sans MS" pitchFamily="66" charset="0"/>
              </a:rPr>
              <a:t>      Eğitsel </a:t>
            </a:r>
            <a:r>
              <a:rPr lang="tr-TR" dirty="0">
                <a:latin typeface="Comic Sans MS" pitchFamily="66" charset="0"/>
              </a:rPr>
              <a:t>rehberlik </a:t>
            </a:r>
            <a:r>
              <a:rPr lang="tr-TR" dirty="0" smtClean="0">
                <a:latin typeface="Comic Sans MS" pitchFamily="66" charset="0"/>
              </a:rPr>
              <a:t>hizmetleri ile </a:t>
            </a:r>
            <a:r>
              <a:rPr lang="tr-TR" dirty="0">
                <a:latin typeface="Comic Sans MS" pitchFamily="66" charset="0"/>
              </a:rPr>
              <a:t>öğrencilerin okula ve yakın çevreye alışmaları, verimli çalışma yollarını öğrenmeleri, çalışma alışkanlığı edinmeleri, üst eğitim kurumlarını tanımaları ve bunlarla ilgili seçimleri yapmaları, kararları vermeleri sağlanmalıdır.</a:t>
            </a:r>
          </a:p>
          <a:p>
            <a:endParaRPr lang="tr-TR"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214422"/>
            <a:ext cx="8229600" cy="4525963"/>
          </a:xfrm>
        </p:spPr>
        <p:txBody>
          <a:bodyPr>
            <a:normAutofit fontScale="70000" lnSpcReduction="20000"/>
          </a:bodyPr>
          <a:lstStyle/>
          <a:p>
            <a:pPr>
              <a:buNone/>
            </a:pPr>
            <a:r>
              <a:rPr lang="tr-TR" dirty="0" smtClean="0">
                <a:latin typeface="Comic Sans MS" pitchFamily="66" charset="0"/>
              </a:rPr>
              <a:t>     ÜST </a:t>
            </a:r>
            <a:r>
              <a:rPr lang="tr-TR" dirty="0">
                <a:latin typeface="Comic Sans MS" pitchFamily="66" charset="0"/>
              </a:rPr>
              <a:t>EĞİTİM KURUMLARINI TANIMAYI SAĞLAMA</a:t>
            </a:r>
          </a:p>
          <a:p>
            <a:pPr>
              <a:buNone/>
            </a:pPr>
            <a:r>
              <a:rPr lang="tr-TR" dirty="0" smtClean="0">
                <a:latin typeface="Comic Sans MS" pitchFamily="66" charset="0"/>
              </a:rPr>
              <a:t>      Bu hizmet de </a:t>
            </a:r>
            <a:r>
              <a:rPr lang="tr-TR" dirty="0">
                <a:latin typeface="Comic Sans MS" pitchFamily="66" charset="0"/>
              </a:rPr>
              <a:t>öğrencilere,okudukları okulu bitirince gidebilecekleri üst okulları </a:t>
            </a:r>
            <a:r>
              <a:rPr lang="tr-TR" dirty="0" smtClean="0">
                <a:latin typeface="Comic Sans MS" pitchFamily="66" charset="0"/>
              </a:rPr>
              <a:t>tanıtılmaktadır</a:t>
            </a:r>
            <a:r>
              <a:rPr lang="tr-TR" dirty="0">
                <a:latin typeface="Comic Sans MS" pitchFamily="66" charset="0"/>
              </a:rPr>
              <a:t>. Bir okulu bitirenlerin bir bölümü hayata atılırken, bir bölümde öğrenimlerini sürdürmek isteyecektir. Bu öğrencilere hangi okulların açık olduğunu; bu okullara giriş koşulları;okulların eğitim süreleri eğitim harcamalarının yaklaşık olarak tutarı,hangi mesleğe hazırlandıkları;kredi ve burs olanakları; okullara giriş için başvuru formlarının nasıl doldurulacağı ile ilgili bilgiler sağlanmalıdır.Eğitim kuruluşlarına ilişkin bilgiler,birçok yoldan sağlanabilmektedir. Bu </a:t>
            </a:r>
            <a:r>
              <a:rPr lang="tr-TR" dirty="0" smtClean="0">
                <a:latin typeface="Comic Sans MS" pitchFamily="66" charset="0"/>
              </a:rPr>
              <a:t>yollardan biri </a:t>
            </a:r>
            <a:r>
              <a:rPr lang="tr-TR" dirty="0">
                <a:latin typeface="Comic Sans MS" pitchFamily="66" charset="0"/>
              </a:rPr>
              <a:t>yazılı bilgileri toplamadır. Yazılı bilgiler, üst eğitim kurumlarını tanıtan kitap, kitapçık, dergi ve gazetelerden; kurumlardan kurumların bağlı olduğu bakanlıklardan sağlanabilmektedir.</a:t>
            </a:r>
          </a:p>
          <a:p>
            <a:endParaRPr lang="tr-TR"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857232"/>
            <a:ext cx="8229600" cy="4525963"/>
          </a:xfrm>
        </p:spPr>
        <p:txBody>
          <a:bodyPr>
            <a:normAutofit fontScale="92500" lnSpcReduction="10000"/>
          </a:bodyPr>
          <a:lstStyle/>
          <a:p>
            <a:pPr>
              <a:buNone/>
            </a:pPr>
            <a:r>
              <a:rPr lang="tr-TR" dirty="0" smtClean="0">
                <a:latin typeface="Comic Sans MS" pitchFamily="66" charset="0"/>
              </a:rPr>
              <a:t>     Yükseköğretimde , </a:t>
            </a:r>
            <a:r>
              <a:rPr lang="tr-TR" dirty="0">
                <a:latin typeface="Comic Sans MS" pitchFamily="66" charset="0"/>
              </a:rPr>
              <a:t>üniversitelerin yayınladığı kataloglar ile </a:t>
            </a:r>
            <a:r>
              <a:rPr lang="tr-TR" dirty="0" smtClean="0">
                <a:latin typeface="Comic Sans MS" pitchFamily="66" charset="0"/>
              </a:rPr>
              <a:t>yazarlar tarafından  </a:t>
            </a:r>
            <a:r>
              <a:rPr lang="tr-TR" dirty="0">
                <a:latin typeface="Comic Sans MS" pitchFamily="66" charset="0"/>
              </a:rPr>
              <a:t>bu amaçla hazırlanıp yayımlanan </a:t>
            </a:r>
            <a:r>
              <a:rPr lang="tr-TR" dirty="0" smtClean="0">
                <a:latin typeface="Comic Sans MS" pitchFamily="66" charset="0"/>
              </a:rPr>
              <a:t>kaynaklardan yararlanabilmektedir</a:t>
            </a:r>
            <a:r>
              <a:rPr lang="tr-TR" dirty="0">
                <a:latin typeface="Comic Sans MS" pitchFamily="66" charset="0"/>
              </a:rPr>
              <a:t>.</a:t>
            </a:r>
          </a:p>
          <a:p>
            <a:pPr>
              <a:buNone/>
            </a:pPr>
            <a:r>
              <a:rPr lang="tr-TR" dirty="0" smtClean="0">
                <a:latin typeface="Comic Sans MS" pitchFamily="66" charset="0"/>
              </a:rPr>
              <a:t>     Paralı</a:t>
            </a:r>
            <a:r>
              <a:rPr lang="tr-TR" dirty="0">
                <a:latin typeface="Comic Sans MS" pitchFamily="66" charset="0"/>
              </a:rPr>
              <a:t>, parasız okullara giriş sınavları, sınavların tarihleri ve koşulları hemen her yıl değiştiği için, rehber öğretmenler, sınıf rehber öğretmenleri, her yıl yeni ve doğru bilgileri sağlayıp, zamanında öğrencilere iletmelidir.</a:t>
            </a:r>
          </a:p>
          <a:p>
            <a:endParaRPr lang="tr-TR"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71546"/>
            <a:ext cx="8229600" cy="4525963"/>
          </a:xfrm>
        </p:spPr>
        <p:txBody>
          <a:bodyPr/>
          <a:lstStyle/>
          <a:p>
            <a:pPr>
              <a:buNone/>
            </a:pPr>
            <a:r>
              <a:rPr lang="tr-TR" dirty="0" smtClean="0">
                <a:latin typeface="Comic Sans MS" pitchFamily="66" charset="0"/>
              </a:rPr>
              <a:t>     Eğitim </a:t>
            </a:r>
            <a:r>
              <a:rPr lang="tr-TR" dirty="0">
                <a:latin typeface="Comic Sans MS" pitchFamily="66" charset="0"/>
              </a:rPr>
              <a:t>kurumlarına ilişkin bilgi sağlamanın ikinci bir yolu, bu amaçla özel toplantılar düzenlemektir. Bu toplantılarda aynı anda çok sayıda kişi, çağrılan yetkililerinin tanıtıcı konuşmalarından; film, slayt gibi gösterilerden; </a:t>
            </a:r>
            <a:r>
              <a:rPr lang="tr-TR" dirty="0" smtClean="0">
                <a:latin typeface="Comic Sans MS" pitchFamily="66" charset="0"/>
              </a:rPr>
              <a:t>yararlanabilmektedirler</a:t>
            </a:r>
            <a:r>
              <a:rPr lang="tr-TR" dirty="0">
                <a:latin typeface="Comic Sans MS" pitchFamily="66" charset="0"/>
              </a:rPr>
              <a:t>.</a:t>
            </a:r>
          </a:p>
          <a:p>
            <a:endParaRPr lang="tr-TR"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857232"/>
            <a:ext cx="8229600" cy="5572164"/>
          </a:xfrm>
        </p:spPr>
        <p:txBody>
          <a:bodyPr>
            <a:noAutofit/>
          </a:bodyPr>
          <a:lstStyle/>
          <a:p>
            <a:pPr>
              <a:buNone/>
            </a:pPr>
            <a:r>
              <a:rPr lang="tr-TR" sz="2400" dirty="0" smtClean="0">
                <a:latin typeface="Comic Sans MS" pitchFamily="66" charset="0"/>
              </a:rPr>
              <a:t>      Üst </a:t>
            </a:r>
            <a:r>
              <a:rPr lang="tr-TR" sz="2400" dirty="0">
                <a:latin typeface="Comic Sans MS" pitchFamily="66" charset="0"/>
              </a:rPr>
              <a:t>kurumları tanımak için başvurulacak yollardan </a:t>
            </a:r>
            <a:r>
              <a:rPr lang="tr-TR" sz="2400" dirty="0" smtClean="0">
                <a:latin typeface="Comic Sans MS" pitchFamily="66" charset="0"/>
              </a:rPr>
              <a:t>biri eğitim kurumlarını görmektir. </a:t>
            </a:r>
            <a:r>
              <a:rPr lang="tr-TR" sz="2400" dirty="0">
                <a:latin typeface="Comic Sans MS" pitchFamily="66" charset="0"/>
              </a:rPr>
              <a:t>Okulu bitirenlerin gidebilecekleri okullardan, gidilme olanağı bulunanlara öğrenciler gruplar halinde götürülerek onlara bu </a:t>
            </a:r>
            <a:r>
              <a:rPr lang="tr-TR" sz="2400" dirty="0" smtClean="0">
                <a:latin typeface="Comic Sans MS" pitchFamily="66" charset="0"/>
              </a:rPr>
              <a:t>okullara ilişkin bilgiler kazandırabilmektedir</a:t>
            </a:r>
            <a:r>
              <a:rPr lang="tr-TR" sz="2400" dirty="0">
                <a:latin typeface="Comic Sans MS" pitchFamily="66" charset="0"/>
              </a:rPr>
              <a:t>. </a:t>
            </a:r>
            <a:endParaRPr lang="tr-TR" sz="2400" dirty="0" smtClean="0">
              <a:latin typeface="Comic Sans MS" pitchFamily="66" charset="0"/>
            </a:endParaRPr>
          </a:p>
          <a:p>
            <a:pPr>
              <a:buNone/>
            </a:pPr>
            <a:r>
              <a:rPr lang="tr-TR" sz="2400" dirty="0" smtClean="0">
                <a:latin typeface="Comic Sans MS" pitchFamily="66" charset="0"/>
              </a:rPr>
              <a:t>      Öğrencilere  </a:t>
            </a:r>
            <a:r>
              <a:rPr lang="tr-TR" sz="2400" dirty="0">
                <a:latin typeface="Comic Sans MS" pitchFamily="66" charset="0"/>
              </a:rPr>
              <a:t>verilen üst eğitim kurumlarını tanıma hizmetleri, </a:t>
            </a:r>
            <a:r>
              <a:rPr lang="tr-TR" sz="2400" dirty="0" smtClean="0">
                <a:latin typeface="Comic Sans MS" pitchFamily="66" charset="0"/>
              </a:rPr>
              <a:t>hem eğitsel rehberlik, hem de  mesleki rehberlik </a:t>
            </a:r>
            <a:r>
              <a:rPr lang="tr-TR" sz="2400" dirty="0">
                <a:latin typeface="Comic Sans MS" pitchFamily="66" charset="0"/>
              </a:rPr>
              <a:t>görünümündedir. Çünkü üst okul, aynı zamanda bir mesleğe hazırlayan okul olabilmektedir. Bu nedenle bu </a:t>
            </a:r>
            <a:r>
              <a:rPr lang="tr-TR" sz="2400" dirty="0" smtClean="0">
                <a:latin typeface="Comic Sans MS" pitchFamily="66" charset="0"/>
              </a:rPr>
              <a:t>konu, </a:t>
            </a:r>
            <a:r>
              <a:rPr lang="tr-TR" sz="2400" dirty="0">
                <a:latin typeface="Comic Sans MS" pitchFamily="66" charset="0"/>
              </a:rPr>
              <a:t>meslek rehberliği konusu olarak da algılanabilmektedir.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428736"/>
            <a:ext cx="8229600" cy="3714752"/>
          </a:xfrm>
        </p:spPr>
        <p:txBody>
          <a:bodyPr>
            <a:noAutofit/>
          </a:bodyPr>
          <a:lstStyle/>
          <a:p>
            <a:pPr>
              <a:buNone/>
            </a:pPr>
            <a:r>
              <a:rPr lang="tr-TR" sz="2400" dirty="0" smtClean="0">
                <a:latin typeface="Comic Sans MS" pitchFamily="66" charset="0"/>
              </a:rPr>
              <a:t>       MESLEKİ </a:t>
            </a:r>
            <a:r>
              <a:rPr lang="tr-TR" sz="2400" dirty="0">
                <a:latin typeface="Comic Sans MS" pitchFamily="66" charset="0"/>
              </a:rPr>
              <a:t>REHBERLİK</a:t>
            </a:r>
          </a:p>
          <a:p>
            <a:pPr>
              <a:buNone/>
            </a:pPr>
            <a:r>
              <a:rPr lang="tr-TR" sz="2400" dirty="0" smtClean="0">
                <a:latin typeface="Comic Sans MS" pitchFamily="66" charset="0"/>
              </a:rPr>
              <a:t>      Öğrenim </a:t>
            </a:r>
            <a:r>
              <a:rPr lang="tr-TR" sz="2400" dirty="0">
                <a:latin typeface="Comic Sans MS" pitchFamily="66" charset="0"/>
              </a:rPr>
              <a:t>seçimi,meslek seçimi insan hayatını şekillendiren öğelerdir Her insan okul öncesi yıllardan itibaren ileride ne olacağını düşünür,geleceği hakkında bazı planlar kurar. başlangıçta tamamen duygusal ve hayal olan meslek seçimi yaş ilerledikçe daha gerçekçi temellere dayandırılmaya başlar.</a:t>
            </a:r>
          </a:p>
          <a:p>
            <a:pPr>
              <a:buNone/>
            </a:pPr>
            <a:r>
              <a:rPr lang="tr-TR" sz="2400" dirty="0" smtClean="0">
                <a:latin typeface="Comic Sans MS" pitchFamily="66" charset="0"/>
              </a:rPr>
              <a:t>       </a:t>
            </a:r>
            <a:endParaRPr lang="tr-TR" sz="2400" dirty="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958</Words>
  <Application>Microsoft Office PowerPoint</Application>
  <PresentationFormat>Ekran Gösterisi (4:3)</PresentationFormat>
  <Paragraphs>34</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Comic Sans MS</vt:lpstr>
      <vt:lpstr>Ofis Teması</vt:lpstr>
      <vt:lpstr>EĞİTSEL VE MESLEKİ REHBERLİK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MESLEKİ REHBERLİKTE KARİYER PLANLAMA VE KARAR VERME </vt:lpstr>
      <vt:lpstr>MESLEKİ REHBERLİKTE KARİYER PLANLAMASI YAPARKEN NELERE DİKKAT EDİLMELİDİR?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31</cp:revision>
  <dcterms:created xsi:type="dcterms:W3CDTF">2014-01-28T10:01:42Z</dcterms:created>
  <dcterms:modified xsi:type="dcterms:W3CDTF">2018-02-08T09:11:27Z</dcterms:modified>
</cp:coreProperties>
</file>