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98" r:id="rId3"/>
    <p:sldId id="299" r:id="rId4"/>
    <p:sldId id="261" r:id="rId5"/>
    <p:sldId id="276" r:id="rId6"/>
    <p:sldId id="277" r:id="rId7"/>
    <p:sldId id="262" r:id="rId8"/>
    <p:sldId id="263" r:id="rId9"/>
    <p:sldId id="264" r:id="rId10"/>
    <p:sldId id="265" r:id="rId11"/>
    <p:sldId id="281" r:id="rId12"/>
    <p:sldId id="282" r:id="rId13"/>
    <p:sldId id="283" r:id="rId14"/>
    <p:sldId id="284" r:id="rId15"/>
    <p:sldId id="285" r:id="rId16"/>
    <p:sldId id="286" r:id="rId17"/>
    <p:sldId id="287" r:id="rId18"/>
    <p:sldId id="289" r:id="rId19"/>
    <p:sldId id="290" r:id="rId20"/>
    <p:sldId id="294" r:id="rId21"/>
    <p:sldId id="291" r:id="rId22"/>
    <p:sldId id="292" r:id="rId23"/>
    <p:sldId id="293" r:id="rId24"/>
    <p:sldId id="296" r:id="rId25"/>
    <p:sldId id="297" r:id="rId26"/>
    <p:sldId id="260" r:id="rId27"/>
    <p:sldId id="273" r:id="rId28"/>
    <p:sldId id="274" r:id="rId29"/>
    <p:sldId id="25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73" autoAdjust="0"/>
    <p:restoredTop sz="94660"/>
  </p:normalViewPr>
  <p:slideViewPr>
    <p:cSldViewPr>
      <p:cViewPr>
        <p:scale>
          <a:sx n="60" d="100"/>
          <a:sy n="60" d="100"/>
        </p:scale>
        <p:origin x="1290" y="100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BFB4BC-84D5-4A2B-BF86-31211D463879}" type="datetimeFigureOut">
              <a:rPr lang="tr-TR" smtClean="0"/>
              <a:t>27.02.2019</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13C33E-54F7-4C85-B86D-BBA774846AF9}" type="slidenum">
              <a:rPr lang="tr-TR" smtClean="0"/>
              <a:t>‹#›</a:t>
            </a:fld>
            <a:endParaRPr lang="tr-TR"/>
          </a:p>
        </p:txBody>
      </p:sp>
    </p:spTree>
    <p:extLst>
      <p:ext uri="{BB962C8B-B14F-4D97-AF65-F5344CB8AC3E}">
        <p14:creationId xmlns:p14="http://schemas.microsoft.com/office/powerpoint/2010/main" val="474811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13C33E-54F7-4C85-B86D-BBA774846AF9}" type="slidenum">
              <a:rPr lang="tr-TR" smtClean="0"/>
              <a:t>18</a:t>
            </a:fld>
            <a:endParaRPr lang="tr-TR"/>
          </a:p>
        </p:txBody>
      </p:sp>
    </p:spTree>
    <p:extLst>
      <p:ext uri="{BB962C8B-B14F-4D97-AF65-F5344CB8AC3E}">
        <p14:creationId xmlns:p14="http://schemas.microsoft.com/office/powerpoint/2010/main" val="4215818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t>27.02.2019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2508551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tr-TR" smtClean="0"/>
              <a:t>Asıl başlık stili için tıklatın</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Date Placeholder 2"/>
          <p:cNvSpPr>
            <a:spLocks noGrp="1"/>
          </p:cNvSpPr>
          <p:nvPr>
            <p:ph type="dt" sz="half" idx="10"/>
          </p:nvPr>
        </p:nvSpPr>
        <p:spPr/>
        <p:txBody>
          <a:bodyPr/>
          <a:lstStyle/>
          <a:p>
            <a:fld id="{D9F75050-0E15-4C5B-92B0-66D068882F1F}" type="datetimeFigureOut">
              <a:rPr lang="tr-TR" smtClean="0"/>
              <a:t>27.02.2019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537587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9F75050-0E15-4C5B-92B0-66D068882F1F}" type="datetimeFigureOut">
              <a:rPr lang="tr-TR" smtClean="0"/>
              <a:t>27.02.2019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2646209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9F75050-0E15-4C5B-92B0-66D068882F1F}" type="datetimeFigureOut">
              <a:rPr lang="tr-TR" smtClean="0"/>
              <a:t>27.02.2019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74010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9F75050-0E15-4C5B-92B0-66D068882F1F}" type="datetimeFigureOut">
              <a:rPr lang="tr-TR" smtClean="0"/>
              <a:t>27.02.2019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3223563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tr-TR" smtClean="0"/>
              <a:t>Asıl metin stillerini düzenle</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9F75050-0E15-4C5B-92B0-66D068882F1F}" type="datetimeFigureOut">
              <a:rPr lang="tr-TR" smtClean="0"/>
              <a:t>27.02.2019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96778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tr-TR" smtClean="0"/>
              <a:t>Asıl başlık stili için tıklatın</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tr-TR" smtClean="0"/>
              <a:t>Asıl metin stillerini düzenle</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9F75050-0E15-4C5B-92B0-66D068882F1F}" type="datetimeFigureOut">
              <a:rPr lang="tr-TR" smtClean="0"/>
              <a:t>27.02.2019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490016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t>27.02.2019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66346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t>27.02.2019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258665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t>27.02.2019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2538497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9F75050-0E15-4C5B-92B0-66D068882F1F}" type="datetimeFigureOut">
              <a:rPr lang="tr-TR" smtClean="0"/>
              <a:t>27.02.2019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974720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tr-TR" smtClean="0"/>
              <a:t>Asıl başlık stili için tıklatın</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D9F75050-0E15-4C5B-92B0-66D068882F1F}" type="datetimeFigureOut">
              <a:rPr lang="tr-TR" smtClean="0"/>
              <a:t>27.02.2019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3868875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tr-TR" smtClean="0"/>
              <a:t>Asıl başlık stili için tıklatın</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D9F75050-0E15-4C5B-92B0-66D068882F1F}" type="datetimeFigureOut">
              <a:rPr lang="tr-TR" smtClean="0"/>
              <a:t>27.02.2019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155331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D9F75050-0E15-4C5B-92B0-66D068882F1F}" type="datetimeFigureOut">
              <a:rPr lang="tr-TR" smtClean="0"/>
              <a:t>27.02.2019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4283823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75050-0E15-4C5B-92B0-66D068882F1F}" type="datetimeFigureOut">
              <a:rPr lang="tr-TR" smtClean="0"/>
              <a:t>27.02.2019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410409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t>27.02.2019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2657850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tr-TR" smtClean="0"/>
              <a:t>Asıl başlık stili için tıklatın</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t>27.02.2019</a:t>
            </a:fld>
            <a:endParaRPr lang="tr-TR"/>
          </a:p>
        </p:txBody>
      </p:sp>
      <p:sp>
        <p:nvSpPr>
          <p:cNvPr id="6" name="Footer Placeholder 5"/>
          <p:cNvSpPr>
            <a:spLocks noGrp="1"/>
          </p:cNvSpPr>
          <p:nvPr>
            <p:ph type="ftr" sz="quarter" idx="11"/>
          </p:nvPr>
        </p:nvSpPr>
        <p:spPr>
          <a:xfrm>
            <a:off x="533400" y="6172200"/>
            <a:ext cx="5811724" cy="365125"/>
          </a:xfrm>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2909678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9F75050-0E15-4C5B-92B0-66D068882F1F}" type="datetimeFigureOut">
              <a:rPr lang="tr-TR" smtClean="0"/>
              <a:t>27.02.2019</a:t>
            </a:fld>
            <a:endParaRPr lang="tr-TR"/>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B1DEFA8C-F947-479F-BE07-76B6B3F80BF1}" type="slidenum">
              <a:rPr lang="tr-TR" smtClean="0"/>
              <a:t>‹#›</a:t>
            </a:fld>
            <a:endParaRPr lang="tr-TR"/>
          </a:p>
        </p:txBody>
      </p:sp>
    </p:spTree>
    <p:extLst>
      <p:ext uri="{BB962C8B-B14F-4D97-AF65-F5344CB8AC3E}">
        <p14:creationId xmlns:p14="http://schemas.microsoft.com/office/powerpoint/2010/main" val="42278233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323528" y="476672"/>
            <a:ext cx="7566992" cy="2404121"/>
          </a:xfrm>
        </p:spPr>
        <p:txBody>
          <a:bodyPr/>
          <a:lstStyle/>
          <a:p>
            <a:r>
              <a:rPr lang="en-US" cap="none" dirty="0" smtClean="0"/>
              <a:t>Orthopedic</a:t>
            </a:r>
            <a:r>
              <a:rPr lang="tr-TR" cap="none" dirty="0" smtClean="0"/>
              <a:t> </a:t>
            </a:r>
            <a:r>
              <a:rPr lang="en-US" cap="none" dirty="0" smtClean="0"/>
              <a:t>Examination </a:t>
            </a:r>
            <a:r>
              <a:rPr lang="tr-TR" cap="none" dirty="0" smtClean="0"/>
              <a:t/>
            </a:r>
            <a:br>
              <a:rPr lang="tr-TR" cap="none" dirty="0" smtClean="0"/>
            </a:br>
            <a:r>
              <a:rPr lang="en-US" cap="none" dirty="0" smtClean="0"/>
              <a:t>Pain Management And Anesthesia</a:t>
            </a:r>
            <a:endParaRPr lang="tr-TR" cap="none" dirty="0"/>
          </a:p>
        </p:txBody>
      </p:sp>
      <p:sp>
        <p:nvSpPr>
          <p:cNvPr id="3" name="Alt Başlık 2"/>
          <p:cNvSpPr>
            <a:spLocks noGrp="1"/>
          </p:cNvSpPr>
          <p:nvPr>
            <p:ph type="subTitle" idx="1"/>
          </p:nvPr>
        </p:nvSpPr>
        <p:spPr>
          <a:xfrm>
            <a:off x="533400" y="3843868"/>
            <a:ext cx="4954250" cy="665252"/>
          </a:xfrm>
        </p:spPr>
        <p:txBody>
          <a:bodyPr/>
          <a:lstStyle/>
          <a:p>
            <a:r>
              <a:rPr lang="tr-TR" dirty="0" smtClean="0"/>
              <a:t>Dr. Murat ÇALIŞKAN </a:t>
            </a:r>
            <a:endParaRPr lang="tr-TR" dirty="0"/>
          </a:p>
        </p:txBody>
      </p:sp>
    </p:spTree>
    <p:extLst>
      <p:ext uri="{BB962C8B-B14F-4D97-AF65-F5344CB8AC3E}">
        <p14:creationId xmlns:p14="http://schemas.microsoft.com/office/powerpoint/2010/main" val="158954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51520" y="620688"/>
            <a:ext cx="8496491" cy="5586256"/>
          </a:xfrm>
          <a:prstGeom prst="rect">
            <a:avLst/>
          </a:prstGeom>
        </p:spPr>
      </p:pic>
    </p:spTree>
    <p:extLst>
      <p:ext uri="{BB962C8B-B14F-4D97-AF65-F5344CB8AC3E}">
        <p14:creationId xmlns:p14="http://schemas.microsoft.com/office/powerpoint/2010/main" val="1786995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1772816"/>
            <a:ext cx="8136904" cy="1754326"/>
          </a:xfrm>
          <a:prstGeom prst="rect">
            <a:avLst/>
          </a:prstGeom>
        </p:spPr>
        <p:txBody>
          <a:bodyPr wrap="square">
            <a:spAutoFit/>
          </a:bodyPr>
          <a:lstStyle/>
          <a:p>
            <a:pPr algn="just"/>
            <a:r>
              <a:rPr lang="en-US" dirty="0"/>
              <a:t>A fracture is a dissolution of bony continuity with or without displacement of the fragments. </a:t>
            </a:r>
            <a:endParaRPr lang="tr-TR" dirty="0" smtClean="0"/>
          </a:p>
          <a:p>
            <a:pPr algn="just"/>
            <a:endParaRPr lang="tr-TR" dirty="0"/>
          </a:p>
          <a:p>
            <a:pPr algn="just"/>
            <a:r>
              <a:rPr lang="en-US" dirty="0" smtClean="0"/>
              <a:t>It </a:t>
            </a:r>
            <a:r>
              <a:rPr lang="en-US" dirty="0"/>
              <a:t>is always accompanied by soft tissue damage of varying degrees, there are torn vessels, bruised muscles, lacerated periosteum, contused nerves. Sometimes there are injured internal organs and lacerated </a:t>
            </a:r>
            <a:r>
              <a:rPr lang="en-US" dirty="0" smtClean="0"/>
              <a:t>ski</a:t>
            </a:r>
            <a:r>
              <a:rPr lang="tr-TR" dirty="0"/>
              <a:t>n</a:t>
            </a:r>
          </a:p>
        </p:txBody>
      </p:sp>
    </p:spTree>
    <p:extLst>
      <p:ext uri="{BB962C8B-B14F-4D97-AF65-F5344CB8AC3E}">
        <p14:creationId xmlns:p14="http://schemas.microsoft.com/office/powerpoint/2010/main" val="3360493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84947" y="260648"/>
            <a:ext cx="5727283" cy="864096"/>
          </a:xfrm>
        </p:spPr>
        <p:txBody>
          <a:bodyPr/>
          <a:lstStyle/>
          <a:p>
            <a:r>
              <a:rPr lang="tr-TR" dirty="0"/>
              <a:t>ETIOLOGY OF FRACTURES</a:t>
            </a:r>
          </a:p>
        </p:txBody>
      </p:sp>
      <p:sp>
        <p:nvSpPr>
          <p:cNvPr id="3" name="Dikdörtgen 2"/>
          <p:cNvSpPr/>
          <p:nvPr/>
        </p:nvSpPr>
        <p:spPr>
          <a:xfrm>
            <a:off x="467544" y="1412776"/>
            <a:ext cx="2194832" cy="369332"/>
          </a:xfrm>
          <a:prstGeom prst="rect">
            <a:avLst/>
          </a:prstGeom>
        </p:spPr>
        <p:txBody>
          <a:bodyPr wrap="none">
            <a:spAutoFit/>
          </a:bodyPr>
          <a:lstStyle/>
          <a:p>
            <a:r>
              <a:rPr lang="tr-TR" dirty="0"/>
              <a:t>EXTRINSIC CAUSES</a:t>
            </a:r>
          </a:p>
        </p:txBody>
      </p:sp>
      <p:sp>
        <p:nvSpPr>
          <p:cNvPr id="4" name="Dikdörtgen 3"/>
          <p:cNvSpPr/>
          <p:nvPr/>
        </p:nvSpPr>
        <p:spPr>
          <a:xfrm>
            <a:off x="1043608" y="1988840"/>
            <a:ext cx="7704856" cy="923330"/>
          </a:xfrm>
          <a:prstGeom prst="rect">
            <a:avLst/>
          </a:prstGeom>
        </p:spPr>
        <p:txBody>
          <a:bodyPr wrap="square">
            <a:spAutoFit/>
          </a:bodyPr>
          <a:lstStyle/>
          <a:p>
            <a:r>
              <a:rPr lang="tr-TR" dirty="0" smtClean="0"/>
              <a:t>DIRECT VIOLENCE:  </a:t>
            </a:r>
            <a:r>
              <a:rPr lang="en-US" dirty="0" smtClean="0"/>
              <a:t>Trauma </a:t>
            </a:r>
            <a:r>
              <a:rPr lang="en-US" dirty="0"/>
              <a:t>is the most common cause of fractures in small animals and is usually due to automobile injury or falling from a height.</a:t>
            </a:r>
            <a:endParaRPr lang="tr-TR" dirty="0"/>
          </a:p>
        </p:txBody>
      </p:sp>
      <p:sp>
        <p:nvSpPr>
          <p:cNvPr id="5" name="Dikdörtgen 4"/>
          <p:cNvSpPr/>
          <p:nvPr/>
        </p:nvSpPr>
        <p:spPr>
          <a:xfrm>
            <a:off x="968918" y="3118902"/>
            <a:ext cx="7563522" cy="1200329"/>
          </a:xfrm>
          <a:prstGeom prst="rect">
            <a:avLst/>
          </a:prstGeom>
        </p:spPr>
        <p:txBody>
          <a:bodyPr wrap="square">
            <a:spAutoFit/>
          </a:bodyPr>
          <a:lstStyle/>
          <a:p>
            <a:r>
              <a:rPr lang="tr-TR" dirty="0" smtClean="0"/>
              <a:t>INDIRECT VIOLENCE: </a:t>
            </a:r>
            <a:r>
              <a:rPr lang="en-US" dirty="0" smtClean="0"/>
              <a:t>Fractures </a:t>
            </a:r>
            <a:r>
              <a:rPr lang="en-US" dirty="0"/>
              <a:t>due to indirect trauma are more predictable than those due to direct trauma. Generally a force is transmitted to a bone in a specific fashion and at a "weak link" within the bone, causing a fracture to occur.</a:t>
            </a:r>
            <a:endParaRPr lang="tr-TR" dirty="0"/>
          </a:p>
        </p:txBody>
      </p:sp>
      <p:sp>
        <p:nvSpPr>
          <p:cNvPr id="6" name="Dikdörtgen 5"/>
          <p:cNvSpPr/>
          <p:nvPr/>
        </p:nvSpPr>
        <p:spPr>
          <a:xfrm>
            <a:off x="1013743" y="4437112"/>
            <a:ext cx="7374681" cy="1754326"/>
          </a:xfrm>
          <a:prstGeom prst="rect">
            <a:avLst/>
          </a:prstGeom>
        </p:spPr>
        <p:txBody>
          <a:bodyPr wrap="square">
            <a:spAutoFit/>
          </a:bodyPr>
          <a:lstStyle/>
          <a:p>
            <a:pPr algn="just"/>
            <a:r>
              <a:rPr lang="tr-TR" b="1" dirty="0"/>
              <a:t>BENDING </a:t>
            </a:r>
            <a:r>
              <a:rPr lang="tr-TR" b="1" dirty="0" smtClean="0"/>
              <a:t>FORCES: </a:t>
            </a:r>
            <a:r>
              <a:rPr lang="en-US" dirty="0" smtClean="0"/>
              <a:t>occur </a:t>
            </a:r>
            <a:r>
              <a:rPr lang="en-US" dirty="0"/>
              <a:t>when force is applied to a specific focal point on a bone to the extent that the traumatic force overcomes the elastic limit of the bone diaphysis. The initial effect of a bending force is a cortical break opposite the site of the trauma.</a:t>
            </a:r>
            <a:r>
              <a:rPr lang="tr-TR" dirty="0" smtClean="0"/>
              <a:t> </a:t>
            </a:r>
            <a:r>
              <a:rPr lang="en-US" dirty="0"/>
              <a:t>Bending fractures are </a:t>
            </a:r>
            <a:r>
              <a:rPr lang="en-US" dirty="0">
                <a:solidFill>
                  <a:srgbClr val="FFC000"/>
                </a:solidFill>
              </a:rPr>
              <a:t>generally oblique or transverse, or they may have a butterfly fragment</a:t>
            </a:r>
            <a:r>
              <a:rPr lang="en-US" dirty="0"/>
              <a:t>.</a:t>
            </a:r>
            <a:endParaRPr lang="tr-TR" dirty="0"/>
          </a:p>
        </p:txBody>
      </p:sp>
    </p:spTree>
    <p:extLst>
      <p:ext uri="{BB962C8B-B14F-4D97-AF65-F5344CB8AC3E}">
        <p14:creationId xmlns:p14="http://schemas.microsoft.com/office/powerpoint/2010/main" val="437771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23528" y="1574851"/>
            <a:ext cx="4384821" cy="3887226"/>
          </a:xfrm>
          <a:prstGeom prst="rect">
            <a:avLst/>
          </a:prstGeom>
        </p:spPr>
      </p:pic>
      <p:pic>
        <p:nvPicPr>
          <p:cNvPr id="3" name="Resim 2"/>
          <p:cNvPicPr>
            <a:picLocks noChangeAspect="1"/>
          </p:cNvPicPr>
          <p:nvPr/>
        </p:nvPicPr>
        <p:blipFill>
          <a:blip r:embed="rId3"/>
          <a:stretch>
            <a:fillRect/>
          </a:stretch>
        </p:blipFill>
        <p:spPr>
          <a:xfrm>
            <a:off x="4788024" y="1556792"/>
            <a:ext cx="4176464" cy="3923345"/>
          </a:xfrm>
          <a:prstGeom prst="rect">
            <a:avLst/>
          </a:prstGeom>
        </p:spPr>
      </p:pic>
    </p:spTree>
    <p:extLst>
      <p:ext uri="{BB962C8B-B14F-4D97-AF65-F5344CB8AC3E}">
        <p14:creationId xmlns:p14="http://schemas.microsoft.com/office/powerpoint/2010/main" val="4271255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332656"/>
            <a:ext cx="8496944" cy="2031325"/>
          </a:xfrm>
          <a:prstGeom prst="rect">
            <a:avLst/>
          </a:prstGeom>
        </p:spPr>
        <p:txBody>
          <a:bodyPr wrap="square">
            <a:spAutoFit/>
          </a:bodyPr>
          <a:lstStyle/>
          <a:p>
            <a:r>
              <a:rPr lang="tr-TR" b="1" dirty="0"/>
              <a:t>TORSIONAL </a:t>
            </a:r>
            <a:r>
              <a:rPr lang="tr-TR" b="1" dirty="0" smtClean="0"/>
              <a:t>FORCES: </a:t>
            </a:r>
            <a:r>
              <a:rPr lang="en-US" dirty="0"/>
              <a:t>occur when a twisting force is applied to the long axis of a bone. Usually this is a result of one end of a bone being placed in a fixed position while the other end of the bone is forced to rotate. The resulting fracture will be a very long spiral with sharp points and often sharp edges. It is possible for the sharp points or edges to compromise soft tissues or to cut through the skin and result in an open fracture. Torsional forces </a:t>
            </a:r>
            <a:r>
              <a:rPr lang="en-US" dirty="0">
                <a:solidFill>
                  <a:srgbClr val="FFC000"/>
                </a:solidFill>
              </a:rPr>
              <a:t>generally result in short or long spiral fractures.</a:t>
            </a:r>
            <a:r>
              <a:rPr lang="tr-TR" dirty="0" smtClean="0">
                <a:solidFill>
                  <a:srgbClr val="FFC000"/>
                </a:solidFill>
              </a:rPr>
              <a:t> </a:t>
            </a:r>
            <a:endParaRPr lang="tr-TR" dirty="0">
              <a:solidFill>
                <a:srgbClr val="FFC000"/>
              </a:solidFill>
            </a:endParaRPr>
          </a:p>
        </p:txBody>
      </p:sp>
      <p:sp>
        <p:nvSpPr>
          <p:cNvPr id="3" name="Dikdörtgen 2"/>
          <p:cNvSpPr/>
          <p:nvPr/>
        </p:nvSpPr>
        <p:spPr>
          <a:xfrm>
            <a:off x="241064" y="2636912"/>
            <a:ext cx="8363384" cy="2031325"/>
          </a:xfrm>
          <a:prstGeom prst="rect">
            <a:avLst/>
          </a:prstGeom>
        </p:spPr>
        <p:txBody>
          <a:bodyPr wrap="square">
            <a:spAutoFit/>
          </a:bodyPr>
          <a:lstStyle/>
          <a:p>
            <a:r>
              <a:rPr lang="en-US" b="1" dirty="0"/>
              <a:t>COMPRESSION FORCES</a:t>
            </a:r>
          </a:p>
          <a:p>
            <a:r>
              <a:rPr lang="en-US" dirty="0"/>
              <a:t>Compressive forces along the long axis of a bone may force the smaller </a:t>
            </a:r>
            <a:r>
              <a:rPr lang="en-US" dirty="0" err="1"/>
              <a:t>diaphyseal</a:t>
            </a:r>
            <a:r>
              <a:rPr lang="en-US" dirty="0"/>
              <a:t> or </a:t>
            </a:r>
            <a:r>
              <a:rPr lang="en-US" dirty="0" err="1"/>
              <a:t>metaphyseal</a:t>
            </a:r>
            <a:r>
              <a:rPr lang="en-US" dirty="0"/>
              <a:t> portion of a bone to impact into the larger epiphysis: bony substance is thereby crushed. Similarly a compressive force directed along the axis of the spine may result in collapse of a vertebral body. Compressive forces </a:t>
            </a:r>
            <a:r>
              <a:rPr lang="en-US" dirty="0">
                <a:solidFill>
                  <a:srgbClr val="FFC000"/>
                </a:solidFill>
              </a:rPr>
              <a:t>result in impacted fractures or compression fractures. </a:t>
            </a:r>
            <a:endParaRPr lang="tr-TR" dirty="0">
              <a:solidFill>
                <a:srgbClr val="FFC000"/>
              </a:solidFill>
            </a:endParaRPr>
          </a:p>
        </p:txBody>
      </p:sp>
      <p:sp>
        <p:nvSpPr>
          <p:cNvPr id="4" name="Dikdörtgen 3"/>
          <p:cNvSpPr/>
          <p:nvPr/>
        </p:nvSpPr>
        <p:spPr>
          <a:xfrm>
            <a:off x="274016" y="4869160"/>
            <a:ext cx="8186416" cy="1754326"/>
          </a:xfrm>
          <a:prstGeom prst="rect">
            <a:avLst/>
          </a:prstGeom>
        </p:spPr>
        <p:txBody>
          <a:bodyPr wrap="square">
            <a:spAutoFit/>
          </a:bodyPr>
          <a:lstStyle/>
          <a:p>
            <a:r>
              <a:rPr lang="tr-TR" b="1" dirty="0"/>
              <a:t>SHEARING </a:t>
            </a:r>
            <a:r>
              <a:rPr lang="tr-TR" b="1" dirty="0" smtClean="0"/>
              <a:t>FORCES: </a:t>
            </a:r>
            <a:r>
              <a:rPr lang="en-US" dirty="0"/>
              <a:t>A shearing fracture is caused by a force transmitted along the axis of a bone, which is then transferred to a portion of the same bone that lies peripheral to the axis or across a joint to other bones that are not protected by the axis of the bone. Shearing forces </a:t>
            </a:r>
            <a:r>
              <a:rPr lang="en-US" dirty="0">
                <a:solidFill>
                  <a:srgbClr val="FFC000"/>
                </a:solidFill>
              </a:rPr>
              <a:t>result in the fracture of bony prominences not placed along the direct axis of a diaphysis.</a:t>
            </a:r>
            <a:r>
              <a:rPr lang="tr-TR" dirty="0" smtClean="0">
                <a:solidFill>
                  <a:srgbClr val="FFC000"/>
                </a:solidFill>
              </a:rPr>
              <a:t>  </a:t>
            </a:r>
            <a:endParaRPr lang="tr-TR" dirty="0">
              <a:solidFill>
                <a:srgbClr val="FFC000"/>
              </a:solidFill>
            </a:endParaRPr>
          </a:p>
        </p:txBody>
      </p:sp>
    </p:spTree>
    <p:extLst>
      <p:ext uri="{BB962C8B-B14F-4D97-AF65-F5344CB8AC3E}">
        <p14:creationId xmlns:p14="http://schemas.microsoft.com/office/powerpoint/2010/main" val="199146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3528" y="404664"/>
            <a:ext cx="2154757" cy="369332"/>
          </a:xfrm>
          <a:prstGeom prst="rect">
            <a:avLst/>
          </a:prstGeom>
        </p:spPr>
        <p:txBody>
          <a:bodyPr wrap="none">
            <a:spAutoFit/>
          </a:bodyPr>
          <a:lstStyle/>
          <a:p>
            <a:r>
              <a:rPr lang="tr-TR" dirty="0"/>
              <a:t>INTRINSIC CAUSES</a:t>
            </a:r>
          </a:p>
        </p:txBody>
      </p:sp>
      <p:sp>
        <p:nvSpPr>
          <p:cNvPr id="3" name="Dikdörtgen 2"/>
          <p:cNvSpPr/>
          <p:nvPr/>
        </p:nvSpPr>
        <p:spPr>
          <a:xfrm>
            <a:off x="683568" y="1124744"/>
            <a:ext cx="8208912" cy="2031325"/>
          </a:xfrm>
          <a:prstGeom prst="rect">
            <a:avLst/>
          </a:prstGeom>
        </p:spPr>
        <p:txBody>
          <a:bodyPr wrap="square">
            <a:spAutoFit/>
          </a:bodyPr>
          <a:lstStyle/>
          <a:p>
            <a:r>
              <a:rPr lang="en-US" dirty="0"/>
              <a:t>FRACTURES DUE TO MUSCULAR </a:t>
            </a:r>
            <a:r>
              <a:rPr lang="en-US" dirty="0" smtClean="0"/>
              <a:t>ACTION</a:t>
            </a:r>
            <a:endParaRPr lang="tr-TR" dirty="0" smtClean="0"/>
          </a:p>
          <a:p>
            <a:endParaRPr lang="en-US" dirty="0"/>
          </a:p>
          <a:p>
            <a:r>
              <a:rPr lang="en-US" dirty="0"/>
              <a:t>Fractures caused by violent contraction of a muscle are called avulsion fractures. They may occur because of violent isometric contraction but are associated more commonly with trauma that results in forceful muscular shortening. These fractures frequently occur in immature animals while the </a:t>
            </a:r>
            <a:r>
              <a:rPr lang="en-US" dirty="0" err="1"/>
              <a:t>physeal</a:t>
            </a:r>
            <a:r>
              <a:rPr lang="en-US" dirty="0"/>
              <a:t> plate remains open. </a:t>
            </a:r>
            <a:endParaRPr lang="tr-TR" dirty="0"/>
          </a:p>
        </p:txBody>
      </p:sp>
      <p:sp>
        <p:nvSpPr>
          <p:cNvPr id="4" name="Dikdörtgen 3"/>
          <p:cNvSpPr/>
          <p:nvPr/>
        </p:nvSpPr>
        <p:spPr>
          <a:xfrm>
            <a:off x="683568" y="3454172"/>
            <a:ext cx="7992888" cy="2862322"/>
          </a:xfrm>
          <a:prstGeom prst="rect">
            <a:avLst/>
          </a:prstGeom>
        </p:spPr>
        <p:txBody>
          <a:bodyPr wrap="square">
            <a:spAutoFit/>
          </a:bodyPr>
          <a:lstStyle/>
          <a:p>
            <a:r>
              <a:rPr lang="tr-TR" dirty="0"/>
              <a:t>PATHOLOGIC </a:t>
            </a:r>
            <a:r>
              <a:rPr lang="tr-TR" dirty="0" smtClean="0"/>
              <a:t>FRACTURES </a:t>
            </a:r>
          </a:p>
          <a:p>
            <a:endParaRPr lang="tr-TR" dirty="0" smtClean="0"/>
          </a:p>
          <a:p>
            <a:r>
              <a:rPr lang="en-US" dirty="0"/>
              <a:t>Pathologic fractures occur because of underlying bony or systemic disease that causes one, many, or all bones of an animal's skeletal system to be abnormal and thus more susceptible to fracture. A pathologic fracture can occur in any bone, in any location within a bone, and take any shape. Pathologic fracture may occur through any of the following types of bony pathology: neoplasia, bone cysts, osteoporotic bone </a:t>
            </a:r>
            <a:r>
              <a:rPr lang="tr-TR" dirty="0" smtClean="0"/>
              <a:t>, </a:t>
            </a:r>
            <a:r>
              <a:rPr lang="en-US" dirty="0" smtClean="0"/>
              <a:t>nutritional </a:t>
            </a:r>
            <a:r>
              <a:rPr lang="en-US" dirty="0"/>
              <a:t>hyperparathyroidism, localized bone infection (osteomyelitis</a:t>
            </a:r>
            <a:r>
              <a:rPr lang="en-US" dirty="0" smtClean="0"/>
              <a:t>)</a:t>
            </a:r>
            <a:r>
              <a:rPr lang="tr-TR" dirty="0" smtClean="0"/>
              <a:t>…</a:t>
            </a:r>
            <a:endParaRPr lang="tr-TR" dirty="0"/>
          </a:p>
        </p:txBody>
      </p:sp>
    </p:spTree>
    <p:extLst>
      <p:ext uri="{BB962C8B-B14F-4D97-AF65-F5344CB8AC3E}">
        <p14:creationId xmlns:p14="http://schemas.microsoft.com/office/powerpoint/2010/main" val="4262277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123728" y="908720"/>
            <a:ext cx="3276600" cy="4572000"/>
          </a:xfrm>
          <a:prstGeom prst="rect">
            <a:avLst/>
          </a:prstGeom>
        </p:spPr>
      </p:pic>
    </p:spTree>
    <p:extLst>
      <p:ext uri="{BB962C8B-B14F-4D97-AF65-F5344CB8AC3E}">
        <p14:creationId xmlns:p14="http://schemas.microsoft.com/office/powerpoint/2010/main" val="3076663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5536" y="188640"/>
            <a:ext cx="8143056" cy="1524000"/>
          </a:xfrm>
        </p:spPr>
        <p:txBody>
          <a:bodyPr/>
          <a:lstStyle/>
          <a:p>
            <a:r>
              <a:rPr lang="en-US" dirty="0"/>
              <a:t>CLASSIFICATION OF FRACTURES </a:t>
            </a:r>
            <a:r>
              <a:rPr lang="en-US" dirty="0">
                <a:solidFill>
                  <a:srgbClr val="FF0000"/>
                </a:solidFill>
              </a:rPr>
              <a:t>BY TYPE</a:t>
            </a:r>
            <a:endParaRPr lang="tr-TR" dirty="0">
              <a:solidFill>
                <a:srgbClr val="FF0000"/>
              </a:solidFill>
            </a:endParaRPr>
          </a:p>
        </p:txBody>
      </p:sp>
      <p:sp>
        <p:nvSpPr>
          <p:cNvPr id="3" name="Dikdörtgen 2"/>
          <p:cNvSpPr/>
          <p:nvPr/>
        </p:nvSpPr>
        <p:spPr>
          <a:xfrm>
            <a:off x="539552" y="1484784"/>
            <a:ext cx="8352928" cy="1477328"/>
          </a:xfrm>
          <a:prstGeom prst="rect">
            <a:avLst/>
          </a:prstGeom>
        </p:spPr>
        <p:txBody>
          <a:bodyPr wrap="square">
            <a:spAutoFit/>
          </a:bodyPr>
          <a:lstStyle/>
          <a:p>
            <a:r>
              <a:rPr lang="en-US" dirty="0"/>
              <a:t>INCOMPLETE </a:t>
            </a:r>
            <a:r>
              <a:rPr lang="en-US" dirty="0" smtClean="0"/>
              <a:t>FRACTURES</a:t>
            </a:r>
            <a:endParaRPr lang="tr-TR" dirty="0" smtClean="0"/>
          </a:p>
          <a:p>
            <a:endParaRPr lang="en-US" dirty="0"/>
          </a:p>
          <a:p>
            <a:r>
              <a:rPr lang="en-US" dirty="0"/>
              <a:t>An incomplete fracture implies that a bone has not completely lost continuity; some portion of the bone remains intact. There are several types of incomplete fractures.</a:t>
            </a:r>
            <a:endParaRPr lang="tr-TR" dirty="0"/>
          </a:p>
        </p:txBody>
      </p:sp>
      <p:sp>
        <p:nvSpPr>
          <p:cNvPr id="4" name="Dikdörtgen 3"/>
          <p:cNvSpPr/>
          <p:nvPr/>
        </p:nvSpPr>
        <p:spPr>
          <a:xfrm>
            <a:off x="1475656" y="3057927"/>
            <a:ext cx="4824536" cy="1477328"/>
          </a:xfrm>
          <a:prstGeom prst="rect">
            <a:avLst/>
          </a:prstGeom>
        </p:spPr>
        <p:txBody>
          <a:bodyPr wrap="square">
            <a:spAutoFit/>
          </a:bodyPr>
          <a:lstStyle/>
          <a:p>
            <a:r>
              <a:rPr lang="en-US" dirty="0"/>
              <a:t>GREENSTICK FRACTURE</a:t>
            </a:r>
          </a:p>
          <a:p>
            <a:r>
              <a:rPr lang="en-US" dirty="0"/>
              <a:t>As the name implies, a greenstick fracture resembles the break that results when a supple green branch of a tree is bent and breaks incompletely</a:t>
            </a:r>
            <a:endParaRPr lang="tr-TR" dirty="0"/>
          </a:p>
        </p:txBody>
      </p:sp>
      <p:sp>
        <p:nvSpPr>
          <p:cNvPr id="5" name="Dikdörtgen 4"/>
          <p:cNvSpPr/>
          <p:nvPr/>
        </p:nvSpPr>
        <p:spPr>
          <a:xfrm>
            <a:off x="1531466" y="4573843"/>
            <a:ext cx="6408712" cy="923330"/>
          </a:xfrm>
          <a:prstGeom prst="rect">
            <a:avLst/>
          </a:prstGeom>
        </p:spPr>
        <p:txBody>
          <a:bodyPr wrap="square">
            <a:spAutoFit/>
          </a:bodyPr>
          <a:lstStyle/>
          <a:p>
            <a:r>
              <a:rPr lang="en-US" dirty="0"/>
              <a:t>FISSURE FRACTURE</a:t>
            </a:r>
          </a:p>
          <a:p>
            <a:r>
              <a:rPr lang="en-US" dirty="0"/>
              <a:t>Cracks or fissure lines will occur when direct trauma is applied to any long or flat bone.</a:t>
            </a:r>
            <a:endParaRPr lang="tr-TR" dirty="0"/>
          </a:p>
        </p:txBody>
      </p:sp>
      <p:sp>
        <p:nvSpPr>
          <p:cNvPr id="6" name="Dikdörtgen 5"/>
          <p:cNvSpPr/>
          <p:nvPr/>
        </p:nvSpPr>
        <p:spPr>
          <a:xfrm>
            <a:off x="1556813" y="5617857"/>
            <a:ext cx="6246398" cy="923330"/>
          </a:xfrm>
          <a:prstGeom prst="rect">
            <a:avLst/>
          </a:prstGeom>
        </p:spPr>
        <p:txBody>
          <a:bodyPr wrap="square">
            <a:spAutoFit/>
          </a:bodyPr>
          <a:lstStyle/>
          <a:p>
            <a:r>
              <a:rPr lang="tr-TR" dirty="0"/>
              <a:t>DEPRESSION FRACTURE</a:t>
            </a:r>
          </a:p>
          <a:p>
            <a:r>
              <a:rPr lang="tr-TR" dirty="0" err="1"/>
              <a:t>Depression</a:t>
            </a:r>
            <a:r>
              <a:rPr lang="tr-TR" dirty="0"/>
              <a:t> </a:t>
            </a:r>
            <a:r>
              <a:rPr lang="tr-TR" dirty="0" err="1"/>
              <a:t>fractures</a:t>
            </a:r>
            <a:r>
              <a:rPr lang="tr-TR" dirty="0"/>
              <a:t> </a:t>
            </a:r>
            <a:r>
              <a:rPr lang="tr-TR" dirty="0" err="1"/>
              <a:t>represent</a:t>
            </a:r>
            <a:r>
              <a:rPr lang="tr-TR" dirty="0"/>
              <a:t> </a:t>
            </a:r>
            <a:r>
              <a:rPr lang="tr-TR" dirty="0" err="1"/>
              <a:t>areas</a:t>
            </a:r>
            <a:r>
              <a:rPr lang="tr-TR" dirty="0"/>
              <a:t> in </a:t>
            </a:r>
            <a:r>
              <a:rPr lang="tr-TR" dirty="0" err="1"/>
              <a:t>which</a:t>
            </a:r>
            <a:r>
              <a:rPr lang="tr-TR" dirty="0"/>
              <a:t> </a:t>
            </a:r>
            <a:r>
              <a:rPr lang="tr-TR" dirty="0" err="1"/>
              <a:t>multiple</a:t>
            </a:r>
            <a:r>
              <a:rPr lang="tr-TR" dirty="0"/>
              <a:t> </a:t>
            </a:r>
            <a:r>
              <a:rPr lang="tr-TR" dirty="0" err="1"/>
              <a:t>fissure</a:t>
            </a:r>
            <a:r>
              <a:rPr lang="tr-TR" dirty="0"/>
              <a:t> </a:t>
            </a:r>
            <a:r>
              <a:rPr lang="tr-TR" dirty="0" err="1"/>
              <a:t>fracture</a:t>
            </a:r>
            <a:r>
              <a:rPr lang="tr-TR" dirty="0"/>
              <a:t> </a:t>
            </a:r>
            <a:r>
              <a:rPr lang="tr-TR" dirty="0" err="1"/>
              <a:t>lines</a:t>
            </a:r>
            <a:r>
              <a:rPr lang="tr-TR" dirty="0"/>
              <a:t> </a:t>
            </a:r>
            <a:r>
              <a:rPr lang="tr-TR" dirty="0" err="1"/>
              <a:t>intersect</a:t>
            </a:r>
            <a:r>
              <a:rPr lang="tr-TR" dirty="0"/>
              <a:t>.</a:t>
            </a:r>
          </a:p>
        </p:txBody>
      </p:sp>
      <p:pic>
        <p:nvPicPr>
          <p:cNvPr id="7" name="Resim 6"/>
          <p:cNvPicPr>
            <a:picLocks noChangeAspect="1"/>
          </p:cNvPicPr>
          <p:nvPr/>
        </p:nvPicPr>
        <p:blipFill>
          <a:blip r:embed="rId2"/>
          <a:stretch>
            <a:fillRect/>
          </a:stretch>
        </p:blipFill>
        <p:spPr>
          <a:xfrm>
            <a:off x="6516216" y="2905619"/>
            <a:ext cx="1848767" cy="1781944"/>
          </a:xfrm>
          <a:prstGeom prst="rect">
            <a:avLst/>
          </a:prstGeom>
        </p:spPr>
      </p:pic>
    </p:spTree>
    <p:extLst>
      <p:ext uri="{BB962C8B-B14F-4D97-AF65-F5344CB8AC3E}">
        <p14:creationId xmlns:p14="http://schemas.microsoft.com/office/powerpoint/2010/main" val="4097892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39552" y="260648"/>
            <a:ext cx="8280920" cy="1200329"/>
          </a:xfrm>
          <a:prstGeom prst="rect">
            <a:avLst/>
          </a:prstGeom>
        </p:spPr>
        <p:txBody>
          <a:bodyPr wrap="square">
            <a:spAutoFit/>
          </a:bodyPr>
          <a:lstStyle/>
          <a:p>
            <a:r>
              <a:rPr lang="tr-TR" dirty="0"/>
              <a:t>COMPLETE </a:t>
            </a:r>
            <a:r>
              <a:rPr lang="tr-TR" dirty="0" smtClean="0"/>
              <a:t>FRACTURES</a:t>
            </a:r>
          </a:p>
          <a:p>
            <a:endParaRPr lang="tr-TR" dirty="0" smtClean="0"/>
          </a:p>
          <a:p>
            <a:pPr algn="just"/>
            <a:r>
              <a:rPr lang="en-US" dirty="0"/>
              <a:t>Complete fractures are indicated by the complete loss of bony continuity, allowing overriding and deformation. </a:t>
            </a:r>
            <a:endParaRPr lang="tr-TR" dirty="0"/>
          </a:p>
        </p:txBody>
      </p:sp>
      <p:sp>
        <p:nvSpPr>
          <p:cNvPr id="3" name="Dikdörtgen 2"/>
          <p:cNvSpPr/>
          <p:nvPr/>
        </p:nvSpPr>
        <p:spPr>
          <a:xfrm>
            <a:off x="1187624" y="1772816"/>
            <a:ext cx="7560840" cy="646331"/>
          </a:xfrm>
          <a:prstGeom prst="rect">
            <a:avLst/>
          </a:prstGeom>
        </p:spPr>
        <p:txBody>
          <a:bodyPr wrap="square">
            <a:spAutoFit/>
          </a:bodyPr>
          <a:lstStyle/>
          <a:p>
            <a:pPr algn="just"/>
            <a:r>
              <a:rPr lang="en-US" dirty="0"/>
              <a:t>TRANSVERSE </a:t>
            </a:r>
            <a:r>
              <a:rPr lang="en-US" dirty="0" smtClean="0"/>
              <a:t>FRACTURE</a:t>
            </a:r>
            <a:r>
              <a:rPr lang="tr-TR" dirty="0" smtClean="0"/>
              <a:t> </a:t>
            </a:r>
            <a:r>
              <a:rPr lang="en-US" dirty="0" smtClean="0"/>
              <a:t>implies </a:t>
            </a:r>
            <a:r>
              <a:rPr lang="en-US" dirty="0"/>
              <a:t>a fracture line that is transverse to the long axis of the bone</a:t>
            </a:r>
            <a:endParaRPr lang="tr-TR" dirty="0"/>
          </a:p>
        </p:txBody>
      </p:sp>
      <p:sp>
        <p:nvSpPr>
          <p:cNvPr id="4" name="Dikdörtgen 3"/>
          <p:cNvSpPr/>
          <p:nvPr/>
        </p:nvSpPr>
        <p:spPr>
          <a:xfrm>
            <a:off x="1223628" y="2636912"/>
            <a:ext cx="7488832" cy="646331"/>
          </a:xfrm>
          <a:prstGeom prst="rect">
            <a:avLst/>
          </a:prstGeom>
        </p:spPr>
        <p:txBody>
          <a:bodyPr wrap="square">
            <a:spAutoFit/>
          </a:bodyPr>
          <a:lstStyle/>
          <a:p>
            <a:r>
              <a:rPr lang="en-US" dirty="0"/>
              <a:t>OBLIQUE </a:t>
            </a:r>
            <a:r>
              <a:rPr lang="en-US" dirty="0" smtClean="0"/>
              <a:t>FRACTURE</a:t>
            </a:r>
            <a:r>
              <a:rPr lang="tr-TR" dirty="0" smtClean="0"/>
              <a:t> </a:t>
            </a:r>
            <a:r>
              <a:rPr lang="en-US" dirty="0" smtClean="0"/>
              <a:t>implies </a:t>
            </a:r>
            <a:r>
              <a:rPr lang="en-US" dirty="0"/>
              <a:t>a fracture line that is oblique to the long axis of the bone.</a:t>
            </a:r>
            <a:endParaRPr lang="tr-TR" dirty="0"/>
          </a:p>
        </p:txBody>
      </p:sp>
      <p:sp>
        <p:nvSpPr>
          <p:cNvPr id="5" name="Dikdörtgen 4"/>
          <p:cNvSpPr/>
          <p:nvPr/>
        </p:nvSpPr>
        <p:spPr>
          <a:xfrm>
            <a:off x="1225768" y="3429000"/>
            <a:ext cx="7594703" cy="923330"/>
          </a:xfrm>
          <a:prstGeom prst="rect">
            <a:avLst/>
          </a:prstGeom>
        </p:spPr>
        <p:txBody>
          <a:bodyPr wrap="square">
            <a:spAutoFit/>
          </a:bodyPr>
          <a:lstStyle/>
          <a:p>
            <a:r>
              <a:rPr lang="en-US" dirty="0"/>
              <a:t>SPIRAL </a:t>
            </a:r>
            <a:r>
              <a:rPr lang="en-US" dirty="0" smtClean="0"/>
              <a:t>FRACTURE</a:t>
            </a:r>
            <a:r>
              <a:rPr lang="tr-TR" dirty="0" smtClean="0"/>
              <a:t> </a:t>
            </a:r>
            <a:r>
              <a:rPr lang="en-US" dirty="0" smtClean="0"/>
              <a:t>indicates </a:t>
            </a:r>
            <a:r>
              <a:rPr lang="en-US" dirty="0"/>
              <a:t>a fracture line that spirals along the long axis of the bone; it is caused by torsional twisting or rotational forces</a:t>
            </a:r>
            <a:endParaRPr lang="tr-TR" dirty="0"/>
          </a:p>
        </p:txBody>
      </p:sp>
      <p:sp>
        <p:nvSpPr>
          <p:cNvPr id="6" name="Dikdörtgen 5"/>
          <p:cNvSpPr/>
          <p:nvPr/>
        </p:nvSpPr>
        <p:spPr>
          <a:xfrm>
            <a:off x="1194082" y="4352330"/>
            <a:ext cx="7410366" cy="646331"/>
          </a:xfrm>
          <a:prstGeom prst="rect">
            <a:avLst/>
          </a:prstGeom>
        </p:spPr>
        <p:txBody>
          <a:bodyPr wrap="square">
            <a:spAutoFit/>
          </a:bodyPr>
          <a:lstStyle/>
          <a:p>
            <a:pPr algn="just"/>
            <a:r>
              <a:rPr lang="en-US" dirty="0"/>
              <a:t>COMMINUTED </a:t>
            </a:r>
            <a:r>
              <a:rPr lang="en-US" dirty="0" smtClean="0"/>
              <a:t>FRACTURE</a:t>
            </a:r>
            <a:r>
              <a:rPr lang="tr-TR" dirty="0" smtClean="0"/>
              <a:t> </a:t>
            </a:r>
            <a:r>
              <a:rPr lang="en-US" dirty="0" smtClean="0"/>
              <a:t>implies </a:t>
            </a:r>
            <a:r>
              <a:rPr lang="en-US" dirty="0"/>
              <a:t>at least three fracture fragments, the fracture lines of which interconnect. </a:t>
            </a:r>
            <a:endParaRPr lang="tr-TR" dirty="0"/>
          </a:p>
        </p:txBody>
      </p:sp>
      <p:sp>
        <p:nvSpPr>
          <p:cNvPr id="7" name="Dikdörtgen 6"/>
          <p:cNvSpPr/>
          <p:nvPr/>
        </p:nvSpPr>
        <p:spPr>
          <a:xfrm>
            <a:off x="1223628" y="4998661"/>
            <a:ext cx="7488832" cy="1200329"/>
          </a:xfrm>
          <a:prstGeom prst="rect">
            <a:avLst/>
          </a:prstGeom>
        </p:spPr>
        <p:txBody>
          <a:bodyPr wrap="square">
            <a:spAutoFit/>
          </a:bodyPr>
          <a:lstStyle/>
          <a:p>
            <a:r>
              <a:rPr lang="en-US" dirty="0"/>
              <a:t>MULTIPLE FRACTURE</a:t>
            </a:r>
          </a:p>
          <a:p>
            <a:r>
              <a:rPr lang="en-US" dirty="0"/>
              <a:t>Multiple fracture implies three or more fracture fragments in a single bone; however, unlike comminuted fractures, the fracture lines do not interconnect</a:t>
            </a:r>
            <a:endParaRPr lang="tr-TR" dirty="0"/>
          </a:p>
        </p:txBody>
      </p:sp>
    </p:spTree>
    <p:extLst>
      <p:ext uri="{BB962C8B-B14F-4D97-AF65-F5344CB8AC3E}">
        <p14:creationId xmlns:p14="http://schemas.microsoft.com/office/powerpoint/2010/main" val="3371354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404664"/>
            <a:ext cx="8352928" cy="2031325"/>
          </a:xfrm>
          <a:prstGeom prst="rect">
            <a:avLst/>
          </a:prstGeom>
        </p:spPr>
        <p:txBody>
          <a:bodyPr wrap="square">
            <a:spAutoFit/>
          </a:bodyPr>
          <a:lstStyle/>
          <a:p>
            <a:pPr algn="just"/>
            <a:r>
              <a:rPr lang="en-US" dirty="0"/>
              <a:t>IMPACTION FRACTURE</a:t>
            </a:r>
          </a:p>
          <a:p>
            <a:pPr algn="just"/>
            <a:r>
              <a:rPr lang="en-US" dirty="0"/>
              <a:t>Distinguishing between impaction fracture and compression fracture is difficult; however, because both terms are used routinely in </a:t>
            </a:r>
            <a:r>
              <a:rPr lang="en-US" dirty="0" err="1"/>
              <a:t>orthopaedic</a:t>
            </a:r>
            <a:r>
              <a:rPr lang="en-US" dirty="0"/>
              <a:t> texts, the difference will be clarified. An impacted fracture implies a fracture in which a bony fragment, generally cortical, is forced or impacted into cancellous bone. Typically this occurs at the ends of long bones.</a:t>
            </a:r>
            <a:endParaRPr lang="tr-TR" dirty="0"/>
          </a:p>
        </p:txBody>
      </p:sp>
      <p:sp>
        <p:nvSpPr>
          <p:cNvPr id="3" name="Dikdörtgen 2"/>
          <p:cNvSpPr/>
          <p:nvPr/>
        </p:nvSpPr>
        <p:spPr>
          <a:xfrm>
            <a:off x="179512" y="2564904"/>
            <a:ext cx="8280920" cy="1477328"/>
          </a:xfrm>
          <a:prstGeom prst="rect">
            <a:avLst/>
          </a:prstGeom>
        </p:spPr>
        <p:txBody>
          <a:bodyPr wrap="square">
            <a:spAutoFit/>
          </a:bodyPr>
          <a:lstStyle/>
          <a:p>
            <a:r>
              <a:rPr lang="en-US" dirty="0"/>
              <a:t>COMPRESSION FRACTION</a:t>
            </a:r>
          </a:p>
          <a:p>
            <a:r>
              <a:rPr lang="en-US" dirty="0"/>
              <a:t>Compression fractures are similar to impaction fractures, but the term is used to describe a fracture in which cancellous bone collapses and compresses upon itself. Typically this occurs in vertebral bodies following trauma to the spine.</a:t>
            </a:r>
            <a:endParaRPr lang="tr-TR" dirty="0"/>
          </a:p>
        </p:txBody>
      </p:sp>
      <p:pic>
        <p:nvPicPr>
          <p:cNvPr id="4" name="Resim 3"/>
          <p:cNvPicPr>
            <a:picLocks noChangeAspect="1"/>
          </p:cNvPicPr>
          <p:nvPr/>
        </p:nvPicPr>
        <p:blipFill>
          <a:blip r:embed="rId2"/>
          <a:stretch>
            <a:fillRect/>
          </a:stretch>
        </p:blipFill>
        <p:spPr>
          <a:xfrm>
            <a:off x="2267744" y="4139634"/>
            <a:ext cx="4051902" cy="1570112"/>
          </a:xfrm>
          <a:prstGeom prst="rect">
            <a:avLst/>
          </a:prstGeom>
        </p:spPr>
      </p:pic>
    </p:spTree>
    <p:extLst>
      <p:ext uri="{BB962C8B-B14F-4D97-AF65-F5344CB8AC3E}">
        <p14:creationId xmlns:p14="http://schemas.microsoft.com/office/powerpoint/2010/main" val="3486131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67544" y="476672"/>
            <a:ext cx="2666114" cy="369332"/>
          </a:xfrm>
          <a:prstGeom prst="rect">
            <a:avLst/>
          </a:prstGeom>
        </p:spPr>
        <p:txBody>
          <a:bodyPr wrap="none">
            <a:spAutoFit/>
          </a:bodyPr>
          <a:lstStyle/>
          <a:p>
            <a:r>
              <a:rPr lang="tr-TR" dirty="0"/>
              <a:t>PATIENT EXAMINATION</a:t>
            </a:r>
          </a:p>
        </p:txBody>
      </p:sp>
      <p:sp>
        <p:nvSpPr>
          <p:cNvPr id="3" name="Dikdörtgen 2"/>
          <p:cNvSpPr/>
          <p:nvPr/>
        </p:nvSpPr>
        <p:spPr>
          <a:xfrm>
            <a:off x="1331640" y="1052736"/>
            <a:ext cx="2218877" cy="369332"/>
          </a:xfrm>
          <a:prstGeom prst="rect">
            <a:avLst/>
          </a:prstGeom>
        </p:spPr>
        <p:txBody>
          <a:bodyPr wrap="none">
            <a:spAutoFit/>
          </a:bodyPr>
          <a:lstStyle/>
          <a:p>
            <a:r>
              <a:rPr lang="tr-TR" dirty="0"/>
              <a:t>CHIEF COMPLAINT</a:t>
            </a:r>
          </a:p>
        </p:txBody>
      </p:sp>
      <p:sp>
        <p:nvSpPr>
          <p:cNvPr id="4" name="Dikdörtgen 3"/>
          <p:cNvSpPr/>
          <p:nvPr/>
        </p:nvSpPr>
        <p:spPr>
          <a:xfrm>
            <a:off x="1331640" y="1556792"/>
            <a:ext cx="1999265" cy="369332"/>
          </a:xfrm>
          <a:prstGeom prst="rect">
            <a:avLst/>
          </a:prstGeom>
        </p:spPr>
        <p:txBody>
          <a:bodyPr wrap="none">
            <a:spAutoFit/>
          </a:bodyPr>
          <a:lstStyle/>
          <a:p>
            <a:r>
              <a:rPr lang="tr-TR" dirty="0"/>
              <a:t>PATIENT HISTORY</a:t>
            </a:r>
          </a:p>
        </p:txBody>
      </p:sp>
      <p:sp>
        <p:nvSpPr>
          <p:cNvPr id="5" name="Dikdörtgen 4"/>
          <p:cNvSpPr/>
          <p:nvPr/>
        </p:nvSpPr>
        <p:spPr>
          <a:xfrm>
            <a:off x="1331640" y="2060848"/>
            <a:ext cx="3100529" cy="369332"/>
          </a:xfrm>
          <a:prstGeom prst="rect">
            <a:avLst/>
          </a:prstGeom>
        </p:spPr>
        <p:txBody>
          <a:bodyPr wrap="none">
            <a:spAutoFit/>
          </a:bodyPr>
          <a:lstStyle/>
          <a:p>
            <a:r>
              <a:rPr lang="tr-TR" dirty="0"/>
              <a:t>HISTORY OF OTHER ILLNESS</a:t>
            </a:r>
          </a:p>
        </p:txBody>
      </p:sp>
      <p:sp>
        <p:nvSpPr>
          <p:cNvPr id="6" name="Dikdörtgen 5"/>
          <p:cNvSpPr/>
          <p:nvPr/>
        </p:nvSpPr>
        <p:spPr>
          <a:xfrm>
            <a:off x="1331640" y="2542803"/>
            <a:ext cx="3647152" cy="369332"/>
          </a:xfrm>
          <a:prstGeom prst="rect">
            <a:avLst/>
          </a:prstGeom>
        </p:spPr>
        <p:txBody>
          <a:bodyPr wrap="none">
            <a:spAutoFit/>
          </a:bodyPr>
          <a:lstStyle/>
          <a:p>
            <a:r>
              <a:rPr lang="tr-TR" dirty="0"/>
              <a:t>GENETIC HISTORY OR PEDIGREE</a:t>
            </a:r>
          </a:p>
        </p:txBody>
      </p:sp>
      <p:sp>
        <p:nvSpPr>
          <p:cNvPr id="7" name="Dikdörtgen 6"/>
          <p:cNvSpPr/>
          <p:nvPr/>
        </p:nvSpPr>
        <p:spPr>
          <a:xfrm>
            <a:off x="1362522" y="3048000"/>
            <a:ext cx="6305822" cy="369332"/>
          </a:xfrm>
          <a:prstGeom prst="rect">
            <a:avLst/>
          </a:prstGeom>
        </p:spPr>
        <p:txBody>
          <a:bodyPr wrap="square">
            <a:spAutoFit/>
          </a:bodyPr>
          <a:lstStyle/>
          <a:p>
            <a:r>
              <a:rPr lang="en-US" dirty="0"/>
              <a:t>PREVIOUS INJURY OR ORTHOPAEDIC DISEASE</a:t>
            </a:r>
            <a:endParaRPr lang="tr-TR" dirty="0"/>
          </a:p>
        </p:txBody>
      </p:sp>
      <p:sp>
        <p:nvSpPr>
          <p:cNvPr id="8" name="Dikdörtgen 7"/>
          <p:cNvSpPr/>
          <p:nvPr/>
        </p:nvSpPr>
        <p:spPr>
          <a:xfrm>
            <a:off x="1331640" y="3553197"/>
            <a:ext cx="2693366" cy="369332"/>
          </a:xfrm>
          <a:prstGeom prst="rect">
            <a:avLst/>
          </a:prstGeom>
        </p:spPr>
        <p:txBody>
          <a:bodyPr wrap="none">
            <a:spAutoFit/>
          </a:bodyPr>
          <a:lstStyle/>
          <a:p>
            <a:r>
              <a:rPr lang="tr-TR" dirty="0"/>
              <a:t>SIGNS SEEN BY OWNER</a:t>
            </a:r>
          </a:p>
        </p:txBody>
      </p:sp>
      <p:sp>
        <p:nvSpPr>
          <p:cNvPr id="9" name="Dikdörtgen 8"/>
          <p:cNvSpPr/>
          <p:nvPr/>
        </p:nvSpPr>
        <p:spPr>
          <a:xfrm>
            <a:off x="1352600" y="4194259"/>
            <a:ext cx="2438488" cy="369332"/>
          </a:xfrm>
          <a:prstGeom prst="rect">
            <a:avLst/>
          </a:prstGeom>
        </p:spPr>
        <p:txBody>
          <a:bodyPr wrap="none">
            <a:spAutoFit/>
          </a:bodyPr>
          <a:lstStyle/>
          <a:p>
            <a:r>
              <a:rPr lang="tr-TR" dirty="0"/>
              <a:t>DURATION OF SIGNS</a:t>
            </a:r>
          </a:p>
        </p:txBody>
      </p:sp>
      <p:sp>
        <p:nvSpPr>
          <p:cNvPr id="10" name="Dikdörtgen 9"/>
          <p:cNvSpPr/>
          <p:nvPr/>
        </p:nvSpPr>
        <p:spPr>
          <a:xfrm>
            <a:off x="1331640" y="4650655"/>
            <a:ext cx="2119491" cy="369332"/>
          </a:xfrm>
          <a:prstGeom prst="rect">
            <a:avLst/>
          </a:prstGeom>
        </p:spPr>
        <p:txBody>
          <a:bodyPr wrap="none">
            <a:spAutoFit/>
          </a:bodyPr>
          <a:lstStyle/>
          <a:p>
            <a:r>
              <a:rPr lang="tr-TR" dirty="0"/>
              <a:t>PAST TREATMENTS</a:t>
            </a:r>
          </a:p>
        </p:txBody>
      </p:sp>
      <p:sp>
        <p:nvSpPr>
          <p:cNvPr id="11" name="Dikdörtgen 10"/>
          <p:cNvSpPr/>
          <p:nvPr/>
        </p:nvSpPr>
        <p:spPr>
          <a:xfrm>
            <a:off x="1331640" y="5157192"/>
            <a:ext cx="2775119" cy="369332"/>
          </a:xfrm>
          <a:prstGeom prst="rect">
            <a:avLst/>
          </a:prstGeom>
        </p:spPr>
        <p:txBody>
          <a:bodyPr wrap="none">
            <a:spAutoFit/>
          </a:bodyPr>
          <a:lstStyle/>
          <a:p>
            <a:r>
              <a:rPr lang="tr-TR" dirty="0"/>
              <a:t>VACCINATION HISTORY</a:t>
            </a:r>
          </a:p>
        </p:txBody>
      </p:sp>
    </p:spTree>
    <p:extLst>
      <p:ext uri="{BB962C8B-B14F-4D97-AF65-F5344CB8AC3E}">
        <p14:creationId xmlns:p14="http://schemas.microsoft.com/office/powerpoint/2010/main" val="166529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67012" y="372515"/>
            <a:ext cx="7809976" cy="6112969"/>
          </a:xfrm>
          <a:prstGeom prst="rect">
            <a:avLst/>
          </a:prstGeom>
        </p:spPr>
      </p:pic>
    </p:spTree>
    <p:extLst>
      <p:ext uri="{BB962C8B-B14F-4D97-AF65-F5344CB8AC3E}">
        <p14:creationId xmlns:p14="http://schemas.microsoft.com/office/powerpoint/2010/main" val="328373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80912" y="476672"/>
            <a:ext cx="8496944" cy="2031325"/>
          </a:xfrm>
          <a:prstGeom prst="rect">
            <a:avLst/>
          </a:prstGeom>
        </p:spPr>
        <p:txBody>
          <a:bodyPr wrap="square">
            <a:spAutoFit/>
          </a:bodyPr>
          <a:lstStyle/>
          <a:p>
            <a:r>
              <a:rPr lang="en-US" dirty="0"/>
              <a:t>CLOSED </a:t>
            </a:r>
            <a:r>
              <a:rPr lang="en-US" dirty="0" smtClean="0"/>
              <a:t>FRACTURE</a:t>
            </a:r>
            <a:endParaRPr lang="tr-TR" dirty="0" smtClean="0"/>
          </a:p>
          <a:p>
            <a:endParaRPr lang="en-US" dirty="0"/>
          </a:p>
          <a:p>
            <a:pPr algn="just"/>
            <a:r>
              <a:rPr lang="en-US" dirty="0"/>
              <a:t>A closed fracture implies a fracture that remains encased within the skin and musculature that surround it. </a:t>
            </a:r>
            <a:r>
              <a:rPr lang="en-US" dirty="0" smtClean="0"/>
              <a:t>No </a:t>
            </a:r>
            <a:r>
              <a:rPr lang="en-US" dirty="0"/>
              <a:t>wound or mucosal membrane overlies the fracture. </a:t>
            </a:r>
            <a:r>
              <a:rPr lang="en-US" dirty="0" smtClean="0"/>
              <a:t>The </a:t>
            </a:r>
            <a:r>
              <a:rPr lang="en-US" dirty="0"/>
              <a:t>fracture does not communicate with the outside environment. </a:t>
            </a:r>
            <a:r>
              <a:rPr lang="en-US" dirty="0" smtClean="0"/>
              <a:t>Most </a:t>
            </a:r>
            <a:r>
              <a:rPr lang="en-US" dirty="0"/>
              <a:t>fractures in animals are closed. A synonym found in older literature is "simple fracture</a:t>
            </a:r>
            <a:endParaRPr lang="tr-TR" dirty="0"/>
          </a:p>
        </p:txBody>
      </p:sp>
      <p:sp>
        <p:nvSpPr>
          <p:cNvPr id="6" name="Dikdörtgen 5"/>
          <p:cNvSpPr/>
          <p:nvPr/>
        </p:nvSpPr>
        <p:spPr>
          <a:xfrm>
            <a:off x="179512" y="2996952"/>
            <a:ext cx="8280920" cy="2585323"/>
          </a:xfrm>
          <a:prstGeom prst="rect">
            <a:avLst/>
          </a:prstGeom>
        </p:spPr>
        <p:txBody>
          <a:bodyPr wrap="square">
            <a:spAutoFit/>
          </a:bodyPr>
          <a:lstStyle/>
          <a:p>
            <a:r>
              <a:rPr lang="en-US" dirty="0"/>
              <a:t>OPEN </a:t>
            </a:r>
            <a:r>
              <a:rPr lang="en-US" dirty="0" smtClean="0"/>
              <a:t>FRACTURE</a:t>
            </a:r>
            <a:endParaRPr lang="tr-TR" dirty="0" smtClean="0"/>
          </a:p>
          <a:p>
            <a:endParaRPr lang="en-US" dirty="0"/>
          </a:p>
          <a:p>
            <a:pPr algn="just"/>
            <a:r>
              <a:rPr lang="en-US" dirty="0"/>
              <a:t>Unlike a closed fracture, the open fracture communicates with the outside </a:t>
            </a:r>
            <a:r>
              <a:rPr lang="en-US" dirty="0" err="1" smtClean="0"/>
              <a:t>environment.This</a:t>
            </a:r>
            <a:r>
              <a:rPr lang="en-US" dirty="0" smtClean="0"/>
              <a:t> </a:t>
            </a:r>
            <a:r>
              <a:rPr lang="en-US" dirty="0"/>
              <a:t>may occur through a large wound in the soft tissue and skin or through a tiny puncture wound. </a:t>
            </a:r>
            <a:r>
              <a:rPr lang="en-US" dirty="0" smtClean="0"/>
              <a:t>Regardless </a:t>
            </a:r>
            <a:r>
              <a:rPr lang="en-US" dirty="0"/>
              <a:t>of wound size, any fracture that has communicated with the outside is considered an open </a:t>
            </a:r>
            <a:r>
              <a:rPr lang="en-US" dirty="0" err="1" smtClean="0"/>
              <a:t>fracture.Of</a:t>
            </a:r>
            <a:r>
              <a:rPr lang="en-US" dirty="0" smtClean="0"/>
              <a:t> </a:t>
            </a:r>
            <a:r>
              <a:rPr lang="en-US" dirty="0"/>
              <a:t>greatest significance is the potential </a:t>
            </a:r>
            <a:r>
              <a:rPr lang="en-US" dirty="0" smtClean="0"/>
              <a:t>for</a:t>
            </a:r>
            <a:r>
              <a:rPr lang="tr-TR" dirty="0" smtClean="0"/>
              <a:t> </a:t>
            </a:r>
            <a:r>
              <a:rPr lang="en-US" dirty="0" smtClean="0"/>
              <a:t>contamination </a:t>
            </a:r>
            <a:r>
              <a:rPr lang="en-US" dirty="0"/>
              <a:t>of the fracture </a:t>
            </a:r>
            <a:r>
              <a:rPr lang="en-US" dirty="0" smtClean="0"/>
              <a:t>itself</a:t>
            </a:r>
            <a:r>
              <a:rPr lang="tr-TR" dirty="0" smtClean="0"/>
              <a:t>. </a:t>
            </a:r>
            <a:r>
              <a:rPr lang="en-US" dirty="0" smtClean="0"/>
              <a:t>A </a:t>
            </a:r>
            <a:r>
              <a:rPr lang="en-US" dirty="0"/>
              <a:t>synonym found in older literature is "compound fracture."</a:t>
            </a:r>
            <a:endParaRPr lang="tr-TR" dirty="0"/>
          </a:p>
        </p:txBody>
      </p:sp>
    </p:spTree>
    <p:extLst>
      <p:ext uri="{BB962C8B-B14F-4D97-AF65-F5344CB8AC3E}">
        <p14:creationId xmlns:p14="http://schemas.microsoft.com/office/powerpoint/2010/main" val="2975079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339752" y="836712"/>
            <a:ext cx="4355680" cy="4634659"/>
          </a:xfrm>
          <a:prstGeom prst="rect">
            <a:avLst/>
          </a:prstGeom>
        </p:spPr>
      </p:pic>
    </p:spTree>
    <p:extLst>
      <p:ext uri="{BB962C8B-B14F-4D97-AF65-F5344CB8AC3E}">
        <p14:creationId xmlns:p14="http://schemas.microsoft.com/office/powerpoint/2010/main" val="1633527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1520" y="188640"/>
            <a:ext cx="8208912" cy="2016224"/>
          </a:xfrm>
        </p:spPr>
        <p:txBody>
          <a:bodyPr>
            <a:normAutofit/>
          </a:bodyPr>
          <a:lstStyle/>
          <a:p>
            <a:r>
              <a:rPr lang="en-US" sz="2800" dirty="0"/>
              <a:t>CLASSIFICATION OF FRACTION </a:t>
            </a:r>
            <a:r>
              <a:rPr lang="en-US" sz="2800" dirty="0">
                <a:solidFill>
                  <a:srgbClr val="FF0000"/>
                </a:solidFill>
              </a:rPr>
              <a:t>BY </a:t>
            </a:r>
            <a:r>
              <a:rPr lang="en-US" sz="2800" dirty="0" smtClean="0">
                <a:solidFill>
                  <a:srgbClr val="FF0000"/>
                </a:solidFill>
              </a:rPr>
              <a:t>LOCATION</a:t>
            </a:r>
            <a:r>
              <a:rPr lang="tr-TR" sz="2800" dirty="0" smtClean="0"/>
              <a:t/>
            </a:r>
            <a:br>
              <a:rPr lang="tr-TR" sz="2800" dirty="0" smtClean="0"/>
            </a:br>
            <a:r>
              <a:rPr lang="tr-TR" sz="2800" dirty="0" smtClean="0"/>
              <a:t/>
            </a:r>
            <a:br>
              <a:rPr lang="tr-TR" sz="2800" dirty="0" smtClean="0"/>
            </a:br>
            <a:r>
              <a:rPr lang="en-US" sz="1800" dirty="0" smtClean="0"/>
              <a:t>F</a:t>
            </a:r>
            <a:r>
              <a:rPr lang="en-US" sz="1800" cap="none" dirty="0" smtClean="0"/>
              <a:t>ractures may be classified by their anatomical location in relation to a specific bone.</a:t>
            </a:r>
            <a:endParaRPr lang="tr-TR" sz="1800" cap="none" dirty="0"/>
          </a:p>
        </p:txBody>
      </p:sp>
      <p:sp>
        <p:nvSpPr>
          <p:cNvPr id="4" name="Dikdörtgen 3"/>
          <p:cNvSpPr/>
          <p:nvPr/>
        </p:nvSpPr>
        <p:spPr>
          <a:xfrm>
            <a:off x="323528" y="2191293"/>
            <a:ext cx="2714205" cy="369332"/>
          </a:xfrm>
          <a:prstGeom prst="rect">
            <a:avLst/>
          </a:prstGeom>
        </p:spPr>
        <p:txBody>
          <a:bodyPr wrap="none">
            <a:spAutoFit/>
          </a:bodyPr>
          <a:lstStyle/>
          <a:p>
            <a:r>
              <a:rPr lang="tr-TR" dirty="0"/>
              <a:t>DIAPHYSEAL FRACTURE</a:t>
            </a:r>
          </a:p>
        </p:txBody>
      </p:sp>
      <p:sp>
        <p:nvSpPr>
          <p:cNvPr id="5" name="Dikdörtgen 4"/>
          <p:cNvSpPr/>
          <p:nvPr/>
        </p:nvSpPr>
        <p:spPr>
          <a:xfrm>
            <a:off x="251520" y="2587532"/>
            <a:ext cx="2922595" cy="369332"/>
          </a:xfrm>
          <a:prstGeom prst="rect">
            <a:avLst/>
          </a:prstGeom>
        </p:spPr>
        <p:txBody>
          <a:bodyPr wrap="none">
            <a:spAutoFit/>
          </a:bodyPr>
          <a:lstStyle/>
          <a:p>
            <a:r>
              <a:rPr lang="tr-TR" dirty="0"/>
              <a:t>METAPHYSEAL FRACTURE</a:t>
            </a:r>
          </a:p>
        </p:txBody>
      </p:sp>
      <p:sp>
        <p:nvSpPr>
          <p:cNvPr id="6" name="Dikdörtgen 5"/>
          <p:cNvSpPr/>
          <p:nvPr/>
        </p:nvSpPr>
        <p:spPr>
          <a:xfrm>
            <a:off x="318220" y="5454132"/>
            <a:ext cx="8136904" cy="1200329"/>
          </a:xfrm>
          <a:prstGeom prst="rect">
            <a:avLst/>
          </a:prstGeom>
        </p:spPr>
        <p:txBody>
          <a:bodyPr wrap="square">
            <a:spAutoFit/>
          </a:bodyPr>
          <a:lstStyle/>
          <a:p>
            <a:r>
              <a:rPr lang="en-US" dirty="0" smtClean="0">
                <a:solidFill>
                  <a:srgbClr val="FF0000"/>
                </a:solidFill>
              </a:rPr>
              <a:t>Fracture Of The Epiphyseal Plate</a:t>
            </a:r>
            <a:r>
              <a:rPr lang="tr-TR" dirty="0" smtClean="0">
                <a:solidFill>
                  <a:srgbClr val="FF0000"/>
                </a:solidFill>
              </a:rPr>
              <a:t>: </a:t>
            </a:r>
            <a:r>
              <a:rPr lang="en-US" dirty="0" smtClean="0"/>
              <a:t>occurs </a:t>
            </a:r>
            <a:r>
              <a:rPr lang="en-US" dirty="0"/>
              <a:t>in immature animals during the time that the epiphyseal plate remains open and cartilaginous. Fracture occurs through the zone of hypertrophied cartilage cells.</a:t>
            </a:r>
          </a:p>
          <a:p>
            <a:endParaRPr lang="tr-TR" dirty="0"/>
          </a:p>
        </p:txBody>
      </p:sp>
      <p:sp>
        <p:nvSpPr>
          <p:cNvPr id="7" name="Dikdörtgen 6"/>
          <p:cNvSpPr/>
          <p:nvPr/>
        </p:nvSpPr>
        <p:spPr>
          <a:xfrm>
            <a:off x="251520" y="3029488"/>
            <a:ext cx="2630848" cy="369332"/>
          </a:xfrm>
          <a:prstGeom prst="rect">
            <a:avLst/>
          </a:prstGeom>
        </p:spPr>
        <p:txBody>
          <a:bodyPr wrap="none">
            <a:spAutoFit/>
          </a:bodyPr>
          <a:lstStyle/>
          <a:p>
            <a:r>
              <a:rPr lang="tr-TR" dirty="0"/>
              <a:t>EPIPHYSEAL FRACTURE</a:t>
            </a:r>
          </a:p>
        </p:txBody>
      </p:sp>
      <p:sp>
        <p:nvSpPr>
          <p:cNvPr id="8" name="Dikdörtgen 7"/>
          <p:cNvSpPr/>
          <p:nvPr/>
        </p:nvSpPr>
        <p:spPr>
          <a:xfrm>
            <a:off x="291191" y="3521821"/>
            <a:ext cx="2656496" cy="369332"/>
          </a:xfrm>
          <a:prstGeom prst="rect">
            <a:avLst/>
          </a:prstGeom>
        </p:spPr>
        <p:txBody>
          <a:bodyPr wrap="none">
            <a:spAutoFit/>
          </a:bodyPr>
          <a:lstStyle/>
          <a:p>
            <a:r>
              <a:rPr lang="tr-TR" dirty="0"/>
              <a:t>CONDYLAR FRACTURE</a:t>
            </a:r>
          </a:p>
        </p:txBody>
      </p:sp>
      <p:sp>
        <p:nvSpPr>
          <p:cNvPr id="9" name="Dikdörtgen 8"/>
          <p:cNvSpPr/>
          <p:nvPr/>
        </p:nvSpPr>
        <p:spPr>
          <a:xfrm>
            <a:off x="280247" y="4110789"/>
            <a:ext cx="2589170" cy="369332"/>
          </a:xfrm>
          <a:prstGeom prst="rect">
            <a:avLst/>
          </a:prstGeom>
        </p:spPr>
        <p:txBody>
          <a:bodyPr wrap="none">
            <a:spAutoFit/>
          </a:bodyPr>
          <a:lstStyle/>
          <a:p>
            <a:r>
              <a:rPr lang="tr-TR" dirty="0"/>
              <a:t>ARTICULAR FRACTURE</a:t>
            </a:r>
          </a:p>
        </p:txBody>
      </p:sp>
      <p:sp>
        <p:nvSpPr>
          <p:cNvPr id="10" name="Dikdörtgen 9"/>
          <p:cNvSpPr/>
          <p:nvPr/>
        </p:nvSpPr>
        <p:spPr>
          <a:xfrm>
            <a:off x="315640" y="4603122"/>
            <a:ext cx="2502608" cy="369332"/>
          </a:xfrm>
          <a:prstGeom prst="rect">
            <a:avLst/>
          </a:prstGeom>
        </p:spPr>
        <p:txBody>
          <a:bodyPr wrap="none">
            <a:spAutoFit/>
          </a:bodyPr>
          <a:lstStyle/>
          <a:p>
            <a:r>
              <a:rPr lang="tr-TR" dirty="0"/>
              <a:t>AVULSION FRACTURE</a:t>
            </a:r>
          </a:p>
        </p:txBody>
      </p:sp>
      <p:sp>
        <p:nvSpPr>
          <p:cNvPr id="11" name="Dikdörtgen 10"/>
          <p:cNvSpPr/>
          <p:nvPr/>
        </p:nvSpPr>
        <p:spPr>
          <a:xfrm>
            <a:off x="356345" y="5095455"/>
            <a:ext cx="2912977" cy="369332"/>
          </a:xfrm>
          <a:prstGeom prst="rect">
            <a:avLst/>
          </a:prstGeom>
        </p:spPr>
        <p:txBody>
          <a:bodyPr wrap="none">
            <a:spAutoFit/>
          </a:bodyPr>
          <a:lstStyle/>
          <a:p>
            <a:r>
              <a:rPr lang="tr-TR" dirty="0"/>
              <a:t>FRACTURE-DISLOCATION</a:t>
            </a:r>
          </a:p>
        </p:txBody>
      </p:sp>
    </p:spTree>
    <p:extLst>
      <p:ext uri="{BB962C8B-B14F-4D97-AF65-F5344CB8AC3E}">
        <p14:creationId xmlns:p14="http://schemas.microsoft.com/office/powerpoint/2010/main" val="926445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5241220" y="1272847"/>
            <a:ext cx="3749133" cy="4294894"/>
          </a:xfrm>
          <a:prstGeom prst="rect">
            <a:avLst/>
          </a:prstGeom>
        </p:spPr>
      </p:pic>
      <p:sp>
        <p:nvSpPr>
          <p:cNvPr id="4" name="Dikdörtgen 3"/>
          <p:cNvSpPr/>
          <p:nvPr/>
        </p:nvSpPr>
        <p:spPr>
          <a:xfrm>
            <a:off x="360040" y="188640"/>
            <a:ext cx="4860032" cy="6463308"/>
          </a:xfrm>
          <a:prstGeom prst="rect">
            <a:avLst/>
          </a:prstGeom>
        </p:spPr>
        <p:txBody>
          <a:bodyPr wrap="square">
            <a:spAutoFit/>
          </a:bodyPr>
          <a:lstStyle/>
          <a:p>
            <a:r>
              <a:rPr lang="en-US" dirty="0"/>
              <a:t>The method of Salter- Harris is the standard classification for all species</a:t>
            </a:r>
            <a:r>
              <a:rPr lang="en-US" dirty="0" smtClean="0"/>
              <a:t>.</a:t>
            </a:r>
            <a:endParaRPr lang="tr-TR" dirty="0" smtClean="0"/>
          </a:p>
          <a:p>
            <a:endParaRPr lang="en-US" dirty="0"/>
          </a:p>
          <a:p>
            <a:r>
              <a:rPr lang="en-US" dirty="0"/>
              <a:t>Type I-Epiphyseal separation: there is displacement of the epiphysis from the metaphysis at the growth plate</a:t>
            </a:r>
            <a:r>
              <a:rPr lang="en-US" dirty="0" smtClean="0"/>
              <a:t>.</a:t>
            </a:r>
            <a:endParaRPr lang="tr-TR" dirty="0" smtClean="0"/>
          </a:p>
          <a:p>
            <a:endParaRPr lang="en-US" dirty="0"/>
          </a:p>
          <a:p>
            <a:r>
              <a:rPr lang="en-US" dirty="0"/>
              <a:t>Type II-A small corner of </a:t>
            </a:r>
            <a:r>
              <a:rPr lang="en-US" dirty="0" err="1"/>
              <a:t>metaphyseal</a:t>
            </a:r>
            <a:r>
              <a:rPr lang="en-US" dirty="0"/>
              <a:t> bone fractures and displaces, with the epiphysis displaced from the metaphysis at the growth plate</a:t>
            </a:r>
            <a:r>
              <a:rPr lang="en-US" dirty="0" smtClean="0"/>
              <a:t>.</a:t>
            </a:r>
            <a:endParaRPr lang="tr-TR" dirty="0" smtClean="0"/>
          </a:p>
          <a:p>
            <a:endParaRPr lang="en-US" dirty="0"/>
          </a:p>
          <a:p>
            <a:r>
              <a:rPr lang="en-US" dirty="0"/>
              <a:t>Type III-Fracture is through the epiphysis and part of the growth plate, but the metaphysis is unaffected</a:t>
            </a:r>
            <a:r>
              <a:rPr lang="en-US" dirty="0" smtClean="0"/>
              <a:t>.</a:t>
            </a:r>
            <a:endParaRPr lang="tr-TR" dirty="0" smtClean="0"/>
          </a:p>
          <a:p>
            <a:endParaRPr lang="en-US" dirty="0"/>
          </a:p>
          <a:p>
            <a:r>
              <a:rPr lang="en-US" dirty="0"/>
              <a:t>Type IV-Fracture is through the epiphysis, growth plate, and metaphysis. Several fracture lines may be seen</a:t>
            </a:r>
            <a:r>
              <a:rPr lang="en-US" dirty="0" smtClean="0"/>
              <a:t>.</a:t>
            </a:r>
            <a:endParaRPr lang="tr-TR" dirty="0" smtClean="0"/>
          </a:p>
          <a:p>
            <a:endParaRPr lang="en-US" dirty="0"/>
          </a:p>
          <a:p>
            <a:r>
              <a:rPr lang="en-US" dirty="0"/>
              <a:t>Type V-Impaction of the epiphyseal plate occurs, with the metaphysis driven into the epiphysis.</a:t>
            </a:r>
            <a:endParaRPr lang="tr-TR" dirty="0"/>
          </a:p>
        </p:txBody>
      </p:sp>
    </p:spTree>
    <p:extLst>
      <p:ext uri="{BB962C8B-B14F-4D97-AF65-F5344CB8AC3E}">
        <p14:creationId xmlns:p14="http://schemas.microsoft.com/office/powerpoint/2010/main" val="2054653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3528" y="188640"/>
            <a:ext cx="6554867" cy="648072"/>
          </a:xfrm>
        </p:spPr>
        <p:txBody>
          <a:bodyPr/>
          <a:lstStyle/>
          <a:p>
            <a:r>
              <a:rPr lang="tr-TR" dirty="0"/>
              <a:t>DIAGNOSIS OF FRACTURE</a:t>
            </a:r>
          </a:p>
        </p:txBody>
      </p:sp>
      <p:sp>
        <p:nvSpPr>
          <p:cNvPr id="3" name="Dikdörtgen 2"/>
          <p:cNvSpPr/>
          <p:nvPr/>
        </p:nvSpPr>
        <p:spPr>
          <a:xfrm>
            <a:off x="683568" y="980728"/>
            <a:ext cx="1489510" cy="369332"/>
          </a:xfrm>
          <a:prstGeom prst="rect">
            <a:avLst/>
          </a:prstGeom>
        </p:spPr>
        <p:txBody>
          <a:bodyPr wrap="none">
            <a:spAutoFit/>
          </a:bodyPr>
          <a:lstStyle/>
          <a:p>
            <a:r>
              <a:rPr lang="tr-TR" dirty="0" err="1" smtClean="0"/>
              <a:t>Dysfunctıon</a:t>
            </a:r>
            <a:endParaRPr lang="tr-TR" dirty="0"/>
          </a:p>
        </p:txBody>
      </p:sp>
      <p:sp>
        <p:nvSpPr>
          <p:cNvPr id="4" name="Dikdörtgen 3"/>
          <p:cNvSpPr/>
          <p:nvPr/>
        </p:nvSpPr>
        <p:spPr>
          <a:xfrm>
            <a:off x="690381" y="1492512"/>
            <a:ext cx="665567" cy="369332"/>
          </a:xfrm>
          <a:prstGeom prst="rect">
            <a:avLst/>
          </a:prstGeom>
        </p:spPr>
        <p:txBody>
          <a:bodyPr wrap="none">
            <a:spAutoFit/>
          </a:bodyPr>
          <a:lstStyle/>
          <a:p>
            <a:r>
              <a:rPr lang="tr-TR" dirty="0" err="1" smtClean="0"/>
              <a:t>Paın</a:t>
            </a:r>
            <a:endParaRPr lang="tr-TR" dirty="0"/>
          </a:p>
        </p:txBody>
      </p:sp>
      <p:sp>
        <p:nvSpPr>
          <p:cNvPr id="5" name="Dikdörtgen 4"/>
          <p:cNvSpPr/>
          <p:nvPr/>
        </p:nvSpPr>
        <p:spPr>
          <a:xfrm>
            <a:off x="690380" y="1996391"/>
            <a:ext cx="1697901" cy="369332"/>
          </a:xfrm>
          <a:prstGeom prst="rect">
            <a:avLst/>
          </a:prstGeom>
        </p:spPr>
        <p:txBody>
          <a:bodyPr wrap="none">
            <a:spAutoFit/>
          </a:bodyPr>
          <a:lstStyle/>
          <a:p>
            <a:r>
              <a:rPr lang="tr-TR" dirty="0" err="1" smtClean="0"/>
              <a:t>Local</a:t>
            </a:r>
            <a:r>
              <a:rPr lang="tr-TR" dirty="0" smtClean="0"/>
              <a:t> </a:t>
            </a:r>
            <a:r>
              <a:rPr lang="tr-TR" dirty="0" err="1" smtClean="0"/>
              <a:t>Trauma</a:t>
            </a:r>
            <a:endParaRPr lang="tr-TR" dirty="0"/>
          </a:p>
        </p:txBody>
      </p:sp>
      <p:sp>
        <p:nvSpPr>
          <p:cNvPr id="6" name="Dikdörtgen 5"/>
          <p:cNvSpPr/>
          <p:nvPr/>
        </p:nvSpPr>
        <p:spPr>
          <a:xfrm>
            <a:off x="690380" y="2381533"/>
            <a:ext cx="6905955" cy="369332"/>
          </a:xfrm>
          <a:prstGeom prst="rect">
            <a:avLst/>
          </a:prstGeom>
        </p:spPr>
        <p:txBody>
          <a:bodyPr wrap="square">
            <a:spAutoFit/>
          </a:bodyPr>
          <a:lstStyle/>
          <a:p>
            <a:r>
              <a:rPr lang="tr-TR" dirty="0" err="1" smtClean="0"/>
              <a:t>Abnormal</a:t>
            </a:r>
            <a:r>
              <a:rPr lang="tr-TR" dirty="0" smtClean="0"/>
              <a:t> </a:t>
            </a:r>
            <a:r>
              <a:rPr lang="tr-TR" dirty="0" err="1" smtClean="0"/>
              <a:t>Posture</a:t>
            </a:r>
            <a:r>
              <a:rPr lang="tr-TR" dirty="0" smtClean="0"/>
              <a:t> </a:t>
            </a:r>
            <a:r>
              <a:rPr lang="tr-TR" dirty="0" err="1" smtClean="0"/>
              <a:t>Or</a:t>
            </a:r>
            <a:r>
              <a:rPr lang="tr-TR" dirty="0" smtClean="0"/>
              <a:t> </a:t>
            </a:r>
            <a:r>
              <a:rPr lang="tr-TR" dirty="0" err="1" smtClean="0"/>
              <a:t>Lımb</a:t>
            </a:r>
            <a:r>
              <a:rPr lang="tr-TR" dirty="0" smtClean="0"/>
              <a:t> </a:t>
            </a:r>
            <a:r>
              <a:rPr lang="tr-TR" dirty="0" err="1" smtClean="0"/>
              <a:t>Posıtıonıng</a:t>
            </a:r>
            <a:endParaRPr lang="tr-TR" dirty="0"/>
          </a:p>
        </p:txBody>
      </p:sp>
      <p:sp>
        <p:nvSpPr>
          <p:cNvPr id="7" name="Dikdörtgen 6"/>
          <p:cNvSpPr/>
          <p:nvPr/>
        </p:nvSpPr>
        <p:spPr>
          <a:xfrm>
            <a:off x="683568" y="2758770"/>
            <a:ext cx="1104790" cy="369332"/>
          </a:xfrm>
          <a:prstGeom prst="rect">
            <a:avLst/>
          </a:prstGeom>
        </p:spPr>
        <p:txBody>
          <a:bodyPr wrap="none">
            <a:spAutoFit/>
          </a:bodyPr>
          <a:lstStyle/>
          <a:p>
            <a:r>
              <a:rPr lang="tr-TR" dirty="0" err="1" smtClean="0"/>
              <a:t>Crepıtus</a:t>
            </a:r>
            <a:endParaRPr lang="tr-TR" dirty="0"/>
          </a:p>
        </p:txBody>
      </p:sp>
      <p:sp>
        <p:nvSpPr>
          <p:cNvPr id="8" name="Dikdörtgen 7"/>
          <p:cNvSpPr/>
          <p:nvPr/>
        </p:nvSpPr>
        <p:spPr>
          <a:xfrm>
            <a:off x="690380" y="3328578"/>
            <a:ext cx="2218877" cy="369332"/>
          </a:xfrm>
          <a:prstGeom prst="rect">
            <a:avLst/>
          </a:prstGeom>
        </p:spPr>
        <p:txBody>
          <a:bodyPr wrap="none">
            <a:spAutoFit/>
          </a:bodyPr>
          <a:lstStyle/>
          <a:p>
            <a:r>
              <a:rPr lang="tr-TR" dirty="0" err="1" smtClean="0"/>
              <a:t>Abnormal</a:t>
            </a:r>
            <a:r>
              <a:rPr lang="tr-TR" dirty="0" smtClean="0"/>
              <a:t> </a:t>
            </a:r>
            <a:r>
              <a:rPr lang="tr-TR" dirty="0" err="1" smtClean="0"/>
              <a:t>Mobılıty</a:t>
            </a:r>
            <a:endParaRPr lang="tr-TR" dirty="0"/>
          </a:p>
        </p:txBody>
      </p:sp>
      <p:sp>
        <p:nvSpPr>
          <p:cNvPr id="9" name="Dikdörtgen 8"/>
          <p:cNvSpPr/>
          <p:nvPr/>
        </p:nvSpPr>
        <p:spPr>
          <a:xfrm>
            <a:off x="690380" y="3898386"/>
            <a:ext cx="2324675" cy="369332"/>
          </a:xfrm>
          <a:prstGeom prst="rect">
            <a:avLst/>
          </a:prstGeom>
        </p:spPr>
        <p:txBody>
          <a:bodyPr wrap="none">
            <a:spAutoFit/>
          </a:bodyPr>
          <a:lstStyle/>
          <a:p>
            <a:r>
              <a:rPr lang="tr-TR" dirty="0" err="1" smtClean="0"/>
              <a:t>Radıographıc</a:t>
            </a:r>
            <a:r>
              <a:rPr lang="tr-TR" dirty="0" smtClean="0"/>
              <a:t> </a:t>
            </a:r>
            <a:r>
              <a:rPr lang="tr-TR" dirty="0" err="1" smtClean="0"/>
              <a:t>Sıgns</a:t>
            </a:r>
            <a:endParaRPr lang="tr-TR" dirty="0"/>
          </a:p>
        </p:txBody>
      </p:sp>
      <p:sp>
        <p:nvSpPr>
          <p:cNvPr id="10" name="Dikdörtgen 9"/>
          <p:cNvSpPr/>
          <p:nvPr/>
        </p:nvSpPr>
        <p:spPr>
          <a:xfrm>
            <a:off x="678104" y="4468194"/>
            <a:ext cx="8352928" cy="369332"/>
          </a:xfrm>
          <a:prstGeom prst="rect">
            <a:avLst/>
          </a:prstGeom>
        </p:spPr>
        <p:txBody>
          <a:bodyPr wrap="square">
            <a:spAutoFit/>
          </a:bodyPr>
          <a:lstStyle/>
          <a:p>
            <a:r>
              <a:rPr lang="en-US" dirty="0" smtClean="0"/>
              <a:t>Other Signs</a:t>
            </a:r>
            <a:r>
              <a:rPr lang="tr-TR" dirty="0" smtClean="0"/>
              <a:t>: </a:t>
            </a:r>
            <a:r>
              <a:rPr lang="tr-TR" dirty="0" err="1" smtClean="0"/>
              <a:t>fever</a:t>
            </a:r>
            <a:r>
              <a:rPr lang="tr-TR" dirty="0" smtClean="0"/>
              <a:t>, </a:t>
            </a:r>
            <a:r>
              <a:rPr lang="tr-TR" dirty="0" err="1" smtClean="0"/>
              <a:t>anemia,shock</a:t>
            </a:r>
            <a:r>
              <a:rPr lang="tr-TR" dirty="0" smtClean="0"/>
              <a:t>, </a:t>
            </a:r>
            <a:r>
              <a:rPr lang="tr-TR" dirty="0" err="1" smtClean="0"/>
              <a:t>nerve</a:t>
            </a:r>
            <a:r>
              <a:rPr lang="tr-TR" dirty="0" smtClean="0"/>
              <a:t> </a:t>
            </a:r>
            <a:r>
              <a:rPr lang="tr-TR" dirty="0" err="1" smtClean="0"/>
              <a:t>injury</a:t>
            </a:r>
            <a:r>
              <a:rPr lang="tr-TR" dirty="0" smtClean="0"/>
              <a:t>, </a:t>
            </a:r>
            <a:r>
              <a:rPr lang="tr-TR" dirty="0" err="1" smtClean="0"/>
              <a:t>necrosis</a:t>
            </a:r>
            <a:r>
              <a:rPr lang="tr-TR" dirty="0" smtClean="0"/>
              <a:t> </a:t>
            </a:r>
            <a:r>
              <a:rPr lang="tr-TR" dirty="0" err="1" smtClean="0"/>
              <a:t>and</a:t>
            </a:r>
            <a:r>
              <a:rPr lang="tr-TR" dirty="0" smtClean="0"/>
              <a:t> </a:t>
            </a:r>
            <a:r>
              <a:rPr lang="tr-TR" dirty="0" err="1" smtClean="0"/>
              <a:t>gangren</a:t>
            </a:r>
            <a:endParaRPr lang="en-US" dirty="0" smtClean="0"/>
          </a:p>
        </p:txBody>
      </p:sp>
    </p:spTree>
    <p:extLst>
      <p:ext uri="{BB962C8B-B14F-4D97-AF65-F5344CB8AC3E}">
        <p14:creationId xmlns:p14="http://schemas.microsoft.com/office/powerpoint/2010/main" val="710381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202468" y="92496"/>
            <a:ext cx="4739063" cy="6673008"/>
          </a:xfrm>
          <a:prstGeom prst="rect">
            <a:avLst/>
          </a:prstGeom>
        </p:spPr>
      </p:pic>
    </p:spTree>
    <p:extLst>
      <p:ext uri="{BB962C8B-B14F-4D97-AF65-F5344CB8AC3E}">
        <p14:creationId xmlns:p14="http://schemas.microsoft.com/office/powerpoint/2010/main" val="1853489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07504" y="620688"/>
            <a:ext cx="8749348" cy="5742878"/>
          </a:xfrm>
          <a:prstGeom prst="rect">
            <a:avLst/>
          </a:prstGeom>
        </p:spPr>
      </p:pic>
    </p:spTree>
    <p:extLst>
      <p:ext uri="{BB962C8B-B14F-4D97-AF65-F5344CB8AC3E}">
        <p14:creationId xmlns:p14="http://schemas.microsoft.com/office/powerpoint/2010/main" val="3169397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79512" y="1340768"/>
            <a:ext cx="8721594" cy="4004733"/>
          </a:xfrm>
          <a:prstGeom prst="rect">
            <a:avLst/>
          </a:prstGeom>
        </p:spPr>
      </p:pic>
    </p:spTree>
    <p:extLst>
      <p:ext uri="{BB962C8B-B14F-4D97-AF65-F5344CB8AC3E}">
        <p14:creationId xmlns:p14="http://schemas.microsoft.com/office/powerpoint/2010/main" val="2794202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95536" y="2258288"/>
            <a:ext cx="2023395" cy="2629386"/>
          </a:xfrm>
          <a:prstGeom prst="rect">
            <a:avLst/>
          </a:prstGeom>
        </p:spPr>
      </p:pic>
      <p:sp>
        <p:nvSpPr>
          <p:cNvPr id="3" name="Metin kutusu 2"/>
          <p:cNvSpPr txBox="1"/>
          <p:nvPr/>
        </p:nvSpPr>
        <p:spPr>
          <a:xfrm>
            <a:off x="611560" y="692696"/>
            <a:ext cx="1385316" cy="369332"/>
          </a:xfrm>
          <a:prstGeom prst="rect">
            <a:avLst/>
          </a:prstGeom>
          <a:noFill/>
        </p:spPr>
        <p:txBody>
          <a:bodyPr wrap="none" rtlCol="0">
            <a:spAutoFit/>
          </a:bodyPr>
          <a:lstStyle/>
          <a:p>
            <a:r>
              <a:rPr lang="tr-TR" dirty="0" smtClean="0"/>
              <a:t>Kaynakça </a:t>
            </a:r>
            <a:endParaRPr lang="tr-TR" dirty="0"/>
          </a:p>
        </p:txBody>
      </p:sp>
      <p:pic>
        <p:nvPicPr>
          <p:cNvPr id="5" name="Resim 4"/>
          <p:cNvPicPr>
            <a:picLocks noChangeAspect="1"/>
          </p:cNvPicPr>
          <p:nvPr/>
        </p:nvPicPr>
        <p:blipFill>
          <a:blip r:embed="rId3"/>
          <a:stretch>
            <a:fillRect/>
          </a:stretch>
        </p:blipFill>
        <p:spPr>
          <a:xfrm>
            <a:off x="3574575" y="2282606"/>
            <a:ext cx="1850833" cy="2619187"/>
          </a:xfrm>
          <a:prstGeom prst="rect">
            <a:avLst/>
          </a:prstGeom>
        </p:spPr>
      </p:pic>
      <p:sp>
        <p:nvSpPr>
          <p:cNvPr id="6" name="Dikdörtgen 5"/>
          <p:cNvSpPr/>
          <p:nvPr/>
        </p:nvSpPr>
        <p:spPr>
          <a:xfrm>
            <a:off x="179512" y="1475492"/>
            <a:ext cx="8640960" cy="369332"/>
          </a:xfrm>
          <a:prstGeom prst="rect">
            <a:avLst/>
          </a:prstGeom>
        </p:spPr>
        <p:txBody>
          <a:bodyPr wrap="square">
            <a:spAutoFit/>
          </a:bodyPr>
          <a:lstStyle/>
          <a:p>
            <a:r>
              <a:rPr lang="tr-TR" dirty="0"/>
              <a:t>http://cal.vet.upenn.edu/projects/saortho/chapter_11/11mast.htm</a:t>
            </a:r>
          </a:p>
        </p:txBody>
      </p:sp>
    </p:spTree>
    <p:extLst>
      <p:ext uri="{BB962C8B-B14F-4D97-AF65-F5344CB8AC3E}">
        <p14:creationId xmlns:p14="http://schemas.microsoft.com/office/powerpoint/2010/main" val="1728774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67544" y="476672"/>
            <a:ext cx="2879314" cy="369332"/>
          </a:xfrm>
          <a:prstGeom prst="rect">
            <a:avLst/>
          </a:prstGeom>
        </p:spPr>
        <p:txBody>
          <a:bodyPr wrap="none">
            <a:spAutoFit/>
          </a:bodyPr>
          <a:lstStyle/>
          <a:p>
            <a:r>
              <a:rPr lang="tr-TR" dirty="0"/>
              <a:t>PHYSICAL EXAMINATION</a:t>
            </a:r>
          </a:p>
        </p:txBody>
      </p:sp>
      <p:sp>
        <p:nvSpPr>
          <p:cNvPr id="3" name="Dikdörtgen 2"/>
          <p:cNvSpPr/>
          <p:nvPr/>
        </p:nvSpPr>
        <p:spPr>
          <a:xfrm>
            <a:off x="1331640" y="980728"/>
            <a:ext cx="2853666" cy="369332"/>
          </a:xfrm>
          <a:prstGeom prst="rect">
            <a:avLst/>
          </a:prstGeom>
        </p:spPr>
        <p:txBody>
          <a:bodyPr wrap="none">
            <a:spAutoFit/>
          </a:bodyPr>
          <a:lstStyle/>
          <a:p>
            <a:r>
              <a:rPr lang="tr-TR" dirty="0"/>
              <a:t>GENERAL EXAMINATION</a:t>
            </a:r>
          </a:p>
        </p:txBody>
      </p:sp>
      <p:sp>
        <p:nvSpPr>
          <p:cNvPr id="4" name="Dikdörtgen 3"/>
          <p:cNvSpPr/>
          <p:nvPr/>
        </p:nvSpPr>
        <p:spPr>
          <a:xfrm>
            <a:off x="1344996" y="1375584"/>
            <a:ext cx="2820003" cy="369332"/>
          </a:xfrm>
          <a:prstGeom prst="rect">
            <a:avLst/>
          </a:prstGeom>
        </p:spPr>
        <p:txBody>
          <a:bodyPr wrap="none">
            <a:spAutoFit/>
          </a:bodyPr>
          <a:lstStyle/>
          <a:p>
            <a:r>
              <a:rPr lang="tr-TR" dirty="0"/>
              <a:t>GENERAL APPEARANCE</a:t>
            </a:r>
          </a:p>
        </p:txBody>
      </p:sp>
      <p:sp>
        <p:nvSpPr>
          <p:cNvPr id="5" name="Dikdörtgen 4"/>
          <p:cNvSpPr/>
          <p:nvPr/>
        </p:nvSpPr>
        <p:spPr>
          <a:xfrm>
            <a:off x="1344996" y="1770440"/>
            <a:ext cx="1792478" cy="369332"/>
          </a:xfrm>
          <a:prstGeom prst="rect">
            <a:avLst/>
          </a:prstGeom>
        </p:spPr>
        <p:txBody>
          <a:bodyPr wrap="none">
            <a:spAutoFit/>
          </a:bodyPr>
          <a:lstStyle/>
          <a:p>
            <a:r>
              <a:rPr lang="tr-TR" dirty="0"/>
              <a:t>TEMPERAMENT</a:t>
            </a:r>
          </a:p>
        </p:txBody>
      </p:sp>
      <p:sp>
        <p:nvSpPr>
          <p:cNvPr id="6" name="Dikdörtgen 5"/>
          <p:cNvSpPr/>
          <p:nvPr/>
        </p:nvSpPr>
        <p:spPr>
          <a:xfrm>
            <a:off x="1331640" y="2181295"/>
            <a:ext cx="3518912" cy="369332"/>
          </a:xfrm>
          <a:prstGeom prst="rect">
            <a:avLst/>
          </a:prstGeom>
        </p:spPr>
        <p:txBody>
          <a:bodyPr wrap="none">
            <a:spAutoFit/>
          </a:bodyPr>
          <a:lstStyle/>
          <a:p>
            <a:r>
              <a:rPr lang="en-US" dirty="0"/>
              <a:t>REVIEW OF ALL BODY SYSTEMS</a:t>
            </a:r>
            <a:endParaRPr lang="tr-TR" dirty="0"/>
          </a:p>
        </p:txBody>
      </p:sp>
      <p:sp>
        <p:nvSpPr>
          <p:cNvPr id="7" name="Dikdörtgen 6"/>
          <p:cNvSpPr/>
          <p:nvPr/>
        </p:nvSpPr>
        <p:spPr>
          <a:xfrm>
            <a:off x="1344996" y="2652723"/>
            <a:ext cx="2366353" cy="369332"/>
          </a:xfrm>
          <a:prstGeom prst="rect">
            <a:avLst/>
          </a:prstGeom>
        </p:spPr>
        <p:txBody>
          <a:bodyPr wrap="none">
            <a:spAutoFit/>
          </a:bodyPr>
          <a:lstStyle/>
          <a:p>
            <a:r>
              <a:rPr lang="tr-TR" dirty="0"/>
              <a:t>GAIT ABNORMALITY</a:t>
            </a:r>
          </a:p>
        </p:txBody>
      </p:sp>
      <p:sp>
        <p:nvSpPr>
          <p:cNvPr id="8" name="Dikdörtgen 7"/>
          <p:cNvSpPr/>
          <p:nvPr/>
        </p:nvSpPr>
        <p:spPr>
          <a:xfrm>
            <a:off x="1356792" y="3131766"/>
            <a:ext cx="5519463" cy="369332"/>
          </a:xfrm>
          <a:prstGeom prst="rect">
            <a:avLst/>
          </a:prstGeom>
        </p:spPr>
        <p:txBody>
          <a:bodyPr wrap="square">
            <a:spAutoFit/>
          </a:bodyPr>
          <a:lstStyle/>
          <a:p>
            <a:r>
              <a:rPr lang="en-US" dirty="0"/>
              <a:t>LOCAL EXAMINATION OF THE AFFECTED AREA.</a:t>
            </a:r>
            <a:endParaRPr lang="tr-TR" dirty="0"/>
          </a:p>
        </p:txBody>
      </p:sp>
      <p:sp>
        <p:nvSpPr>
          <p:cNvPr id="9" name="Dikdörtgen 8"/>
          <p:cNvSpPr/>
          <p:nvPr/>
        </p:nvSpPr>
        <p:spPr>
          <a:xfrm>
            <a:off x="1331640" y="3638243"/>
            <a:ext cx="3350597" cy="369332"/>
          </a:xfrm>
          <a:prstGeom prst="rect">
            <a:avLst/>
          </a:prstGeom>
        </p:spPr>
        <p:txBody>
          <a:bodyPr wrap="none">
            <a:spAutoFit/>
          </a:bodyPr>
          <a:lstStyle/>
          <a:p>
            <a:r>
              <a:rPr lang="tr-TR" dirty="0"/>
              <a:t>NEUROLOGIC EXAMINATION</a:t>
            </a:r>
          </a:p>
        </p:txBody>
      </p:sp>
    </p:spTree>
    <p:extLst>
      <p:ext uri="{BB962C8B-B14F-4D97-AF65-F5344CB8AC3E}">
        <p14:creationId xmlns:p14="http://schemas.microsoft.com/office/powerpoint/2010/main" val="2949913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79512" y="548680"/>
            <a:ext cx="8280920" cy="4524315"/>
          </a:xfrm>
          <a:prstGeom prst="rect">
            <a:avLst/>
          </a:prstGeom>
          <a:noFill/>
        </p:spPr>
        <p:txBody>
          <a:bodyPr wrap="square" rtlCol="0">
            <a:spAutoFit/>
          </a:bodyPr>
          <a:lstStyle/>
          <a:p>
            <a:r>
              <a:rPr lang="tr-TR" dirty="0" err="1" smtClean="0">
                <a:solidFill>
                  <a:srgbClr val="FF0000"/>
                </a:solidFill>
              </a:rPr>
              <a:t>Physical</a:t>
            </a:r>
            <a:r>
              <a:rPr lang="tr-TR" dirty="0" smtClean="0">
                <a:solidFill>
                  <a:srgbClr val="FF0000"/>
                </a:solidFill>
              </a:rPr>
              <a:t> </a:t>
            </a:r>
            <a:r>
              <a:rPr lang="tr-TR" dirty="0" err="1" smtClean="0">
                <a:solidFill>
                  <a:srgbClr val="FF0000"/>
                </a:solidFill>
              </a:rPr>
              <a:t>examination</a:t>
            </a:r>
            <a:endParaRPr lang="tr-TR" dirty="0" smtClean="0">
              <a:solidFill>
                <a:srgbClr val="FF0000"/>
              </a:solidFill>
            </a:endParaRPr>
          </a:p>
          <a:p>
            <a:endParaRPr lang="tr-TR" dirty="0"/>
          </a:p>
          <a:p>
            <a:pPr algn="just"/>
            <a:endParaRPr lang="tr-TR" dirty="0" smtClean="0"/>
          </a:p>
          <a:p>
            <a:pPr algn="just"/>
            <a:r>
              <a:rPr lang="tr-TR" dirty="0" smtClean="0"/>
              <a:t>-Animals </a:t>
            </a:r>
            <a:r>
              <a:rPr lang="tr-TR" dirty="0" err="1" smtClean="0"/>
              <a:t>tempature</a:t>
            </a:r>
            <a:r>
              <a:rPr lang="tr-TR" dirty="0" smtClean="0"/>
              <a:t>, </a:t>
            </a:r>
            <a:r>
              <a:rPr lang="tr-TR" dirty="0" err="1" smtClean="0"/>
              <a:t>pulse</a:t>
            </a:r>
            <a:r>
              <a:rPr lang="tr-TR" dirty="0" smtClean="0"/>
              <a:t>, </a:t>
            </a:r>
            <a:r>
              <a:rPr lang="tr-TR" dirty="0" err="1" smtClean="0"/>
              <a:t>respiration</a:t>
            </a:r>
            <a:r>
              <a:rPr lang="tr-TR" dirty="0" smtClean="0"/>
              <a:t>.</a:t>
            </a:r>
          </a:p>
          <a:p>
            <a:pPr algn="just"/>
            <a:endParaRPr lang="tr-TR" dirty="0" smtClean="0"/>
          </a:p>
          <a:p>
            <a:pPr algn="just"/>
            <a:r>
              <a:rPr lang="tr-TR" dirty="0" smtClean="0"/>
              <a:t>-Animals </a:t>
            </a:r>
            <a:r>
              <a:rPr lang="tr-TR" dirty="0" err="1" smtClean="0"/>
              <a:t>apperance</a:t>
            </a:r>
            <a:r>
              <a:rPr lang="tr-TR" dirty="0" smtClean="0"/>
              <a:t> </a:t>
            </a:r>
            <a:r>
              <a:rPr lang="tr-TR" dirty="0" err="1" smtClean="0"/>
              <a:t>should</a:t>
            </a:r>
            <a:r>
              <a:rPr lang="tr-TR" dirty="0" smtClean="0"/>
              <a:t> be </a:t>
            </a:r>
            <a:r>
              <a:rPr lang="tr-TR" dirty="0" err="1" smtClean="0"/>
              <a:t>noted</a:t>
            </a:r>
            <a:r>
              <a:rPr lang="tr-TR" dirty="0" smtClean="0"/>
              <a:t>  (</a:t>
            </a:r>
            <a:r>
              <a:rPr lang="tr-TR" dirty="0" err="1" smtClean="0"/>
              <a:t>e.g</a:t>
            </a:r>
            <a:r>
              <a:rPr lang="tr-TR" dirty="0" smtClean="0"/>
              <a:t>. </a:t>
            </a:r>
            <a:r>
              <a:rPr lang="tr-TR" dirty="0" err="1" smtClean="0"/>
              <a:t>Obesity</a:t>
            </a:r>
            <a:r>
              <a:rPr lang="tr-TR" dirty="0" smtClean="0"/>
              <a:t>), </a:t>
            </a:r>
            <a:r>
              <a:rPr lang="tr-TR" dirty="0" err="1" smtClean="0"/>
              <a:t>thoracic</a:t>
            </a:r>
            <a:r>
              <a:rPr lang="tr-TR" dirty="0" smtClean="0"/>
              <a:t> </a:t>
            </a:r>
            <a:r>
              <a:rPr lang="tr-TR" dirty="0" err="1" smtClean="0"/>
              <a:t>auscultation</a:t>
            </a:r>
            <a:r>
              <a:rPr lang="tr-TR" dirty="0"/>
              <a:t> </a:t>
            </a:r>
            <a:r>
              <a:rPr lang="tr-TR" dirty="0" err="1" smtClean="0"/>
              <a:t>and</a:t>
            </a:r>
            <a:r>
              <a:rPr lang="tr-TR" dirty="0" smtClean="0"/>
              <a:t> </a:t>
            </a:r>
            <a:r>
              <a:rPr lang="tr-TR" dirty="0" err="1" smtClean="0"/>
              <a:t>abdominal</a:t>
            </a:r>
            <a:r>
              <a:rPr lang="tr-TR" dirty="0" smtClean="0"/>
              <a:t> </a:t>
            </a:r>
            <a:r>
              <a:rPr lang="tr-TR" dirty="0" err="1"/>
              <a:t>p</a:t>
            </a:r>
            <a:r>
              <a:rPr lang="tr-TR" dirty="0" err="1" smtClean="0"/>
              <a:t>alpation</a:t>
            </a:r>
            <a:r>
              <a:rPr lang="tr-TR" dirty="0" smtClean="0"/>
              <a:t> </a:t>
            </a:r>
            <a:r>
              <a:rPr lang="tr-TR" dirty="0" err="1" smtClean="0"/>
              <a:t>performed</a:t>
            </a:r>
            <a:r>
              <a:rPr lang="tr-TR" dirty="0" smtClean="0"/>
              <a:t>. </a:t>
            </a:r>
          </a:p>
          <a:p>
            <a:pPr algn="just"/>
            <a:endParaRPr lang="tr-TR" dirty="0" smtClean="0"/>
          </a:p>
          <a:p>
            <a:pPr algn="just"/>
            <a:r>
              <a:rPr lang="tr-TR" dirty="0" smtClean="0"/>
              <a:t>-</a:t>
            </a:r>
            <a:r>
              <a:rPr lang="tr-TR" dirty="0" err="1" smtClean="0"/>
              <a:t>abdominocentesis</a:t>
            </a:r>
            <a:r>
              <a:rPr lang="tr-TR" dirty="0" smtClean="0"/>
              <a:t>, </a:t>
            </a:r>
            <a:r>
              <a:rPr lang="tr-TR" dirty="0" err="1" smtClean="0"/>
              <a:t>radiograaphic</a:t>
            </a:r>
            <a:r>
              <a:rPr lang="tr-TR" dirty="0" smtClean="0"/>
              <a:t> </a:t>
            </a:r>
            <a:r>
              <a:rPr lang="tr-TR" dirty="0" err="1" smtClean="0"/>
              <a:t>or</a:t>
            </a:r>
            <a:r>
              <a:rPr lang="tr-TR" dirty="0" smtClean="0"/>
              <a:t> </a:t>
            </a:r>
            <a:r>
              <a:rPr lang="tr-TR" dirty="0" err="1" smtClean="0"/>
              <a:t>ultrasonographic</a:t>
            </a:r>
            <a:r>
              <a:rPr lang="tr-TR" dirty="0" smtClean="0"/>
              <a:t> </a:t>
            </a:r>
            <a:r>
              <a:rPr lang="tr-TR" dirty="0" err="1" smtClean="0"/>
              <a:t>evaluation</a:t>
            </a:r>
            <a:r>
              <a:rPr lang="tr-TR" dirty="0" smtClean="0"/>
              <a:t> of </a:t>
            </a:r>
            <a:r>
              <a:rPr lang="tr-TR" dirty="0" err="1" smtClean="0"/>
              <a:t>the</a:t>
            </a:r>
            <a:r>
              <a:rPr lang="tr-TR" dirty="0" smtClean="0"/>
              <a:t> </a:t>
            </a:r>
          </a:p>
          <a:p>
            <a:pPr algn="just"/>
            <a:r>
              <a:rPr lang="tr-TR" dirty="0" err="1" smtClean="0"/>
              <a:t>urinary</a:t>
            </a:r>
            <a:r>
              <a:rPr lang="tr-TR" dirty="0" smtClean="0"/>
              <a:t> </a:t>
            </a:r>
            <a:r>
              <a:rPr lang="tr-TR" dirty="0" err="1" smtClean="0"/>
              <a:t>tract</a:t>
            </a:r>
            <a:r>
              <a:rPr lang="tr-TR" dirty="0" smtClean="0"/>
              <a:t> </a:t>
            </a:r>
            <a:r>
              <a:rPr lang="tr-TR" dirty="0" err="1" smtClean="0"/>
              <a:t>should</a:t>
            </a:r>
            <a:r>
              <a:rPr lang="tr-TR" dirty="0" smtClean="0"/>
              <a:t> be </a:t>
            </a:r>
            <a:r>
              <a:rPr lang="tr-TR" dirty="0" err="1" smtClean="0"/>
              <a:t>performed</a:t>
            </a:r>
            <a:r>
              <a:rPr lang="tr-TR" dirty="0" smtClean="0"/>
              <a:t>.</a:t>
            </a:r>
          </a:p>
          <a:p>
            <a:pPr algn="just"/>
            <a:endParaRPr lang="tr-TR" dirty="0" smtClean="0"/>
          </a:p>
          <a:p>
            <a:pPr algn="just"/>
            <a:r>
              <a:rPr lang="tr-TR" dirty="0"/>
              <a:t> </a:t>
            </a:r>
            <a:r>
              <a:rPr lang="tr-TR" dirty="0" smtClean="0"/>
              <a:t>-</a:t>
            </a:r>
            <a:r>
              <a:rPr lang="tr-TR" dirty="0" err="1" smtClean="0"/>
              <a:t>traumatized</a:t>
            </a:r>
            <a:r>
              <a:rPr lang="tr-TR" dirty="0" smtClean="0"/>
              <a:t> </a:t>
            </a:r>
            <a:r>
              <a:rPr lang="tr-TR" dirty="0" err="1" smtClean="0"/>
              <a:t>animals</a:t>
            </a:r>
            <a:r>
              <a:rPr lang="tr-TR" dirty="0" smtClean="0"/>
              <a:t> </a:t>
            </a:r>
            <a:r>
              <a:rPr lang="tr-TR" dirty="0" err="1" smtClean="0"/>
              <a:t>with</a:t>
            </a:r>
            <a:r>
              <a:rPr lang="tr-TR" dirty="0" smtClean="0"/>
              <a:t> </a:t>
            </a:r>
            <a:r>
              <a:rPr lang="tr-TR" dirty="0" err="1" smtClean="0"/>
              <a:t>long</a:t>
            </a:r>
            <a:r>
              <a:rPr lang="tr-TR" dirty="0" smtClean="0"/>
              <a:t> bone </a:t>
            </a:r>
            <a:r>
              <a:rPr lang="tr-TR" dirty="0" err="1" smtClean="0"/>
              <a:t>fractures</a:t>
            </a:r>
            <a:r>
              <a:rPr lang="tr-TR" dirty="0" smtClean="0"/>
              <a:t> </a:t>
            </a:r>
            <a:r>
              <a:rPr lang="tr-TR" dirty="0" err="1" smtClean="0"/>
              <a:t>frequently</a:t>
            </a:r>
            <a:r>
              <a:rPr lang="tr-TR" dirty="0" smtClean="0"/>
              <a:t> </a:t>
            </a:r>
            <a:r>
              <a:rPr lang="tr-TR" dirty="0" err="1" smtClean="0"/>
              <a:t>have</a:t>
            </a:r>
            <a:r>
              <a:rPr lang="tr-TR" dirty="0" smtClean="0"/>
              <a:t> </a:t>
            </a:r>
            <a:r>
              <a:rPr lang="tr-TR" dirty="0" err="1" smtClean="0"/>
              <a:t>concurrent</a:t>
            </a:r>
            <a:r>
              <a:rPr lang="tr-TR" dirty="0"/>
              <a:t> </a:t>
            </a:r>
            <a:r>
              <a:rPr lang="tr-TR" dirty="0" err="1" smtClean="0"/>
              <a:t>soft</a:t>
            </a:r>
            <a:r>
              <a:rPr lang="tr-TR" dirty="0" smtClean="0"/>
              <a:t> </a:t>
            </a:r>
            <a:r>
              <a:rPr lang="tr-TR" dirty="0" err="1" smtClean="0"/>
              <a:t>tissue</a:t>
            </a:r>
            <a:r>
              <a:rPr lang="tr-TR" dirty="0" smtClean="0"/>
              <a:t> </a:t>
            </a:r>
            <a:r>
              <a:rPr lang="tr-TR" dirty="0" err="1" smtClean="0"/>
              <a:t>injuries</a:t>
            </a:r>
            <a:r>
              <a:rPr lang="tr-TR" dirty="0" smtClean="0"/>
              <a:t> (</a:t>
            </a:r>
            <a:r>
              <a:rPr lang="tr-TR" dirty="0" err="1" smtClean="0"/>
              <a:t>e.e</a:t>
            </a:r>
            <a:r>
              <a:rPr lang="tr-TR" dirty="0" smtClean="0"/>
              <a:t>. </a:t>
            </a:r>
            <a:r>
              <a:rPr lang="tr-TR" dirty="0" err="1" smtClean="0"/>
              <a:t>Pneumothorax</a:t>
            </a:r>
            <a:r>
              <a:rPr lang="tr-TR" dirty="0" smtClean="0"/>
              <a:t>, </a:t>
            </a:r>
            <a:r>
              <a:rPr lang="tr-TR" dirty="0" err="1" smtClean="0"/>
              <a:t>traumatic</a:t>
            </a:r>
            <a:r>
              <a:rPr lang="tr-TR" dirty="0" smtClean="0"/>
              <a:t> </a:t>
            </a:r>
            <a:r>
              <a:rPr lang="tr-TR" dirty="0" err="1" smtClean="0"/>
              <a:t>myocarditis</a:t>
            </a:r>
            <a:r>
              <a:rPr lang="tr-TR" dirty="0" smtClean="0"/>
              <a:t>, </a:t>
            </a:r>
            <a:r>
              <a:rPr lang="tr-TR" dirty="0" err="1" smtClean="0"/>
              <a:t>diaphragmatic</a:t>
            </a:r>
            <a:r>
              <a:rPr lang="tr-TR" dirty="0" smtClean="0"/>
              <a:t> </a:t>
            </a:r>
            <a:r>
              <a:rPr lang="tr-TR" dirty="0" err="1" smtClean="0"/>
              <a:t>hernia</a:t>
            </a:r>
            <a:r>
              <a:rPr lang="tr-TR" dirty="0" smtClean="0"/>
              <a:t>, </a:t>
            </a:r>
            <a:r>
              <a:rPr lang="tr-TR" dirty="0" err="1" smtClean="0"/>
              <a:t>ruptured</a:t>
            </a:r>
            <a:r>
              <a:rPr lang="tr-TR" dirty="0" smtClean="0"/>
              <a:t> </a:t>
            </a:r>
            <a:r>
              <a:rPr lang="tr-TR" dirty="0" err="1" smtClean="0"/>
              <a:t>baladder</a:t>
            </a:r>
            <a:r>
              <a:rPr lang="tr-TR" dirty="0" smtClean="0"/>
              <a:t> </a:t>
            </a:r>
            <a:r>
              <a:rPr lang="tr-TR" dirty="0" err="1" smtClean="0"/>
              <a:t>or</a:t>
            </a:r>
            <a:r>
              <a:rPr lang="tr-TR" dirty="0" smtClean="0"/>
              <a:t> </a:t>
            </a:r>
            <a:r>
              <a:rPr lang="tr-TR" dirty="0" err="1" smtClean="0"/>
              <a:t>urethra</a:t>
            </a:r>
            <a:r>
              <a:rPr lang="tr-TR" dirty="0" smtClean="0"/>
              <a:t>)</a:t>
            </a:r>
          </a:p>
          <a:p>
            <a:endParaRPr lang="tr-TR" dirty="0"/>
          </a:p>
          <a:p>
            <a:endParaRPr lang="tr-TR" dirty="0"/>
          </a:p>
        </p:txBody>
      </p:sp>
    </p:spTree>
    <p:extLst>
      <p:ext uri="{BB962C8B-B14F-4D97-AF65-F5344CB8AC3E}">
        <p14:creationId xmlns:p14="http://schemas.microsoft.com/office/powerpoint/2010/main" val="3921347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67544" y="1859340"/>
            <a:ext cx="7992888" cy="2585323"/>
          </a:xfrm>
          <a:prstGeom prst="rect">
            <a:avLst/>
          </a:prstGeom>
        </p:spPr>
        <p:txBody>
          <a:bodyPr wrap="square">
            <a:spAutoFit/>
          </a:bodyPr>
          <a:lstStyle/>
          <a:p>
            <a:r>
              <a:rPr lang="tr-TR" b="1" dirty="0" err="1">
                <a:solidFill>
                  <a:srgbClr val="FF0000"/>
                </a:solidFill>
                <a:latin typeface="Sabon-Bold"/>
              </a:rPr>
              <a:t>Parameter</a:t>
            </a:r>
            <a:r>
              <a:rPr lang="tr-TR" b="1" dirty="0">
                <a:solidFill>
                  <a:srgbClr val="FF0000"/>
                </a:solidFill>
                <a:latin typeface="Sabon-Bold"/>
              </a:rPr>
              <a:t> </a:t>
            </a:r>
            <a:r>
              <a:rPr lang="tr-TR" b="1" dirty="0" smtClean="0">
                <a:latin typeface="Sabon-Bold"/>
              </a:rPr>
              <a:t>                                                       </a:t>
            </a:r>
            <a:r>
              <a:rPr lang="tr-TR" b="1" dirty="0" smtClean="0">
                <a:solidFill>
                  <a:srgbClr val="FF0000"/>
                </a:solidFill>
                <a:latin typeface="Sabon-Bold"/>
              </a:rPr>
              <a:t>Normal </a:t>
            </a:r>
            <a:r>
              <a:rPr lang="tr-TR" b="1" dirty="0" err="1">
                <a:solidFill>
                  <a:srgbClr val="FF0000"/>
                </a:solidFill>
                <a:latin typeface="Sabon-Bold"/>
              </a:rPr>
              <a:t>values</a:t>
            </a:r>
            <a:endParaRPr lang="tr-TR" b="1" dirty="0">
              <a:solidFill>
                <a:srgbClr val="FF0000"/>
              </a:solidFill>
              <a:latin typeface="Sabon-Bold"/>
            </a:endParaRPr>
          </a:p>
          <a:p>
            <a:r>
              <a:rPr lang="en-US" dirty="0">
                <a:latin typeface="Sabon-Roman"/>
              </a:rPr>
              <a:t>Heart </a:t>
            </a:r>
            <a:r>
              <a:rPr lang="en-US" dirty="0" smtClean="0">
                <a:latin typeface="Sabon-Roman"/>
              </a:rPr>
              <a:t>rate</a:t>
            </a:r>
            <a:r>
              <a:rPr lang="tr-TR" dirty="0" smtClean="0">
                <a:latin typeface="Sabon-Roman"/>
              </a:rPr>
              <a:t>                         </a:t>
            </a:r>
            <a:r>
              <a:rPr lang="en-US" dirty="0" smtClean="0">
                <a:latin typeface="Sabon-Roman"/>
              </a:rPr>
              <a:t> </a:t>
            </a:r>
            <a:r>
              <a:rPr lang="tr-TR" dirty="0" smtClean="0">
                <a:latin typeface="Sabon-Roman"/>
              </a:rPr>
              <a:t>             </a:t>
            </a:r>
            <a:r>
              <a:rPr lang="en-US" dirty="0" smtClean="0">
                <a:latin typeface="Sabon-Roman"/>
              </a:rPr>
              <a:t>130 </a:t>
            </a:r>
            <a:r>
              <a:rPr lang="en-US" dirty="0">
                <a:latin typeface="Sabon-Roman"/>
              </a:rPr>
              <a:t>beats/min (</a:t>
            </a:r>
            <a:r>
              <a:rPr lang="en-US" dirty="0">
                <a:latin typeface="Symbol" panose="05050102010706020507" pitchFamily="18" charset="2"/>
              </a:rPr>
              <a:t>± </a:t>
            </a:r>
            <a:r>
              <a:rPr lang="en-US" dirty="0">
                <a:latin typeface="Sabon-Roman"/>
              </a:rPr>
              <a:t>19) at home</a:t>
            </a:r>
          </a:p>
          <a:p>
            <a:r>
              <a:rPr lang="tr-TR" dirty="0" smtClean="0">
                <a:latin typeface="Sabon-Roman"/>
              </a:rPr>
              <a:t>                                                       150 </a:t>
            </a:r>
            <a:r>
              <a:rPr lang="tr-TR" dirty="0" err="1">
                <a:latin typeface="Sabon-Roman"/>
              </a:rPr>
              <a:t>beats</a:t>
            </a:r>
            <a:r>
              <a:rPr lang="tr-TR" dirty="0">
                <a:latin typeface="Sabon-Roman"/>
              </a:rPr>
              <a:t>/</a:t>
            </a:r>
            <a:r>
              <a:rPr lang="tr-TR" dirty="0" err="1">
                <a:latin typeface="Sabon-Roman"/>
              </a:rPr>
              <a:t>min</a:t>
            </a:r>
            <a:r>
              <a:rPr lang="tr-TR" dirty="0">
                <a:latin typeface="Sabon-Roman"/>
              </a:rPr>
              <a:t> (</a:t>
            </a:r>
            <a:r>
              <a:rPr lang="tr-TR" dirty="0">
                <a:latin typeface="Symbol" panose="05050102010706020507" pitchFamily="18" charset="2"/>
              </a:rPr>
              <a:t>± </a:t>
            </a:r>
            <a:r>
              <a:rPr lang="tr-TR" dirty="0">
                <a:latin typeface="Sabon-Roman"/>
              </a:rPr>
              <a:t>23) at </a:t>
            </a:r>
            <a:r>
              <a:rPr lang="tr-TR" dirty="0" err="1">
                <a:latin typeface="Sabon-Roman"/>
              </a:rPr>
              <a:t>veterinary</a:t>
            </a:r>
            <a:r>
              <a:rPr lang="tr-TR" dirty="0">
                <a:latin typeface="Sabon-Roman"/>
              </a:rPr>
              <a:t> </a:t>
            </a:r>
            <a:r>
              <a:rPr lang="tr-TR" dirty="0" err="1">
                <a:latin typeface="Sabon-Roman"/>
              </a:rPr>
              <a:t>hospital</a:t>
            </a:r>
            <a:endParaRPr lang="tr-TR" dirty="0">
              <a:latin typeface="Sabon-Roman"/>
            </a:endParaRPr>
          </a:p>
          <a:p>
            <a:r>
              <a:rPr lang="tr-TR" dirty="0" smtClean="0">
                <a:latin typeface="Sabon-Roman"/>
              </a:rPr>
              <a:t>                                                       187 </a:t>
            </a:r>
            <a:r>
              <a:rPr lang="tr-TR" dirty="0" err="1">
                <a:latin typeface="Sabon-Roman"/>
              </a:rPr>
              <a:t>beats</a:t>
            </a:r>
            <a:r>
              <a:rPr lang="tr-TR" dirty="0">
                <a:latin typeface="Sabon-Roman"/>
              </a:rPr>
              <a:t>/</a:t>
            </a:r>
            <a:r>
              <a:rPr lang="tr-TR" dirty="0" err="1">
                <a:latin typeface="Sabon-Roman"/>
              </a:rPr>
              <a:t>min</a:t>
            </a:r>
            <a:r>
              <a:rPr lang="tr-TR" dirty="0">
                <a:latin typeface="Sabon-Roman"/>
              </a:rPr>
              <a:t> (</a:t>
            </a:r>
            <a:r>
              <a:rPr lang="tr-TR" dirty="0">
                <a:latin typeface="Symbol" panose="05050102010706020507" pitchFamily="18" charset="2"/>
              </a:rPr>
              <a:t>± </a:t>
            </a:r>
            <a:r>
              <a:rPr lang="tr-TR" dirty="0">
                <a:latin typeface="Sabon-Roman"/>
              </a:rPr>
              <a:t>25) </a:t>
            </a:r>
            <a:r>
              <a:rPr lang="tr-TR" dirty="0" err="1">
                <a:latin typeface="Sabon-Roman"/>
              </a:rPr>
              <a:t>under</a:t>
            </a:r>
            <a:r>
              <a:rPr lang="tr-TR" dirty="0">
                <a:latin typeface="Sabon-Roman"/>
              </a:rPr>
              <a:t> </a:t>
            </a:r>
            <a:r>
              <a:rPr lang="tr-TR" dirty="0" err="1">
                <a:latin typeface="Sabon-Roman"/>
              </a:rPr>
              <a:t>restraint</a:t>
            </a:r>
            <a:endParaRPr lang="tr-TR" dirty="0">
              <a:latin typeface="Sabon-Roman"/>
            </a:endParaRPr>
          </a:p>
          <a:p>
            <a:r>
              <a:rPr lang="tr-TR" dirty="0" err="1">
                <a:latin typeface="Sabon-Roman"/>
              </a:rPr>
              <a:t>Respiratory</a:t>
            </a:r>
            <a:r>
              <a:rPr lang="tr-TR" dirty="0">
                <a:latin typeface="Sabon-Roman"/>
              </a:rPr>
              <a:t> rate </a:t>
            </a:r>
            <a:r>
              <a:rPr lang="tr-TR" dirty="0" smtClean="0">
                <a:latin typeface="Sabon-Roman"/>
              </a:rPr>
              <a:t>                            20–40 </a:t>
            </a:r>
            <a:r>
              <a:rPr lang="tr-TR" dirty="0" err="1">
                <a:latin typeface="Sabon-Roman"/>
              </a:rPr>
              <a:t>breaths</a:t>
            </a:r>
            <a:r>
              <a:rPr lang="tr-TR" dirty="0">
                <a:latin typeface="Sabon-Roman"/>
              </a:rPr>
              <a:t>/</a:t>
            </a:r>
            <a:r>
              <a:rPr lang="tr-TR" dirty="0" err="1">
                <a:latin typeface="Sabon-Roman"/>
              </a:rPr>
              <a:t>min</a:t>
            </a:r>
            <a:endParaRPr lang="tr-TR" dirty="0">
              <a:latin typeface="Sabon-Roman"/>
            </a:endParaRPr>
          </a:p>
          <a:p>
            <a:r>
              <a:rPr lang="tr-TR" dirty="0">
                <a:latin typeface="Sabon-Roman"/>
              </a:rPr>
              <a:t>Body </a:t>
            </a:r>
            <a:r>
              <a:rPr lang="tr-TR" dirty="0" err="1">
                <a:latin typeface="Sabon-Roman"/>
              </a:rPr>
              <a:t>temperature</a:t>
            </a:r>
            <a:r>
              <a:rPr lang="tr-TR" dirty="0">
                <a:latin typeface="Sabon-Roman"/>
              </a:rPr>
              <a:t> </a:t>
            </a:r>
            <a:r>
              <a:rPr lang="tr-TR" dirty="0" smtClean="0">
                <a:latin typeface="Sabon-Roman"/>
              </a:rPr>
              <a:t>                         38–39°C</a:t>
            </a:r>
            <a:endParaRPr lang="tr-TR" dirty="0">
              <a:latin typeface="Sabon-Roman"/>
            </a:endParaRPr>
          </a:p>
          <a:p>
            <a:r>
              <a:rPr lang="en-US" dirty="0">
                <a:latin typeface="Sabon-Roman"/>
              </a:rPr>
              <a:t>Pulse quality at femoral </a:t>
            </a:r>
            <a:r>
              <a:rPr lang="en-US" dirty="0" smtClean="0">
                <a:latin typeface="Sabon-Roman"/>
              </a:rPr>
              <a:t>arteries</a:t>
            </a:r>
            <a:r>
              <a:rPr lang="tr-TR" dirty="0" smtClean="0">
                <a:latin typeface="Sabon-Roman"/>
              </a:rPr>
              <a:t>    </a:t>
            </a:r>
            <a:r>
              <a:rPr lang="en-US" dirty="0" smtClean="0">
                <a:latin typeface="Sabon-Roman"/>
              </a:rPr>
              <a:t>Easily </a:t>
            </a:r>
            <a:r>
              <a:rPr lang="en-US" dirty="0">
                <a:latin typeface="Sabon-Roman"/>
              </a:rPr>
              <a:t>palpable and regular</a:t>
            </a:r>
          </a:p>
          <a:p>
            <a:r>
              <a:rPr lang="en-US" dirty="0">
                <a:latin typeface="Sabon-Roman"/>
              </a:rPr>
              <a:t>Mucous membranes </a:t>
            </a:r>
            <a:r>
              <a:rPr lang="tr-TR" dirty="0" smtClean="0">
                <a:latin typeface="Sabon-Roman"/>
              </a:rPr>
              <a:t>                     </a:t>
            </a:r>
            <a:r>
              <a:rPr lang="en-US" dirty="0" smtClean="0">
                <a:latin typeface="Sabon-Roman"/>
              </a:rPr>
              <a:t>Light </a:t>
            </a:r>
            <a:r>
              <a:rPr lang="en-US" dirty="0">
                <a:latin typeface="Sabon-Roman"/>
              </a:rPr>
              <a:t>pink and moist</a:t>
            </a:r>
          </a:p>
          <a:p>
            <a:r>
              <a:rPr lang="en-US" dirty="0">
                <a:latin typeface="Sabon-Roman"/>
              </a:rPr>
              <a:t>Capillary refill time </a:t>
            </a:r>
            <a:r>
              <a:rPr lang="tr-TR" dirty="0" smtClean="0">
                <a:latin typeface="Sabon-Roman"/>
              </a:rPr>
              <a:t>                         </a:t>
            </a:r>
            <a:r>
              <a:rPr lang="en-US" dirty="0" smtClean="0">
                <a:latin typeface="Symbol" panose="05050102010706020507" pitchFamily="18" charset="2"/>
              </a:rPr>
              <a:t>&lt;</a:t>
            </a:r>
            <a:r>
              <a:rPr lang="en-US" dirty="0">
                <a:latin typeface="Sabon-Roman"/>
              </a:rPr>
              <a:t>1 second</a:t>
            </a:r>
            <a:endParaRPr lang="tr-TR" dirty="0"/>
          </a:p>
        </p:txBody>
      </p:sp>
    </p:spTree>
    <p:extLst>
      <p:ext uri="{BB962C8B-B14F-4D97-AF65-F5344CB8AC3E}">
        <p14:creationId xmlns:p14="http://schemas.microsoft.com/office/powerpoint/2010/main" val="2755558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64322" y="645818"/>
            <a:ext cx="2119446" cy="2207118"/>
          </a:xfrm>
          <a:prstGeom prst="rect">
            <a:avLst/>
          </a:prstGeom>
        </p:spPr>
      </p:pic>
      <p:sp>
        <p:nvSpPr>
          <p:cNvPr id="5" name="Dikdörtgen 4"/>
          <p:cNvSpPr/>
          <p:nvPr/>
        </p:nvSpPr>
        <p:spPr>
          <a:xfrm>
            <a:off x="2915816" y="639818"/>
            <a:ext cx="4608512" cy="2031325"/>
          </a:xfrm>
          <a:prstGeom prst="rect">
            <a:avLst/>
          </a:prstGeom>
        </p:spPr>
        <p:txBody>
          <a:bodyPr wrap="square">
            <a:spAutoFit/>
          </a:bodyPr>
          <a:lstStyle/>
          <a:p>
            <a:pPr algn="just"/>
            <a:r>
              <a:rPr lang="en-US" dirty="0"/>
              <a:t>To </a:t>
            </a:r>
            <a:r>
              <a:rPr lang="en-US" dirty="0" smtClean="0"/>
              <a:t>open</a:t>
            </a:r>
            <a:r>
              <a:rPr lang="tr-TR" dirty="0" smtClean="0"/>
              <a:t> </a:t>
            </a:r>
            <a:r>
              <a:rPr lang="en-US" dirty="0" smtClean="0"/>
              <a:t>the </a:t>
            </a:r>
            <a:r>
              <a:rPr lang="en-US" dirty="0"/>
              <a:t>mouth of a </a:t>
            </a:r>
            <a:r>
              <a:rPr lang="en-US" dirty="0" smtClean="0"/>
              <a:t>cat,</a:t>
            </a:r>
            <a:r>
              <a:rPr lang="tr-TR" dirty="0" smtClean="0"/>
              <a:t> </a:t>
            </a:r>
            <a:r>
              <a:rPr lang="en-US" dirty="0" smtClean="0"/>
              <a:t>one </a:t>
            </a:r>
            <a:r>
              <a:rPr lang="en-US" dirty="0"/>
              <a:t>hand is </a:t>
            </a:r>
            <a:r>
              <a:rPr lang="en-US" dirty="0" smtClean="0"/>
              <a:t>placed</a:t>
            </a:r>
            <a:r>
              <a:rPr lang="tr-TR" dirty="0" smtClean="0"/>
              <a:t> </a:t>
            </a:r>
            <a:r>
              <a:rPr lang="en-US" dirty="0" smtClean="0"/>
              <a:t>over </a:t>
            </a:r>
            <a:r>
              <a:rPr lang="en-US" dirty="0"/>
              <a:t>the top of </a:t>
            </a:r>
            <a:r>
              <a:rPr lang="en-US" dirty="0" smtClean="0"/>
              <a:t>head</a:t>
            </a:r>
            <a:r>
              <a:rPr lang="tr-TR" dirty="0" smtClean="0"/>
              <a:t> </a:t>
            </a:r>
            <a:r>
              <a:rPr lang="en-US" dirty="0" smtClean="0"/>
              <a:t>with </a:t>
            </a:r>
            <a:r>
              <a:rPr lang="en-US" dirty="0"/>
              <a:t>the thumb </a:t>
            </a:r>
            <a:r>
              <a:rPr lang="en-US" dirty="0" smtClean="0"/>
              <a:t>and</a:t>
            </a:r>
            <a:r>
              <a:rPr lang="tr-TR" dirty="0" smtClean="0"/>
              <a:t> </a:t>
            </a:r>
            <a:r>
              <a:rPr lang="en-US" dirty="0" smtClean="0"/>
              <a:t>fingers </a:t>
            </a:r>
            <a:r>
              <a:rPr lang="en-US" dirty="0"/>
              <a:t>under </a:t>
            </a:r>
            <a:r>
              <a:rPr lang="en-US" dirty="0" smtClean="0"/>
              <a:t>the</a:t>
            </a:r>
            <a:r>
              <a:rPr lang="tr-TR" dirty="0" smtClean="0"/>
              <a:t> </a:t>
            </a:r>
            <a:r>
              <a:rPr lang="en-US" dirty="0" smtClean="0"/>
              <a:t>zygomatic arches.</a:t>
            </a:r>
            <a:r>
              <a:rPr lang="tr-TR" dirty="0" smtClean="0"/>
              <a:t> </a:t>
            </a:r>
            <a:r>
              <a:rPr lang="en-US" dirty="0" smtClean="0"/>
              <a:t>The </a:t>
            </a:r>
            <a:r>
              <a:rPr lang="en-US" dirty="0"/>
              <a:t>head is </a:t>
            </a:r>
            <a:r>
              <a:rPr lang="en-US" dirty="0" smtClean="0"/>
              <a:t>then</a:t>
            </a:r>
            <a:r>
              <a:rPr lang="tr-TR" dirty="0" smtClean="0"/>
              <a:t> </a:t>
            </a:r>
            <a:r>
              <a:rPr lang="en-US" dirty="0" smtClean="0"/>
              <a:t>gently </a:t>
            </a:r>
            <a:r>
              <a:rPr lang="en-US" dirty="0"/>
              <a:t>tilted </a:t>
            </a:r>
            <a:r>
              <a:rPr lang="en-US" dirty="0" smtClean="0"/>
              <a:t>back.</a:t>
            </a:r>
            <a:r>
              <a:rPr lang="tr-TR" dirty="0" smtClean="0"/>
              <a:t> </a:t>
            </a:r>
            <a:r>
              <a:rPr lang="en-US" dirty="0" smtClean="0"/>
              <a:t>Pressure </a:t>
            </a:r>
            <a:r>
              <a:rPr lang="en-US" dirty="0"/>
              <a:t>is </a:t>
            </a:r>
            <a:r>
              <a:rPr lang="en-US" dirty="0" smtClean="0"/>
              <a:t>applied</a:t>
            </a:r>
            <a:r>
              <a:rPr lang="tr-TR" dirty="0" smtClean="0"/>
              <a:t> </a:t>
            </a:r>
            <a:r>
              <a:rPr lang="en-US" dirty="0" smtClean="0"/>
              <a:t>on </a:t>
            </a:r>
            <a:r>
              <a:rPr lang="en-US" dirty="0"/>
              <a:t>the lower </a:t>
            </a:r>
            <a:r>
              <a:rPr lang="en-US" dirty="0" smtClean="0"/>
              <a:t>incisors</a:t>
            </a:r>
            <a:r>
              <a:rPr lang="tr-TR" dirty="0" smtClean="0"/>
              <a:t> </a:t>
            </a:r>
            <a:r>
              <a:rPr lang="en-US" dirty="0" smtClean="0"/>
              <a:t>with </a:t>
            </a:r>
            <a:r>
              <a:rPr lang="en-US" dirty="0"/>
              <a:t>one finger </a:t>
            </a:r>
            <a:r>
              <a:rPr lang="en-US" dirty="0" smtClean="0"/>
              <a:t>of</a:t>
            </a:r>
            <a:r>
              <a:rPr lang="tr-TR" dirty="0" smtClean="0"/>
              <a:t> </a:t>
            </a:r>
            <a:r>
              <a:rPr lang="en-US" dirty="0" smtClean="0"/>
              <a:t>the </a:t>
            </a:r>
            <a:r>
              <a:rPr lang="en-US" dirty="0"/>
              <a:t>other hand </a:t>
            </a:r>
            <a:r>
              <a:rPr lang="en-US" dirty="0" smtClean="0"/>
              <a:t>until</a:t>
            </a:r>
            <a:r>
              <a:rPr lang="tr-TR" dirty="0" smtClean="0"/>
              <a:t> </a:t>
            </a:r>
            <a:r>
              <a:rPr lang="en-US" dirty="0" smtClean="0"/>
              <a:t>the </a:t>
            </a:r>
            <a:r>
              <a:rPr lang="en-US" dirty="0"/>
              <a:t>mouth </a:t>
            </a:r>
            <a:r>
              <a:rPr lang="en-US" dirty="0" smtClean="0"/>
              <a:t>is</a:t>
            </a:r>
            <a:r>
              <a:rPr lang="tr-TR" dirty="0" smtClean="0"/>
              <a:t> </a:t>
            </a:r>
            <a:r>
              <a:rPr lang="en-US" dirty="0" smtClean="0"/>
              <a:t>opened</a:t>
            </a:r>
            <a:r>
              <a:rPr lang="en-US" dirty="0"/>
              <a:t>.</a:t>
            </a:r>
            <a:endParaRPr lang="tr-TR" dirty="0"/>
          </a:p>
        </p:txBody>
      </p:sp>
      <p:pic>
        <p:nvPicPr>
          <p:cNvPr id="6" name="Resim 5"/>
          <p:cNvPicPr>
            <a:picLocks noChangeAspect="1"/>
          </p:cNvPicPr>
          <p:nvPr/>
        </p:nvPicPr>
        <p:blipFill>
          <a:blip r:embed="rId3"/>
          <a:stretch>
            <a:fillRect/>
          </a:stretch>
        </p:blipFill>
        <p:spPr>
          <a:xfrm>
            <a:off x="369881" y="3429000"/>
            <a:ext cx="2113887" cy="2636912"/>
          </a:xfrm>
          <a:prstGeom prst="rect">
            <a:avLst/>
          </a:prstGeom>
        </p:spPr>
      </p:pic>
      <p:sp>
        <p:nvSpPr>
          <p:cNvPr id="7" name="Dikdörtgen 6"/>
          <p:cNvSpPr/>
          <p:nvPr/>
        </p:nvSpPr>
        <p:spPr>
          <a:xfrm>
            <a:off x="2915816" y="3429000"/>
            <a:ext cx="4464496" cy="2585323"/>
          </a:xfrm>
          <a:prstGeom prst="rect">
            <a:avLst/>
          </a:prstGeom>
        </p:spPr>
        <p:txBody>
          <a:bodyPr wrap="square">
            <a:spAutoFit/>
          </a:bodyPr>
          <a:lstStyle/>
          <a:p>
            <a:pPr algn="just"/>
            <a:r>
              <a:rPr lang="en-US" dirty="0" smtClean="0"/>
              <a:t>Palpation</a:t>
            </a:r>
            <a:r>
              <a:rPr lang="tr-TR" dirty="0" smtClean="0"/>
              <a:t> </a:t>
            </a:r>
            <a:r>
              <a:rPr lang="en-US" dirty="0" smtClean="0"/>
              <a:t>of </a:t>
            </a:r>
            <a:r>
              <a:rPr lang="en-US" dirty="0"/>
              <a:t>the abdomen </a:t>
            </a:r>
            <a:r>
              <a:rPr lang="en-US" dirty="0" smtClean="0"/>
              <a:t>can</a:t>
            </a:r>
            <a:r>
              <a:rPr lang="tr-TR" dirty="0" smtClean="0"/>
              <a:t> </a:t>
            </a:r>
            <a:r>
              <a:rPr lang="en-US" dirty="0" smtClean="0"/>
              <a:t>be </a:t>
            </a:r>
            <a:r>
              <a:rPr lang="en-US" dirty="0"/>
              <a:t>conducted </a:t>
            </a:r>
            <a:r>
              <a:rPr lang="en-US" dirty="0" smtClean="0"/>
              <a:t>while</a:t>
            </a:r>
            <a:r>
              <a:rPr lang="tr-TR" dirty="0" smtClean="0"/>
              <a:t> </a:t>
            </a:r>
            <a:r>
              <a:rPr lang="en-US" dirty="0" smtClean="0"/>
              <a:t>the </a:t>
            </a:r>
            <a:r>
              <a:rPr lang="en-US" dirty="0"/>
              <a:t>cat is </a:t>
            </a:r>
            <a:r>
              <a:rPr lang="en-US" dirty="0" smtClean="0"/>
              <a:t>held</a:t>
            </a:r>
            <a:r>
              <a:rPr lang="tr-TR" dirty="0" smtClean="0"/>
              <a:t> </a:t>
            </a:r>
            <a:r>
              <a:rPr lang="en-US" dirty="0" smtClean="0"/>
              <a:t>upright </a:t>
            </a:r>
            <a:r>
              <a:rPr lang="en-US" dirty="0"/>
              <a:t>with </a:t>
            </a:r>
            <a:r>
              <a:rPr lang="en-US" dirty="0" smtClean="0"/>
              <a:t>one</a:t>
            </a:r>
            <a:r>
              <a:rPr lang="tr-TR" dirty="0" smtClean="0"/>
              <a:t> </a:t>
            </a:r>
            <a:r>
              <a:rPr lang="en-US" dirty="0" smtClean="0"/>
              <a:t>hand </a:t>
            </a:r>
            <a:r>
              <a:rPr lang="en-US" dirty="0"/>
              <a:t>under its </a:t>
            </a:r>
            <a:r>
              <a:rPr lang="en-US" dirty="0" smtClean="0"/>
              <a:t>chest,</a:t>
            </a:r>
            <a:r>
              <a:rPr lang="tr-TR" dirty="0" smtClean="0"/>
              <a:t> </a:t>
            </a:r>
            <a:r>
              <a:rPr lang="en-US" dirty="0" smtClean="0"/>
              <a:t>its </a:t>
            </a:r>
            <a:r>
              <a:rPr lang="en-US" dirty="0"/>
              <a:t>back towards </a:t>
            </a:r>
            <a:r>
              <a:rPr lang="en-US" dirty="0" smtClean="0"/>
              <a:t>the</a:t>
            </a:r>
            <a:r>
              <a:rPr lang="tr-TR" dirty="0" smtClean="0"/>
              <a:t> </a:t>
            </a:r>
            <a:r>
              <a:rPr lang="en-US" dirty="0" smtClean="0"/>
              <a:t>examiner</a:t>
            </a:r>
            <a:r>
              <a:rPr lang="en-US" dirty="0"/>
              <a:t>. </a:t>
            </a:r>
            <a:r>
              <a:rPr lang="en-US" dirty="0" smtClean="0"/>
              <a:t>Abdominal</a:t>
            </a:r>
            <a:r>
              <a:rPr lang="tr-TR" dirty="0" smtClean="0"/>
              <a:t> </a:t>
            </a:r>
            <a:r>
              <a:rPr lang="en-US" dirty="0" smtClean="0"/>
              <a:t>contents </a:t>
            </a:r>
            <a:r>
              <a:rPr lang="en-US" dirty="0"/>
              <a:t>are </a:t>
            </a:r>
            <a:r>
              <a:rPr lang="en-US" dirty="0" smtClean="0"/>
              <a:t>then</a:t>
            </a:r>
            <a:r>
              <a:rPr lang="tr-TR" dirty="0" smtClean="0"/>
              <a:t> </a:t>
            </a:r>
            <a:r>
              <a:rPr lang="en-US" dirty="0" smtClean="0"/>
              <a:t>gently </a:t>
            </a:r>
            <a:r>
              <a:rPr lang="en-US" dirty="0"/>
              <a:t>palpated </a:t>
            </a:r>
            <a:r>
              <a:rPr lang="en-US" dirty="0" smtClean="0"/>
              <a:t>with</a:t>
            </a:r>
            <a:r>
              <a:rPr lang="tr-TR" dirty="0" smtClean="0"/>
              <a:t> </a:t>
            </a:r>
            <a:r>
              <a:rPr lang="en-US" dirty="0" smtClean="0"/>
              <a:t>flat </a:t>
            </a:r>
            <a:r>
              <a:rPr lang="en-US" dirty="0"/>
              <a:t>fingers. </a:t>
            </a:r>
            <a:r>
              <a:rPr lang="en-US" dirty="0" smtClean="0"/>
              <a:t>Firm</a:t>
            </a:r>
            <a:r>
              <a:rPr lang="tr-TR" dirty="0" smtClean="0"/>
              <a:t> </a:t>
            </a:r>
            <a:r>
              <a:rPr lang="en-US" dirty="0" smtClean="0"/>
              <a:t>sharp </a:t>
            </a:r>
            <a:r>
              <a:rPr lang="en-US" dirty="0"/>
              <a:t>grasping </a:t>
            </a:r>
            <a:r>
              <a:rPr lang="en-US" dirty="0" smtClean="0"/>
              <a:t>or</a:t>
            </a:r>
            <a:r>
              <a:rPr lang="tr-TR" dirty="0" smtClean="0"/>
              <a:t> </a:t>
            </a:r>
            <a:r>
              <a:rPr lang="en-US" dirty="0" smtClean="0"/>
              <a:t>gripping </a:t>
            </a:r>
            <a:r>
              <a:rPr lang="en-US" dirty="0"/>
              <a:t>is </a:t>
            </a:r>
            <a:r>
              <a:rPr lang="en-US" dirty="0" smtClean="0"/>
              <a:t>avoided,</a:t>
            </a:r>
            <a:r>
              <a:rPr lang="tr-TR" dirty="0" smtClean="0"/>
              <a:t> </a:t>
            </a:r>
            <a:r>
              <a:rPr lang="en-US" dirty="0" smtClean="0"/>
              <a:t>as </a:t>
            </a:r>
            <a:r>
              <a:rPr lang="en-US" dirty="0"/>
              <a:t>this will </a:t>
            </a:r>
            <a:r>
              <a:rPr lang="en-US" dirty="0" smtClean="0"/>
              <a:t>cause</a:t>
            </a:r>
            <a:r>
              <a:rPr lang="tr-TR" dirty="0" smtClean="0"/>
              <a:t> </a:t>
            </a:r>
            <a:r>
              <a:rPr lang="en-US" dirty="0" smtClean="0"/>
              <a:t>pain </a:t>
            </a:r>
            <a:r>
              <a:rPr lang="en-US" dirty="0"/>
              <a:t>and may </a:t>
            </a:r>
            <a:r>
              <a:rPr lang="en-US" dirty="0" smtClean="0"/>
              <a:t>even</a:t>
            </a:r>
            <a:r>
              <a:rPr lang="tr-TR" dirty="0" smtClean="0"/>
              <a:t> </a:t>
            </a:r>
            <a:r>
              <a:rPr lang="en-US" dirty="0" smtClean="0"/>
              <a:t>result </a:t>
            </a:r>
            <a:r>
              <a:rPr lang="en-US" dirty="0"/>
              <a:t>in </a:t>
            </a:r>
            <a:r>
              <a:rPr lang="en-US" dirty="0" err="1" smtClean="0"/>
              <a:t>intraabdominal</a:t>
            </a:r>
            <a:r>
              <a:rPr lang="tr-TR" dirty="0" smtClean="0"/>
              <a:t> </a:t>
            </a:r>
            <a:r>
              <a:rPr lang="en-US" dirty="0" smtClean="0"/>
              <a:t>injury</a:t>
            </a:r>
            <a:r>
              <a:rPr lang="en-US" dirty="0"/>
              <a:t>.</a:t>
            </a:r>
            <a:endParaRPr lang="tr-TR" dirty="0"/>
          </a:p>
        </p:txBody>
      </p:sp>
    </p:spTree>
    <p:extLst>
      <p:ext uri="{BB962C8B-B14F-4D97-AF65-F5344CB8AC3E}">
        <p14:creationId xmlns:p14="http://schemas.microsoft.com/office/powerpoint/2010/main" val="1168373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611561" y="548680"/>
            <a:ext cx="8208912" cy="5078313"/>
          </a:xfrm>
          <a:prstGeom prst="rect">
            <a:avLst/>
          </a:prstGeom>
          <a:noFill/>
        </p:spPr>
        <p:txBody>
          <a:bodyPr wrap="square" rtlCol="0">
            <a:spAutoFit/>
          </a:bodyPr>
          <a:lstStyle/>
          <a:p>
            <a:r>
              <a:rPr lang="tr-TR" dirty="0" err="1">
                <a:solidFill>
                  <a:srgbClr val="FF0000"/>
                </a:solidFill>
              </a:rPr>
              <a:t>O</a:t>
            </a:r>
            <a:r>
              <a:rPr lang="tr-TR" dirty="0" err="1" smtClean="0">
                <a:solidFill>
                  <a:srgbClr val="FF0000"/>
                </a:solidFill>
              </a:rPr>
              <a:t>rthopedic</a:t>
            </a:r>
            <a:r>
              <a:rPr lang="tr-TR" dirty="0" smtClean="0">
                <a:solidFill>
                  <a:srgbClr val="FF0000"/>
                </a:solidFill>
              </a:rPr>
              <a:t>  </a:t>
            </a:r>
            <a:r>
              <a:rPr lang="tr-TR" dirty="0" err="1" smtClean="0">
                <a:solidFill>
                  <a:srgbClr val="FF0000"/>
                </a:solidFill>
              </a:rPr>
              <a:t>examination</a:t>
            </a:r>
            <a:endParaRPr lang="tr-TR" dirty="0" smtClean="0">
              <a:solidFill>
                <a:srgbClr val="FF0000"/>
              </a:solidFill>
            </a:endParaRPr>
          </a:p>
          <a:p>
            <a:endParaRPr lang="tr-TR" dirty="0" smtClean="0"/>
          </a:p>
          <a:p>
            <a:pPr marL="285750" indent="-285750">
              <a:buFontTx/>
              <a:buChar char="-"/>
            </a:pPr>
            <a:r>
              <a:rPr lang="tr-TR" dirty="0" err="1" smtClean="0"/>
              <a:t>begin</a:t>
            </a:r>
            <a:r>
              <a:rPr lang="tr-TR" dirty="0" smtClean="0"/>
              <a:t> </a:t>
            </a:r>
            <a:r>
              <a:rPr lang="tr-TR" dirty="0" err="1" smtClean="0"/>
              <a:t>by</a:t>
            </a:r>
            <a:r>
              <a:rPr lang="tr-TR" dirty="0" smtClean="0"/>
              <a:t> </a:t>
            </a:r>
            <a:r>
              <a:rPr lang="tr-TR" dirty="0" err="1" smtClean="0"/>
              <a:t>observing</a:t>
            </a:r>
            <a:r>
              <a:rPr lang="tr-TR" dirty="0" smtClean="0"/>
              <a:t> </a:t>
            </a:r>
            <a:r>
              <a:rPr lang="tr-TR" dirty="0" err="1" smtClean="0"/>
              <a:t>the</a:t>
            </a:r>
            <a:r>
              <a:rPr lang="tr-TR" dirty="0" smtClean="0"/>
              <a:t> </a:t>
            </a:r>
            <a:r>
              <a:rPr lang="tr-TR" dirty="0" err="1" smtClean="0"/>
              <a:t>animal</a:t>
            </a:r>
            <a:r>
              <a:rPr lang="tr-TR" dirty="0" smtClean="0"/>
              <a:t> </a:t>
            </a:r>
            <a:r>
              <a:rPr lang="tr-TR" dirty="0" err="1" smtClean="0"/>
              <a:t>for</a:t>
            </a:r>
            <a:r>
              <a:rPr lang="tr-TR" dirty="0" smtClean="0"/>
              <a:t> </a:t>
            </a:r>
            <a:r>
              <a:rPr lang="tr-TR" dirty="0" err="1" smtClean="0"/>
              <a:t>signs</a:t>
            </a:r>
            <a:r>
              <a:rPr lang="tr-TR" dirty="0" smtClean="0"/>
              <a:t> of </a:t>
            </a:r>
            <a:r>
              <a:rPr lang="tr-TR" dirty="0" err="1" smtClean="0"/>
              <a:t>lameness</a:t>
            </a:r>
            <a:r>
              <a:rPr lang="tr-TR" dirty="0" smtClean="0"/>
              <a:t> </a:t>
            </a:r>
            <a:r>
              <a:rPr lang="tr-TR" dirty="0" err="1" smtClean="0"/>
              <a:t>while</a:t>
            </a:r>
            <a:r>
              <a:rPr lang="tr-TR" dirty="0" smtClean="0"/>
              <a:t> </a:t>
            </a:r>
            <a:r>
              <a:rPr lang="tr-TR" dirty="0" err="1" smtClean="0"/>
              <a:t>obtaining</a:t>
            </a:r>
            <a:endParaRPr lang="tr-TR" dirty="0" smtClean="0"/>
          </a:p>
          <a:p>
            <a:r>
              <a:rPr lang="tr-TR" dirty="0" smtClean="0"/>
              <a:t> </a:t>
            </a:r>
            <a:r>
              <a:rPr lang="tr-TR" dirty="0" err="1" smtClean="0"/>
              <a:t>the</a:t>
            </a:r>
            <a:r>
              <a:rPr lang="tr-TR" dirty="0" smtClean="0"/>
              <a:t> </a:t>
            </a:r>
            <a:r>
              <a:rPr lang="tr-TR" dirty="0" err="1" smtClean="0"/>
              <a:t>anemnesis</a:t>
            </a:r>
            <a:r>
              <a:rPr lang="tr-TR" dirty="0" smtClean="0"/>
              <a:t>.</a:t>
            </a:r>
          </a:p>
          <a:p>
            <a:endParaRPr lang="tr-TR" dirty="0" smtClean="0"/>
          </a:p>
          <a:p>
            <a:r>
              <a:rPr lang="tr-TR" dirty="0" smtClean="0"/>
              <a:t>-</a:t>
            </a:r>
            <a:r>
              <a:rPr lang="tr-TR" dirty="0" err="1" smtClean="0"/>
              <a:t>the</a:t>
            </a:r>
            <a:r>
              <a:rPr lang="tr-TR" dirty="0" smtClean="0"/>
              <a:t> </a:t>
            </a:r>
            <a:r>
              <a:rPr lang="tr-TR" dirty="0" err="1" smtClean="0"/>
              <a:t>animal</a:t>
            </a:r>
            <a:r>
              <a:rPr lang="tr-TR" dirty="0" smtClean="0"/>
              <a:t> </a:t>
            </a:r>
            <a:r>
              <a:rPr lang="tr-TR" dirty="0" err="1" smtClean="0"/>
              <a:t>should</a:t>
            </a:r>
            <a:r>
              <a:rPr lang="tr-TR" dirty="0" smtClean="0"/>
              <a:t> be </a:t>
            </a:r>
            <a:r>
              <a:rPr lang="tr-TR" dirty="0" err="1" smtClean="0"/>
              <a:t>observed</a:t>
            </a:r>
            <a:r>
              <a:rPr lang="tr-TR" dirty="0" smtClean="0"/>
              <a:t> in </a:t>
            </a:r>
            <a:r>
              <a:rPr lang="tr-TR" dirty="0" err="1" smtClean="0"/>
              <a:t>the</a:t>
            </a:r>
            <a:r>
              <a:rPr lang="tr-TR" dirty="0" smtClean="0"/>
              <a:t> </a:t>
            </a:r>
            <a:r>
              <a:rPr lang="tr-TR" dirty="0" err="1" smtClean="0"/>
              <a:t>examination</a:t>
            </a:r>
            <a:r>
              <a:rPr lang="tr-TR" dirty="0" smtClean="0"/>
              <a:t> </a:t>
            </a:r>
            <a:r>
              <a:rPr lang="tr-TR" dirty="0" err="1" smtClean="0"/>
              <a:t>room</a:t>
            </a:r>
            <a:r>
              <a:rPr lang="tr-TR" dirty="0" smtClean="0"/>
              <a:t> </a:t>
            </a:r>
            <a:r>
              <a:rPr lang="tr-TR" dirty="0" err="1" smtClean="0"/>
              <a:t>for</a:t>
            </a:r>
            <a:r>
              <a:rPr lang="tr-TR" dirty="0" smtClean="0"/>
              <a:t> </a:t>
            </a:r>
            <a:r>
              <a:rPr lang="tr-TR" dirty="0" err="1" smtClean="0"/>
              <a:t>obvious</a:t>
            </a:r>
            <a:r>
              <a:rPr lang="tr-TR" dirty="0" smtClean="0"/>
              <a:t> </a:t>
            </a:r>
          </a:p>
          <a:p>
            <a:r>
              <a:rPr lang="tr-TR" dirty="0" err="1" smtClean="0"/>
              <a:t>lameness</a:t>
            </a:r>
            <a:r>
              <a:rPr lang="tr-TR" dirty="0" smtClean="0"/>
              <a:t> </a:t>
            </a:r>
          </a:p>
          <a:p>
            <a:endParaRPr lang="tr-TR" dirty="0" smtClean="0"/>
          </a:p>
          <a:p>
            <a:r>
              <a:rPr lang="tr-TR" dirty="0" smtClean="0"/>
              <a:t>-</a:t>
            </a:r>
            <a:r>
              <a:rPr lang="tr-TR" dirty="0" err="1" smtClean="0"/>
              <a:t>observe</a:t>
            </a:r>
            <a:r>
              <a:rPr lang="tr-TR" dirty="0" smtClean="0"/>
              <a:t> </a:t>
            </a:r>
            <a:r>
              <a:rPr lang="tr-TR" dirty="0" err="1" smtClean="0"/>
              <a:t>if</a:t>
            </a:r>
            <a:r>
              <a:rPr lang="tr-TR" dirty="0" smtClean="0"/>
              <a:t> </a:t>
            </a:r>
            <a:r>
              <a:rPr lang="tr-TR" dirty="0" err="1" smtClean="0"/>
              <a:t>there</a:t>
            </a:r>
            <a:r>
              <a:rPr lang="tr-TR" dirty="0" smtClean="0"/>
              <a:t> is </a:t>
            </a:r>
            <a:r>
              <a:rPr lang="tr-TR" dirty="0" err="1" smtClean="0"/>
              <a:t>any</a:t>
            </a:r>
            <a:r>
              <a:rPr lang="tr-TR" dirty="0" smtClean="0"/>
              <a:t> </a:t>
            </a:r>
            <a:r>
              <a:rPr lang="tr-TR" dirty="0" err="1" smtClean="0"/>
              <a:t>muscle</a:t>
            </a:r>
            <a:r>
              <a:rPr lang="tr-TR" dirty="0" smtClean="0"/>
              <a:t> </a:t>
            </a:r>
            <a:r>
              <a:rPr lang="tr-TR" dirty="0" err="1" smtClean="0"/>
              <a:t>atrophy</a:t>
            </a:r>
            <a:r>
              <a:rPr lang="tr-TR" dirty="0" smtClean="0"/>
              <a:t> </a:t>
            </a:r>
            <a:r>
              <a:rPr lang="tr-TR" dirty="0" err="1" smtClean="0"/>
              <a:t>and</a:t>
            </a:r>
            <a:r>
              <a:rPr lang="tr-TR" dirty="0" smtClean="0"/>
              <a:t> </a:t>
            </a:r>
            <a:r>
              <a:rPr lang="tr-TR" dirty="0" err="1" smtClean="0"/>
              <a:t>abnormal</a:t>
            </a:r>
            <a:r>
              <a:rPr lang="tr-TR" dirty="0" smtClean="0"/>
              <a:t> </a:t>
            </a:r>
            <a:r>
              <a:rPr lang="tr-TR" dirty="0" err="1" smtClean="0"/>
              <a:t>muscle</a:t>
            </a:r>
            <a:r>
              <a:rPr lang="tr-TR" dirty="0" smtClean="0"/>
              <a:t> </a:t>
            </a:r>
            <a:r>
              <a:rPr lang="tr-TR" dirty="0" err="1" smtClean="0"/>
              <a:t>development</a:t>
            </a:r>
            <a:r>
              <a:rPr lang="tr-TR" dirty="0" smtClean="0"/>
              <a:t>.</a:t>
            </a:r>
          </a:p>
          <a:p>
            <a:endParaRPr lang="tr-TR" dirty="0" smtClean="0"/>
          </a:p>
          <a:p>
            <a:r>
              <a:rPr lang="tr-TR" dirty="0" smtClean="0"/>
              <a:t>-</a:t>
            </a:r>
            <a:r>
              <a:rPr lang="tr-TR" dirty="0" err="1" smtClean="0"/>
              <a:t>if</a:t>
            </a:r>
            <a:r>
              <a:rPr lang="tr-TR" dirty="0" smtClean="0"/>
              <a:t> </a:t>
            </a:r>
            <a:r>
              <a:rPr lang="tr-TR" dirty="0" err="1" smtClean="0"/>
              <a:t>the</a:t>
            </a:r>
            <a:r>
              <a:rPr lang="tr-TR" dirty="0" smtClean="0"/>
              <a:t> </a:t>
            </a:r>
            <a:r>
              <a:rPr lang="tr-TR" dirty="0" err="1" smtClean="0"/>
              <a:t>lameness</a:t>
            </a:r>
            <a:r>
              <a:rPr lang="tr-TR" dirty="0" smtClean="0"/>
              <a:t> has not </a:t>
            </a:r>
            <a:r>
              <a:rPr lang="tr-TR" dirty="0" err="1" smtClean="0"/>
              <a:t>been</a:t>
            </a:r>
            <a:r>
              <a:rPr lang="tr-TR" dirty="0" smtClean="0"/>
              <a:t> </a:t>
            </a:r>
            <a:r>
              <a:rPr lang="tr-TR" dirty="0" err="1" smtClean="0"/>
              <a:t>localized</a:t>
            </a:r>
            <a:r>
              <a:rPr lang="tr-TR" dirty="0" smtClean="0"/>
              <a:t> </a:t>
            </a:r>
            <a:r>
              <a:rPr lang="tr-TR" dirty="0" err="1" smtClean="0"/>
              <a:t>during</a:t>
            </a:r>
            <a:r>
              <a:rPr lang="tr-TR" dirty="0" smtClean="0"/>
              <a:t> </a:t>
            </a:r>
            <a:r>
              <a:rPr lang="tr-TR" dirty="0" err="1" smtClean="0"/>
              <a:t>the</a:t>
            </a:r>
            <a:r>
              <a:rPr lang="tr-TR" dirty="0" smtClean="0"/>
              <a:t> </a:t>
            </a:r>
            <a:r>
              <a:rPr lang="tr-TR" dirty="0" err="1" smtClean="0"/>
              <a:t>initial</a:t>
            </a:r>
            <a:r>
              <a:rPr lang="tr-TR" dirty="0" smtClean="0"/>
              <a:t> </a:t>
            </a:r>
            <a:r>
              <a:rPr lang="tr-TR" dirty="0" err="1" smtClean="0"/>
              <a:t>observation</a:t>
            </a:r>
            <a:r>
              <a:rPr lang="tr-TR" dirty="0" smtClean="0"/>
              <a:t>,</a:t>
            </a:r>
          </a:p>
          <a:p>
            <a:r>
              <a:rPr lang="tr-TR" dirty="0" err="1"/>
              <a:t>t</a:t>
            </a:r>
            <a:r>
              <a:rPr lang="tr-TR" dirty="0" err="1" smtClean="0"/>
              <a:t>he</a:t>
            </a:r>
            <a:r>
              <a:rPr lang="tr-TR" dirty="0" smtClean="0"/>
              <a:t> </a:t>
            </a:r>
            <a:r>
              <a:rPr lang="tr-TR" dirty="0" err="1" smtClean="0"/>
              <a:t>animal</a:t>
            </a:r>
            <a:r>
              <a:rPr lang="tr-TR" dirty="0" smtClean="0"/>
              <a:t> </a:t>
            </a:r>
            <a:r>
              <a:rPr lang="tr-TR" dirty="0" err="1" smtClean="0"/>
              <a:t>should</a:t>
            </a:r>
            <a:r>
              <a:rPr lang="tr-TR" dirty="0" smtClean="0"/>
              <a:t> be </a:t>
            </a:r>
            <a:r>
              <a:rPr lang="tr-TR" dirty="0" err="1" smtClean="0"/>
              <a:t>observed</a:t>
            </a:r>
            <a:r>
              <a:rPr lang="tr-TR" dirty="0" smtClean="0"/>
              <a:t> </a:t>
            </a:r>
            <a:r>
              <a:rPr lang="tr-TR" dirty="0" err="1" smtClean="0"/>
              <a:t>while</a:t>
            </a:r>
            <a:r>
              <a:rPr lang="tr-TR" dirty="0" smtClean="0"/>
              <a:t> </a:t>
            </a:r>
            <a:r>
              <a:rPr lang="tr-TR" dirty="0" err="1" smtClean="0"/>
              <a:t>walking</a:t>
            </a:r>
            <a:r>
              <a:rPr lang="tr-TR" dirty="0" smtClean="0"/>
              <a:t>  </a:t>
            </a:r>
            <a:r>
              <a:rPr lang="tr-TR" dirty="0" err="1" smtClean="0"/>
              <a:t>and</a:t>
            </a:r>
            <a:r>
              <a:rPr lang="tr-TR" dirty="0" smtClean="0"/>
              <a:t> </a:t>
            </a:r>
            <a:r>
              <a:rPr lang="tr-TR" dirty="0" err="1" smtClean="0"/>
              <a:t>trotting</a:t>
            </a:r>
            <a:r>
              <a:rPr lang="tr-TR" dirty="0" smtClean="0"/>
              <a:t>. </a:t>
            </a:r>
          </a:p>
          <a:p>
            <a:endParaRPr lang="tr-TR" dirty="0"/>
          </a:p>
          <a:p>
            <a:r>
              <a:rPr lang="tr-TR" dirty="0" smtClean="0"/>
              <a:t>-</a:t>
            </a:r>
            <a:r>
              <a:rPr lang="tr-TR" dirty="0" err="1" smtClean="0"/>
              <a:t>after</a:t>
            </a:r>
            <a:r>
              <a:rPr lang="tr-TR" dirty="0" smtClean="0"/>
              <a:t> </a:t>
            </a:r>
            <a:r>
              <a:rPr lang="tr-TR" dirty="0" err="1" smtClean="0"/>
              <a:t>the</a:t>
            </a:r>
            <a:r>
              <a:rPr lang="tr-TR" dirty="0" smtClean="0"/>
              <a:t> lame </a:t>
            </a:r>
            <a:r>
              <a:rPr lang="tr-TR" dirty="0" err="1" smtClean="0"/>
              <a:t>limb</a:t>
            </a:r>
            <a:r>
              <a:rPr lang="tr-TR" dirty="0" smtClean="0"/>
              <a:t> has </a:t>
            </a:r>
            <a:r>
              <a:rPr lang="tr-TR" dirty="0" err="1" smtClean="0"/>
              <a:t>been</a:t>
            </a:r>
            <a:r>
              <a:rPr lang="tr-TR" dirty="0" smtClean="0"/>
              <a:t> </a:t>
            </a:r>
            <a:r>
              <a:rPr lang="tr-TR" dirty="0" err="1" smtClean="0"/>
              <a:t>identifed</a:t>
            </a:r>
            <a:r>
              <a:rPr lang="tr-TR" dirty="0" smtClean="0"/>
              <a:t>, </a:t>
            </a:r>
            <a:r>
              <a:rPr lang="tr-TR" dirty="0" err="1" smtClean="0"/>
              <a:t>the</a:t>
            </a:r>
            <a:r>
              <a:rPr lang="tr-TR" dirty="0" smtClean="0"/>
              <a:t> </a:t>
            </a:r>
            <a:r>
              <a:rPr lang="tr-TR" dirty="0" err="1" smtClean="0"/>
              <a:t>animal</a:t>
            </a:r>
            <a:r>
              <a:rPr lang="tr-TR" dirty="0" smtClean="0"/>
              <a:t> </a:t>
            </a:r>
            <a:r>
              <a:rPr lang="tr-TR" dirty="0" err="1" smtClean="0"/>
              <a:t>should</a:t>
            </a:r>
            <a:r>
              <a:rPr lang="tr-TR" dirty="0" smtClean="0"/>
              <a:t> be </a:t>
            </a:r>
            <a:r>
              <a:rPr lang="tr-TR" dirty="0" err="1" smtClean="0"/>
              <a:t>returned</a:t>
            </a:r>
            <a:r>
              <a:rPr lang="tr-TR" dirty="0" smtClean="0"/>
              <a:t> </a:t>
            </a:r>
            <a:r>
              <a:rPr lang="tr-TR" dirty="0" err="1" smtClean="0"/>
              <a:t>to</a:t>
            </a:r>
            <a:r>
              <a:rPr lang="tr-TR" dirty="0" smtClean="0"/>
              <a:t> </a:t>
            </a:r>
            <a:r>
              <a:rPr lang="tr-TR" dirty="0" err="1" smtClean="0"/>
              <a:t>the</a:t>
            </a:r>
            <a:r>
              <a:rPr lang="tr-TR" dirty="0" smtClean="0"/>
              <a:t> </a:t>
            </a:r>
            <a:r>
              <a:rPr lang="tr-TR" dirty="0" err="1" smtClean="0"/>
              <a:t>examination</a:t>
            </a:r>
            <a:r>
              <a:rPr lang="tr-TR" dirty="0" smtClean="0"/>
              <a:t> </a:t>
            </a:r>
            <a:r>
              <a:rPr lang="tr-TR" dirty="0" err="1" smtClean="0"/>
              <a:t>room</a:t>
            </a:r>
            <a:r>
              <a:rPr lang="tr-TR" dirty="0" smtClean="0"/>
              <a:t> . </a:t>
            </a:r>
            <a:r>
              <a:rPr lang="tr-TR" dirty="0" err="1" smtClean="0"/>
              <a:t>Limb</a:t>
            </a:r>
            <a:r>
              <a:rPr lang="tr-TR" dirty="0" smtClean="0"/>
              <a:t> </a:t>
            </a:r>
            <a:r>
              <a:rPr lang="tr-TR" dirty="0" err="1" smtClean="0"/>
              <a:t>palpation</a:t>
            </a:r>
            <a:r>
              <a:rPr lang="tr-TR" dirty="0" smtClean="0"/>
              <a:t> </a:t>
            </a:r>
            <a:r>
              <a:rPr lang="tr-TR" dirty="0" err="1" smtClean="0"/>
              <a:t>and</a:t>
            </a:r>
            <a:r>
              <a:rPr lang="tr-TR" dirty="0" smtClean="0"/>
              <a:t> a </a:t>
            </a:r>
            <a:r>
              <a:rPr lang="tr-TR" dirty="0" err="1" smtClean="0"/>
              <a:t>screeining</a:t>
            </a:r>
            <a:r>
              <a:rPr lang="tr-TR" dirty="0" smtClean="0"/>
              <a:t> </a:t>
            </a:r>
            <a:r>
              <a:rPr lang="tr-TR" dirty="0" err="1" smtClean="0"/>
              <a:t>neurologic</a:t>
            </a:r>
            <a:r>
              <a:rPr lang="tr-TR" dirty="0" smtClean="0"/>
              <a:t> </a:t>
            </a:r>
            <a:r>
              <a:rPr lang="tr-TR" dirty="0" err="1" smtClean="0"/>
              <a:t>examination</a:t>
            </a:r>
            <a:r>
              <a:rPr lang="tr-TR" dirty="0" smtClean="0"/>
              <a:t> </a:t>
            </a:r>
            <a:r>
              <a:rPr lang="tr-TR" dirty="0" err="1" smtClean="0"/>
              <a:t>should</a:t>
            </a:r>
            <a:r>
              <a:rPr lang="tr-TR" dirty="0" smtClean="0"/>
              <a:t> be </a:t>
            </a:r>
            <a:r>
              <a:rPr lang="tr-TR" dirty="0" err="1" smtClean="0"/>
              <a:t>performed</a:t>
            </a:r>
            <a:r>
              <a:rPr lang="tr-TR" dirty="0" smtClean="0"/>
              <a:t> </a:t>
            </a:r>
          </a:p>
          <a:p>
            <a:endParaRPr lang="tr-TR" dirty="0"/>
          </a:p>
        </p:txBody>
      </p:sp>
    </p:spTree>
    <p:extLst>
      <p:ext uri="{BB962C8B-B14F-4D97-AF65-F5344CB8AC3E}">
        <p14:creationId xmlns:p14="http://schemas.microsoft.com/office/powerpoint/2010/main" val="50856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95536" y="2348880"/>
            <a:ext cx="8314828" cy="2308324"/>
          </a:xfrm>
          <a:prstGeom prst="rect">
            <a:avLst/>
          </a:prstGeom>
          <a:noFill/>
        </p:spPr>
        <p:txBody>
          <a:bodyPr wrap="square" rtlCol="0">
            <a:spAutoFit/>
          </a:bodyPr>
          <a:lstStyle/>
          <a:p>
            <a:pPr algn="just"/>
            <a:r>
              <a:rPr lang="tr-TR" dirty="0" smtClean="0"/>
              <a:t>-start at </a:t>
            </a:r>
            <a:r>
              <a:rPr lang="tr-TR" dirty="0" err="1" smtClean="0"/>
              <a:t>the</a:t>
            </a:r>
            <a:r>
              <a:rPr lang="tr-TR" dirty="0" smtClean="0"/>
              <a:t> </a:t>
            </a:r>
            <a:r>
              <a:rPr lang="tr-TR" dirty="0" err="1" smtClean="0"/>
              <a:t>front</a:t>
            </a:r>
            <a:r>
              <a:rPr lang="tr-TR" dirty="0" smtClean="0"/>
              <a:t> of </a:t>
            </a:r>
            <a:r>
              <a:rPr lang="tr-TR" dirty="0" err="1" smtClean="0"/>
              <a:t>the</a:t>
            </a:r>
            <a:r>
              <a:rPr lang="tr-TR" dirty="0" smtClean="0"/>
              <a:t> </a:t>
            </a:r>
            <a:r>
              <a:rPr lang="tr-TR" dirty="0" err="1" smtClean="0"/>
              <a:t>animal</a:t>
            </a:r>
            <a:r>
              <a:rPr lang="tr-TR" dirty="0" smtClean="0"/>
              <a:t> </a:t>
            </a:r>
            <a:r>
              <a:rPr lang="tr-TR" dirty="0" err="1" smtClean="0"/>
              <a:t>and</a:t>
            </a:r>
            <a:r>
              <a:rPr lang="tr-TR" dirty="0" smtClean="0"/>
              <a:t> </a:t>
            </a:r>
            <a:r>
              <a:rPr lang="tr-TR" dirty="0" err="1" smtClean="0"/>
              <a:t>work</a:t>
            </a:r>
            <a:r>
              <a:rPr lang="tr-TR" dirty="0" smtClean="0"/>
              <a:t> </a:t>
            </a:r>
            <a:r>
              <a:rPr lang="tr-TR" dirty="0" err="1" smtClean="0"/>
              <a:t>toward</a:t>
            </a:r>
            <a:r>
              <a:rPr lang="tr-TR" dirty="0" smtClean="0"/>
              <a:t> </a:t>
            </a:r>
            <a:r>
              <a:rPr lang="tr-TR" dirty="0" err="1" smtClean="0"/>
              <a:t>the</a:t>
            </a:r>
            <a:r>
              <a:rPr lang="tr-TR" dirty="0" smtClean="0"/>
              <a:t> </a:t>
            </a:r>
            <a:r>
              <a:rPr lang="tr-TR" dirty="0" err="1" smtClean="0"/>
              <a:t>rear</a:t>
            </a:r>
            <a:r>
              <a:rPr lang="tr-TR" dirty="0" smtClean="0"/>
              <a:t>. </a:t>
            </a:r>
          </a:p>
          <a:p>
            <a:pPr algn="just"/>
            <a:endParaRPr lang="tr-TR" dirty="0" smtClean="0"/>
          </a:p>
          <a:p>
            <a:pPr algn="just"/>
            <a:r>
              <a:rPr lang="tr-TR" dirty="0" smtClean="0"/>
              <a:t>-</a:t>
            </a:r>
            <a:r>
              <a:rPr lang="tr-TR" dirty="0" err="1" smtClean="0"/>
              <a:t>starting</a:t>
            </a:r>
            <a:r>
              <a:rPr lang="tr-TR" dirty="0" smtClean="0"/>
              <a:t> at </a:t>
            </a:r>
            <a:r>
              <a:rPr lang="tr-TR" dirty="0" err="1" smtClean="0"/>
              <a:t>the</a:t>
            </a:r>
            <a:r>
              <a:rPr lang="tr-TR" dirty="0" smtClean="0"/>
              <a:t> </a:t>
            </a:r>
            <a:r>
              <a:rPr lang="tr-TR" dirty="0" err="1" smtClean="0"/>
              <a:t>toes</a:t>
            </a:r>
            <a:r>
              <a:rPr lang="tr-TR" dirty="0" smtClean="0"/>
              <a:t> of </a:t>
            </a:r>
            <a:r>
              <a:rPr lang="tr-TR" dirty="0" err="1" smtClean="0"/>
              <a:t>each</a:t>
            </a:r>
            <a:r>
              <a:rPr lang="tr-TR" dirty="0" smtClean="0"/>
              <a:t> </a:t>
            </a:r>
            <a:r>
              <a:rPr lang="tr-TR" dirty="0" err="1" smtClean="0"/>
              <a:t>limb</a:t>
            </a:r>
            <a:r>
              <a:rPr lang="tr-TR" dirty="0" smtClean="0"/>
              <a:t> </a:t>
            </a:r>
            <a:r>
              <a:rPr lang="tr-TR" dirty="0" err="1" smtClean="0"/>
              <a:t>and</a:t>
            </a:r>
            <a:r>
              <a:rPr lang="tr-TR" dirty="0" smtClean="0"/>
              <a:t> </a:t>
            </a:r>
            <a:r>
              <a:rPr lang="tr-TR" dirty="0" err="1" smtClean="0"/>
              <a:t>progressing</a:t>
            </a:r>
            <a:r>
              <a:rPr lang="tr-TR" dirty="0" smtClean="0"/>
              <a:t> </a:t>
            </a:r>
            <a:r>
              <a:rPr lang="tr-TR" dirty="0" err="1" smtClean="0"/>
              <a:t>proximally</a:t>
            </a:r>
            <a:r>
              <a:rPr lang="tr-TR" dirty="0" smtClean="0"/>
              <a:t> is </a:t>
            </a:r>
            <a:r>
              <a:rPr lang="tr-TR" dirty="0" err="1" smtClean="0"/>
              <a:t>useful</a:t>
            </a:r>
            <a:endParaRPr lang="tr-TR" dirty="0" smtClean="0"/>
          </a:p>
          <a:p>
            <a:pPr algn="just"/>
            <a:endParaRPr lang="tr-TR" dirty="0"/>
          </a:p>
          <a:p>
            <a:pPr algn="just"/>
            <a:r>
              <a:rPr lang="tr-TR" dirty="0" smtClean="0"/>
              <a:t>At </a:t>
            </a:r>
            <a:r>
              <a:rPr lang="tr-TR" dirty="0" err="1" smtClean="0"/>
              <a:t>each</a:t>
            </a:r>
            <a:r>
              <a:rPr lang="tr-TR" dirty="0" smtClean="0"/>
              <a:t> bone, </a:t>
            </a:r>
            <a:r>
              <a:rPr lang="tr-TR" dirty="0" err="1" smtClean="0"/>
              <a:t>joint</a:t>
            </a:r>
            <a:r>
              <a:rPr lang="tr-TR" dirty="0" smtClean="0"/>
              <a:t> </a:t>
            </a:r>
            <a:r>
              <a:rPr lang="tr-TR" dirty="0" err="1" smtClean="0"/>
              <a:t>and</a:t>
            </a:r>
            <a:r>
              <a:rPr lang="tr-TR" dirty="0" smtClean="0"/>
              <a:t> </a:t>
            </a:r>
            <a:r>
              <a:rPr lang="tr-TR" dirty="0" err="1" smtClean="0"/>
              <a:t>soft</a:t>
            </a:r>
            <a:r>
              <a:rPr lang="tr-TR" dirty="0" smtClean="0"/>
              <a:t> </a:t>
            </a:r>
            <a:r>
              <a:rPr lang="tr-TR" dirty="0" err="1" smtClean="0"/>
              <a:t>tissue</a:t>
            </a:r>
            <a:r>
              <a:rPr lang="tr-TR" dirty="0" smtClean="0"/>
              <a:t> </a:t>
            </a:r>
            <a:r>
              <a:rPr lang="tr-TR" dirty="0" err="1" smtClean="0"/>
              <a:t>aera</a:t>
            </a:r>
            <a:r>
              <a:rPr lang="tr-TR" dirty="0" smtClean="0"/>
              <a:t> is </a:t>
            </a:r>
            <a:r>
              <a:rPr lang="tr-TR" dirty="0" err="1" smtClean="0"/>
              <a:t>palpated</a:t>
            </a:r>
            <a:r>
              <a:rPr lang="tr-TR" dirty="0" smtClean="0"/>
              <a:t> </a:t>
            </a:r>
            <a:r>
              <a:rPr lang="tr-TR" dirty="0" err="1" smtClean="0"/>
              <a:t>any</a:t>
            </a:r>
            <a:r>
              <a:rPr lang="tr-TR" dirty="0" smtClean="0"/>
              <a:t> </a:t>
            </a:r>
            <a:r>
              <a:rPr lang="tr-TR" dirty="0" err="1" smtClean="0"/>
              <a:t>asymetry</a:t>
            </a:r>
            <a:r>
              <a:rPr lang="tr-TR" dirty="0" smtClean="0"/>
              <a:t> (</a:t>
            </a:r>
            <a:r>
              <a:rPr lang="tr-TR" dirty="0" err="1" smtClean="0"/>
              <a:t>between</a:t>
            </a:r>
            <a:r>
              <a:rPr lang="tr-TR" dirty="0" smtClean="0"/>
              <a:t> </a:t>
            </a:r>
            <a:r>
              <a:rPr lang="tr-TR" dirty="0" err="1" smtClean="0"/>
              <a:t>limbs</a:t>
            </a:r>
            <a:r>
              <a:rPr lang="tr-TR" dirty="0" smtClean="0"/>
              <a:t>), </a:t>
            </a:r>
            <a:r>
              <a:rPr lang="tr-TR" dirty="0" err="1" smtClean="0"/>
              <a:t>response</a:t>
            </a:r>
            <a:r>
              <a:rPr lang="tr-TR" dirty="0" smtClean="0"/>
              <a:t> </a:t>
            </a:r>
            <a:r>
              <a:rPr lang="tr-TR" dirty="0" err="1" smtClean="0"/>
              <a:t>to</a:t>
            </a:r>
            <a:r>
              <a:rPr lang="tr-TR" dirty="0" smtClean="0"/>
              <a:t> </a:t>
            </a:r>
            <a:r>
              <a:rPr lang="tr-TR" dirty="0" err="1" smtClean="0"/>
              <a:t>pain</a:t>
            </a:r>
            <a:r>
              <a:rPr lang="tr-TR" dirty="0" smtClean="0"/>
              <a:t>, </a:t>
            </a:r>
            <a:r>
              <a:rPr lang="tr-TR" dirty="0" err="1" smtClean="0"/>
              <a:t>swelling</a:t>
            </a:r>
            <a:r>
              <a:rPr lang="tr-TR" dirty="0" smtClean="0"/>
              <a:t>, </a:t>
            </a:r>
            <a:r>
              <a:rPr lang="tr-TR" dirty="0" err="1" smtClean="0"/>
              <a:t>abnormalities</a:t>
            </a:r>
            <a:r>
              <a:rPr lang="tr-TR" dirty="0" smtClean="0"/>
              <a:t> in </a:t>
            </a:r>
            <a:r>
              <a:rPr lang="tr-TR" dirty="0" err="1" smtClean="0"/>
              <a:t>range</a:t>
            </a:r>
            <a:r>
              <a:rPr lang="tr-TR" dirty="0" smtClean="0"/>
              <a:t> of </a:t>
            </a:r>
            <a:r>
              <a:rPr lang="tr-TR" dirty="0" err="1" smtClean="0"/>
              <a:t>motion</a:t>
            </a:r>
            <a:r>
              <a:rPr lang="tr-TR" dirty="0" smtClean="0"/>
              <a:t>,</a:t>
            </a:r>
          </a:p>
          <a:p>
            <a:pPr algn="just"/>
            <a:r>
              <a:rPr lang="tr-TR" dirty="0" err="1" smtClean="0"/>
              <a:t>İnstability</a:t>
            </a:r>
            <a:r>
              <a:rPr lang="tr-TR" dirty="0" smtClean="0"/>
              <a:t> </a:t>
            </a:r>
            <a:r>
              <a:rPr lang="tr-TR" dirty="0" err="1" smtClean="0"/>
              <a:t>and</a:t>
            </a:r>
            <a:r>
              <a:rPr lang="tr-TR" dirty="0" smtClean="0"/>
              <a:t> </a:t>
            </a:r>
            <a:r>
              <a:rPr lang="tr-TR" dirty="0" err="1" smtClean="0"/>
              <a:t>crepitation</a:t>
            </a:r>
            <a:r>
              <a:rPr lang="tr-TR" dirty="0" smtClean="0"/>
              <a:t> </a:t>
            </a:r>
            <a:r>
              <a:rPr lang="tr-TR" dirty="0" err="1" smtClean="0"/>
              <a:t>should</a:t>
            </a:r>
            <a:r>
              <a:rPr lang="tr-TR" dirty="0" smtClean="0"/>
              <a:t> be </a:t>
            </a:r>
            <a:r>
              <a:rPr lang="tr-TR" dirty="0" err="1" smtClean="0"/>
              <a:t>noted</a:t>
            </a:r>
            <a:r>
              <a:rPr lang="tr-TR" dirty="0" smtClean="0"/>
              <a:t>. </a:t>
            </a:r>
            <a:endParaRPr lang="tr-TR" dirty="0"/>
          </a:p>
        </p:txBody>
      </p:sp>
      <p:sp>
        <p:nvSpPr>
          <p:cNvPr id="3" name="Dikdörtgen 2"/>
          <p:cNvSpPr/>
          <p:nvPr/>
        </p:nvSpPr>
        <p:spPr>
          <a:xfrm>
            <a:off x="539552" y="1124744"/>
            <a:ext cx="7848872" cy="923330"/>
          </a:xfrm>
          <a:prstGeom prst="rect">
            <a:avLst/>
          </a:prstGeom>
        </p:spPr>
        <p:txBody>
          <a:bodyPr wrap="square">
            <a:spAutoFit/>
          </a:bodyPr>
          <a:lstStyle/>
          <a:p>
            <a:r>
              <a:rPr lang="en-US" dirty="0"/>
              <a:t>-the first examination should be done without sedation to </a:t>
            </a:r>
            <a:r>
              <a:rPr lang="en-US" dirty="0" err="1"/>
              <a:t>detirmene</a:t>
            </a:r>
            <a:r>
              <a:rPr lang="en-US" dirty="0"/>
              <a:t> the animals response to pain ; however, this may not be possible in aggressive animals.</a:t>
            </a:r>
          </a:p>
        </p:txBody>
      </p:sp>
    </p:spTree>
    <p:extLst>
      <p:ext uri="{BB962C8B-B14F-4D97-AF65-F5344CB8AC3E}">
        <p14:creationId xmlns:p14="http://schemas.microsoft.com/office/powerpoint/2010/main" val="1195616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79512" y="332656"/>
            <a:ext cx="8853897" cy="5887710"/>
          </a:xfrm>
          <a:prstGeom prst="rect">
            <a:avLst/>
          </a:prstGeom>
        </p:spPr>
      </p:pic>
    </p:spTree>
    <p:extLst>
      <p:ext uri="{BB962C8B-B14F-4D97-AF65-F5344CB8AC3E}">
        <p14:creationId xmlns:p14="http://schemas.microsoft.com/office/powerpoint/2010/main" val="3226687569"/>
      </p:ext>
    </p:extLst>
  </p:cSld>
  <p:clrMapOvr>
    <a:masterClrMapping/>
  </p:clrMapOvr>
</p:sld>
</file>

<file path=ppt/theme/theme1.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311</TotalTime>
  <Words>1715</Words>
  <Application>Microsoft Office PowerPoint</Application>
  <PresentationFormat>Ekran Gösterisi (4:3)</PresentationFormat>
  <Paragraphs>143</Paragraphs>
  <Slides>29</Slides>
  <Notes>1</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29</vt:i4>
      </vt:variant>
    </vt:vector>
  </HeadingPairs>
  <TitlesOfParts>
    <vt:vector size="36" baseType="lpstr">
      <vt:lpstr>Calibri</vt:lpstr>
      <vt:lpstr>Century Gothic</vt:lpstr>
      <vt:lpstr>Sabon-Bold</vt:lpstr>
      <vt:lpstr>Sabon-Roman</vt:lpstr>
      <vt:lpstr>Symbol</vt:lpstr>
      <vt:lpstr>Wingdings 3</vt:lpstr>
      <vt:lpstr>Dilim</vt:lpstr>
      <vt:lpstr>Orthopedic Examination  Pain Management And Anesthesia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ETIOLOGY OF FRACTURES</vt:lpstr>
      <vt:lpstr>PowerPoint Sunusu</vt:lpstr>
      <vt:lpstr>PowerPoint Sunusu</vt:lpstr>
      <vt:lpstr>PowerPoint Sunusu</vt:lpstr>
      <vt:lpstr>PowerPoint Sunusu</vt:lpstr>
      <vt:lpstr>CLASSIFICATION OF FRACTURES BY TYPE</vt:lpstr>
      <vt:lpstr>PowerPoint Sunusu</vt:lpstr>
      <vt:lpstr>PowerPoint Sunusu</vt:lpstr>
      <vt:lpstr>PowerPoint Sunusu</vt:lpstr>
      <vt:lpstr>PowerPoint Sunusu</vt:lpstr>
      <vt:lpstr>PowerPoint Sunusu</vt:lpstr>
      <vt:lpstr>CLASSIFICATION OF FRACTION BY LOCATION  Fractures may be classified by their anatomical location in relation to a specific bone.</vt:lpstr>
      <vt:lpstr>PowerPoint Sunusu</vt:lpstr>
      <vt:lpstr>DIAGNOSIS OF FRACTURE</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Orthopedic Examination  Pain Management And Anesthesia</dc:title>
  <dc:creator>DEPO</dc:creator>
  <cp:lastModifiedBy>murat calıskan</cp:lastModifiedBy>
  <cp:revision>61</cp:revision>
  <dcterms:created xsi:type="dcterms:W3CDTF">2019-02-15T11:08:10Z</dcterms:created>
  <dcterms:modified xsi:type="dcterms:W3CDTF">2019-02-27T10:46:05Z</dcterms:modified>
</cp:coreProperties>
</file>