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23"/>
  </p:notesMasterIdLst>
  <p:sldIdLst>
    <p:sldId id="1082" r:id="rId4"/>
    <p:sldId id="1091" r:id="rId5"/>
    <p:sldId id="1092" r:id="rId6"/>
    <p:sldId id="1093" r:id="rId7"/>
    <p:sldId id="1094" r:id="rId8"/>
    <p:sldId id="1095" r:id="rId9"/>
    <p:sldId id="1096" r:id="rId10"/>
    <p:sldId id="1097" r:id="rId11"/>
    <p:sldId id="1098" r:id="rId12"/>
    <p:sldId id="1099" r:id="rId13"/>
    <p:sldId id="1100" r:id="rId14"/>
    <p:sldId id="1101" r:id="rId15"/>
    <p:sldId id="1102" r:id="rId16"/>
    <p:sldId id="1103" r:id="rId17"/>
    <p:sldId id="1104" r:id="rId18"/>
    <p:sldId id="1105" r:id="rId19"/>
    <p:sldId id="1106" r:id="rId20"/>
    <p:sldId id="1107" r:id="rId21"/>
    <p:sldId id="1108" r:id="rId2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p:scale>
          <a:sx n="115" d="100"/>
          <a:sy n="115" d="100"/>
        </p:scale>
        <p:origin x="-1508" y="-2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pPr/>
              <a:t>4/6/2020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pPr/>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pPr/>
              <a:t>4/6/2020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pPr/>
              <a:t>4/6/2020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pPr/>
              <a:t>4/6/2020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pPr/>
              <a:t>4/6/2020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pPr/>
              <a:t>4/6/2020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pPr/>
              <a:t>4/6/2020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pPr/>
              <a:t>4/6/2020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pPr/>
              <a:t>4/6/2020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pPr/>
              <a:t>4/6/2020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pPr/>
              <a:t>4/6/2020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pPr/>
              <a:t>4/6/2020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pPr/>
              <a:t>4/6/2020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pPr/>
              <a:t>4/6/2020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pPr/>
              <a:t>4/6/2020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pPr>
                <a:defRPr/>
              </a:pPr>
              <a:t>4/6/2020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pPr>
                <a:defRPr/>
              </a:pPr>
              <a:t>4/6/2020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pPr>
                <a:defRPr/>
              </a:pPr>
              <a:t>4/6/2020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pPr>
                <a:defRPr/>
              </a:pPr>
              <a:t>4/6/2020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pPr/>
              <a:t>4/6/2020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pPr/>
              <a:t>4/6/2020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4/6/2020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pPr/>
              <a:t>4/6/2020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pPr/>
              <a:t>4/6/2020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pPr/>
              <a:t>4/6/2020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pPr/>
              <a:t>4/6/2020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pPr/>
              <a:t>4/6/2020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pPr/>
              <a:t>4/6/2020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pPr/>
              <a:t>4/6/2020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pPr/>
              <a:t>4/6/2020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448</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Toplu Yapı ve Taşınmaz Yönetimi</a:t>
            </a: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Dr.H.</a:t>
            </a:r>
            <a:r>
              <a:rPr lang="tr-TR" sz="1600" b="1" dirty="0" smtClean="0">
                <a:latin typeface="Arial" panose="020B0604020202020204" pitchFamily="34" charset="0"/>
                <a:ea typeface="Times New Roman" panose="02020603050405020304" pitchFamily="18" charset="0"/>
                <a:cs typeface="Arial" panose="020B0604020202020204" pitchFamily="34" charset="0"/>
              </a:rPr>
              <a:t>Murat </a:t>
            </a:r>
            <a:r>
              <a:rPr lang="tr-TR" sz="1600" b="1" dirty="0" smtClean="0">
                <a:latin typeface="Arial" panose="020B0604020202020204" pitchFamily="34" charset="0"/>
                <a:ea typeface="Times New Roman" panose="02020603050405020304" pitchFamily="18" charset="0"/>
                <a:cs typeface="Arial" panose="020B0604020202020204" pitchFamily="34" charset="0"/>
              </a:rPr>
              <a:t>ÇEKİCİ</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601884" y="1863524"/>
            <a:ext cx="8194875" cy="3402957"/>
          </a:xfrm>
        </p:spPr>
        <p:txBody>
          <a:bodyPr/>
          <a:lstStyle/>
          <a:p>
            <a:r>
              <a:rPr lang="tr-TR" dirty="0"/>
              <a:t>Acil durum yönetimi çalışanları, toplumu ve çevreyi korumayı amaçlar. </a:t>
            </a:r>
            <a:endParaRPr lang="tr-TR" dirty="0" smtClean="0"/>
          </a:p>
          <a:p>
            <a:r>
              <a:rPr lang="tr-TR" dirty="0" smtClean="0"/>
              <a:t>İşletmenin </a:t>
            </a:r>
            <a:r>
              <a:rPr lang="tr-TR" dirty="0"/>
              <a:t>yasal yükümlülüklerini yerine getirmesi ve yerel kurumlar ile uyumunu temin eder</a:t>
            </a:r>
            <a:r>
              <a:rPr lang="tr-TR" dirty="0" smtClean="0"/>
              <a:t>.</a:t>
            </a:r>
          </a:p>
          <a:p>
            <a:r>
              <a:rPr lang="tr-TR" dirty="0" smtClean="0"/>
              <a:t> </a:t>
            </a:r>
            <a:r>
              <a:rPr lang="tr-TR" dirty="0"/>
              <a:t>İşletmeye finansal sıkıntılar, üretime ara verilmesi, ünitelerin zarar görmesi ve pazarın kaybı gibi sıkıntılardan kurtulma yeteneği verir. </a:t>
            </a:r>
            <a:endParaRPr lang="tr-TR" dirty="0" smtClean="0"/>
          </a:p>
          <a:p>
            <a:r>
              <a:rPr lang="tr-TR" dirty="0" smtClean="0"/>
              <a:t> </a:t>
            </a:r>
            <a:r>
              <a:rPr lang="tr-TR" dirty="0"/>
              <a:t>Bir acil durumun cezai ve toplumsal sorumluluğunu azaltır. </a:t>
            </a:r>
            <a:endParaRPr lang="tr-TR" dirty="0" smtClean="0"/>
          </a:p>
          <a:p>
            <a:r>
              <a:rPr lang="tr-TR" dirty="0" smtClean="0"/>
              <a:t> </a:t>
            </a:r>
            <a:r>
              <a:rPr lang="tr-TR" dirty="0"/>
              <a:t>Çalışanlar, tedarikçiler, müşteriler ve toplum önünde İşletmenin itibarını arttırır. </a:t>
            </a:r>
          </a:p>
          <a:p>
            <a:r>
              <a:rPr lang="tr-TR" dirty="0" smtClean="0"/>
              <a:t>Sigorta </a:t>
            </a:r>
            <a:r>
              <a:rPr lang="tr-TR" dirty="0"/>
              <a:t>giderlerinde tasarruf sağlar.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800007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694480" y="1840374"/>
            <a:ext cx="7685591" cy="3200407"/>
          </a:xfrm>
        </p:spPr>
        <p:txBody>
          <a:bodyPr/>
          <a:lstStyle/>
          <a:p>
            <a:pPr marL="0" indent="0" algn="ctr">
              <a:buNone/>
            </a:pPr>
            <a:r>
              <a:rPr lang="tr-TR" sz="2400" b="1" dirty="0"/>
              <a:t>PLANLAMA SÜRECİNİN 4 AŞAMASI </a:t>
            </a:r>
            <a:endParaRPr lang="tr-TR" sz="2400" b="1" dirty="0" smtClean="0"/>
          </a:p>
          <a:p>
            <a:endParaRPr lang="tr-TR" sz="2400" dirty="0"/>
          </a:p>
          <a:p>
            <a:pPr marL="0" indent="0">
              <a:buNone/>
            </a:pPr>
            <a:r>
              <a:rPr lang="tr-TR" sz="2400" dirty="0" smtClean="0"/>
              <a:t>1</a:t>
            </a:r>
            <a:r>
              <a:rPr lang="tr-TR" sz="2400" dirty="0"/>
              <a:t>. Aşama: Planlama için bir ekibin oluşturulması </a:t>
            </a:r>
            <a:endParaRPr lang="tr-TR" sz="2400" dirty="0" smtClean="0"/>
          </a:p>
          <a:p>
            <a:pPr marL="0" indent="0">
              <a:buNone/>
            </a:pPr>
            <a:r>
              <a:rPr lang="tr-TR" sz="2400" dirty="0" smtClean="0"/>
              <a:t>2</a:t>
            </a:r>
            <a:r>
              <a:rPr lang="tr-TR" sz="2400" dirty="0"/>
              <a:t>. Aşama: Risk analizi yapılması, muhtemel zararların tespiti </a:t>
            </a:r>
            <a:endParaRPr lang="tr-TR" sz="2400" dirty="0" smtClean="0"/>
          </a:p>
          <a:p>
            <a:pPr marL="0" indent="0">
              <a:buNone/>
            </a:pPr>
            <a:r>
              <a:rPr lang="tr-TR" sz="2400" dirty="0" smtClean="0"/>
              <a:t>3</a:t>
            </a:r>
            <a:r>
              <a:rPr lang="tr-TR" sz="2400" dirty="0"/>
              <a:t>. Aşama: Planın hazırlanması </a:t>
            </a:r>
            <a:endParaRPr lang="tr-TR" sz="2400" dirty="0" smtClean="0"/>
          </a:p>
          <a:p>
            <a:pPr marL="0" indent="0">
              <a:buNone/>
            </a:pPr>
            <a:r>
              <a:rPr lang="tr-TR" sz="2400" dirty="0" smtClean="0"/>
              <a:t>4</a:t>
            </a:r>
            <a:r>
              <a:rPr lang="tr-TR" sz="2400" dirty="0"/>
              <a:t>. Aşama: Planın yürürlüğe konulması.</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6861696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4501" y="277791"/>
            <a:ext cx="7654996" cy="682907"/>
          </a:xfrm>
        </p:spPr>
        <p:txBody>
          <a:bodyPr/>
          <a:lstStyle/>
          <a:p>
            <a:pPr algn="ctr"/>
            <a:r>
              <a:rPr lang="tr-TR" sz="2200" dirty="0"/>
              <a:t>ACİL DURUM YÖNETİMİNDE GÖZ ÖNÜNDE BULUNDURULMASI GEREKLİ HUSUSLAR</a:t>
            </a:r>
            <a:br>
              <a:rPr lang="tr-TR" sz="2200" dirty="0"/>
            </a:br>
            <a:endParaRPr lang="tr-TR" sz="2200" dirty="0"/>
          </a:p>
        </p:txBody>
      </p:sp>
      <p:sp>
        <p:nvSpPr>
          <p:cNvPr id="3" name="Metin Yer Tutucusu 2"/>
          <p:cNvSpPr>
            <a:spLocks noGrp="1"/>
          </p:cNvSpPr>
          <p:nvPr>
            <p:ph type="body" idx="1"/>
          </p:nvPr>
        </p:nvSpPr>
        <p:spPr>
          <a:xfrm>
            <a:off x="324092" y="1956122"/>
            <a:ext cx="8075406" cy="3258279"/>
          </a:xfrm>
        </p:spPr>
        <p:txBody>
          <a:bodyPr/>
          <a:lstStyle/>
          <a:p>
            <a:pPr marL="0" indent="0">
              <a:buNone/>
            </a:pPr>
            <a:r>
              <a:rPr lang="tr-TR" dirty="0"/>
              <a:t>A</a:t>
            </a:r>
            <a:r>
              <a:rPr lang="tr-TR" dirty="0" smtClean="0"/>
              <a:t>cil </a:t>
            </a:r>
            <a:r>
              <a:rPr lang="tr-TR" dirty="0"/>
              <a:t>durum yönetiminin özünü oluşturan </a:t>
            </a:r>
            <a:r>
              <a:rPr lang="tr-TR" dirty="0" smtClean="0"/>
              <a:t>faaliyetler:</a:t>
            </a:r>
          </a:p>
          <a:p>
            <a:pPr marL="0" indent="0">
              <a:buNone/>
            </a:pPr>
            <a:endParaRPr lang="tr-TR" b="1" dirty="0"/>
          </a:p>
          <a:p>
            <a:pPr marL="457200" indent="-457200">
              <a:buAutoNum type="alphaUcParenR"/>
            </a:pPr>
            <a:r>
              <a:rPr lang="tr-TR" b="1" dirty="0" smtClean="0"/>
              <a:t>YÖNLENDİRME VE KONTROL: </a:t>
            </a:r>
          </a:p>
          <a:p>
            <a:pPr marL="0" indent="0">
              <a:buNone/>
            </a:pPr>
            <a:r>
              <a:rPr lang="tr-TR" dirty="0" smtClean="0"/>
              <a:t>Herhangi </a:t>
            </a:r>
            <a:r>
              <a:rPr lang="tr-TR" dirty="0"/>
              <a:t>bir acil durumda bir kimse yönetimi almalıdır. Kaynakların yönetimi, gelen bilgilerin analiz edilmesi ve karar verilmesine yönlendirme ve kontrol denir. </a:t>
            </a:r>
            <a:endParaRPr lang="tr-TR" dirty="0" smtClean="0"/>
          </a:p>
          <a:p>
            <a:endParaRPr lang="tr-TR" dirty="0" smtClean="0"/>
          </a:p>
          <a:p>
            <a:r>
              <a:rPr lang="tr-TR" dirty="0"/>
              <a:t>Aşağıda tanımlanan yönlendirme ve kontrol sistemi uygun büyüklükte bir işletme esas alınarak tanımlanmıştır. </a:t>
            </a:r>
            <a:endParaRPr lang="tr-TR" dirty="0" smtClean="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776716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20860" y="1608880"/>
            <a:ext cx="8125427" cy="3431901"/>
          </a:xfrm>
        </p:spPr>
        <p:txBody>
          <a:bodyPr/>
          <a:lstStyle/>
          <a:p>
            <a:pPr marL="0" indent="0">
              <a:buNone/>
            </a:pPr>
            <a:r>
              <a:rPr lang="tr-TR" b="1" dirty="0"/>
              <a:t>1- Kriz Yöneticisi: </a:t>
            </a:r>
          </a:p>
          <a:p>
            <a:pPr marL="0" indent="0">
              <a:buNone/>
            </a:pPr>
            <a:r>
              <a:rPr lang="tr-TR" dirty="0" smtClean="0"/>
              <a:t>Kriz </a:t>
            </a:r>
            <a:r>
              <a:rPr lang="tr-TR" dirty="0"/>
              <a:t>Yöneticisi, taktik planlama ve tahliye, dış yardıma ihtiyaç var ise ilgili yerlerden yardım talep edilmesi, iç kaynaklar ile dış kaynaklar arasındaki koordinasyonu da kapsayan tüm acil durum operasyonunun yönetiminden sorumludur. Kriz Yöneticisi o işletmede görevli en üst kademe yöneticidir. </a:t>
            </a:r>
            <a:endParaRPr lang="tr-TR" dirty="0" smtClean="0"/>
          </a:p>
          <a:p>
            <a:pPr marL="0" indent="0">
              <a:buNone/>
            </a:pPr>
            <a:r>
              <a:rPr lang="tr-TR" dirty="0" smtClean="0"/>
              <a:t>Kriz </a:t>
            </a:r>
            <a:r>
              <a:rPr lang="tr-TR" dirty="0"/>
              <a:t>Yöneticisinin görevleri şunlardır: </a:t>
            </a:r>
            <a:r>
              <a:rPr lang="tr-TR" dirty="0" smtClean="0"/>
              <a:t> </a:t>
            </a:r>
          </a:p>
          <a:p>
            <a:r>
              <a:rPr lang="tr-TR" dirty="0" smtClean="0"/>
              <a:t>Acil </a:t>
            </a:r>
            <a:r>
              <a:rPr lang="tr-TR" dirty="0"/>
              <a:t>durumun kısa ve uzun vadede etkilerini tespit etmek </a:t>
            </a:r>
          </a:p>
          <a:p>
            <a:r>
              <a:rPr lang="tr-TR" dirty="0" smtClean="0"/>
              <a:t>Tesisin </a:t>
            </a:r>
            <a:r>
              <a:rPr lang="tr-TR" dirty="0"/>
              <a:t>tahliye edilmesi ve kapatılması (</a:t>
            </a:r>
            <a:r>
              <a:rPr lang="tr-TR" dirty="0" err="1"/>
              <a:t>shutdown</a:t>
            </a:r>
            <a:r>
              <a:rPr lang="tr-TR" dirty="0"/>
              <a:t>) talimatını </a:t>
            </a:r>
            <a:r>
              <a:rPr lang="tr-TR" dirty="0" smtClean="0"/>
              <a:t>vermek</a:t>
            </a:r>
          </a:p>
          <a:p>
            <a:r>
              <a:rPr lang="tr-TR" dirty="0" smtClean="0"/>
              <a:t>Harici </a:t>
            </a:r>
            <a:r>
              <a:rPr lang="tr-TR" dirty="0"/>
              <a:t>kurum ve kuruluşlar ile koordinasyonu </a:t>
            </a:r>
            <a:r>
              <a:rPr lang="tr-TR" dirty="0" smtClean="0"/>
              <a:t>sağlamak</a:t>
            </a:r>
          </a:p>
          <a:p>
            <a:r>
              <a:rPr lang="tr-TR" dirty="0" smtClean="0"/>
              <a:t>Basın </a:t>
            </a:r>
            <a:r>
              <a:rPr lang="tr-TR" dirty="0"/>
              <a:t>bülteni yayınlatmak.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9099198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62987" y="1307939"/>
            <a:ext cx="8032830" cy="4259484"/>
          </a:xfrm>
        </p:spPr>
        <p:txBody>
          <a:bodyPr/>
          <a:lstStyle/>
          <a:p>
            <a:pPr marL="0" indent="0">
              <a:buNone/>
            </a:pPr>
            <a:r>
              <a:rPr lang="tr-TR" b="1" dirty="0"/>
              <a:t>2- Operasyon Ekibi (Kriz Yönetim Ekibi): </a:t>
            </a:r>
            <a:endParaRPr lang="tr-TR" b="1" dirty="0" smtClean="0"/>
          </a:p>
          <a:p>
            <a:pPr marL="0" indent="0">
              <a:buNone/>
            </a:pPr>
            <a:r>
              <a:rPr lang="tr-TR" dirty="0" smtClean="0"/>
              <a:t>Bu </a:t>
            </a:r>
            <a:r>
              <a:rPr lang="tr-TR" dirty="0"/>
              <a:t>ekipte görevli kimseler yönetim kademesinde olan ve karar alma yetkisinde kimseler olmalıdır. Bu ekip Kriz Yöneticisini desteklemekle görevlidir. Diğer görevleri </a:t>
            </a:r>
            <a:r>
              <a:rPr lang="tr-TR" dirty="0" smtClean="0"/>
              <a:t>ise:</a:t>
            </a:r>
          </a:p>
          <a:p>
            <a:r>
              <a:rPr lang="tr-TR" sz="1800" dirty="0" smtClean="0"/>
              <a:t>Operasyonun </a:t>
            </a:r>
            <a:r>
              <a:rPr lang="tr-TR" sz="1800" dirty="0"/>
              <a:t>yönetimini ele almak </a:t>
            </a:r>
          </a:p>
          <a:p>
            <a:r>
              <a:rPr lang="tr-TR" sz="1800" dirty="0" smtClean="0"/>
              <a:t>Durum </a:t>
            </a:r>
            <a:r>
              <a:rPr lang="tr-TR" sz="1800" dirty="0"/>
              <a:t>tespiti yapmak </a:t>
            </a:r>
          </a:p>
          <a:p>
            <a:r>
              <a:rPr lang="tr-TR" sz="1800" dirty="0" smtClean="0"/>
              <a:t>Acil </a:t>
            </a:r>
            <a:r>
              <a:rPr lang="tr-TR" sz="1800" dirty="0"/>
              <a:t>durum planını yürütmek </a:t>
            </a:r>
          </a:p>
          <a:p>
            <a:r>
              <a:rPr lang="tr-TR" sz="1800" dirty="0" smtClean="0"/>
              <a:t>Müdahale </a:t>
            </a:r>
            <a:r>
              <a:rPr lang="tr-TR" sz="1800" dirty="0"/>
              <a:t>yöntemleri belirlemek </a:t>
            </a:r>
          </a:p>
          <a:p>
            <a:r>
              <a:rPr lang="tr-TR" sz="1800" dirty="0" smtClean="0"/>
              <a:t>Kaynakları </a:t>
            </a:r>
            <a:r>
              <a:rPr lang="tr-TR" sz="1800" dirty="0"/>
              <a:t>harekete geçirmek </a:t>
            </a:r>
          </a:p>
          <a:p>
            <a:r>
              <a:rPr lang="tr-TR" sz="1800" dirty="0" smtClean="0"/>
              <a:t>Gereğinde </a:t>
            </a:r>
            <a:r>
              <a:rPr lang="tr-TR" sz="1800" dirty="0"/>
              <a:t>tahliye talimatı vermek </a:t>
            </a:r>
          </a:p>
          <a:p>
            <a:r>
              <a:rPr lang="tr-TR" sz="1800" dirty="0" smtClean="0"/>
              <a:t>Tüm </a:t>
            </a:r>
            <a:r>
              <a:rPr lang="tr-TR" sz="1800" dirty="0"/>
              <a:t>acil durum operasyonlarını izlemek </a:t>
            </a:r>
          </a:p>
          <a:p>
            <a:r>
              <a:rPr lang="tr-TR" sz="1800" dirty="0" smtClean="0"/>
              <a:t>Acil </a:t>
            </a:r>
            <a:r>
              <a:rPr lang="tr-TR" sz="1800" dirty="0"/>
              <a:t>durumun sona erdiği duyurusunu yapmak</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5756629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70390" y="1539432"/>
            <a:ext cx="8345346" cy="3501349"/>
          </a:xfrm>
        </p:spPr>
        <p:txBody>
          <a:bodyPr/>
          <a:lstStyle/>
          <a:p>
            <a:pPr marL="0" indent="0">
              <a:buNone/>
            </a:pPr>
            <a:r>
              <a:rPr lang="tr-TR" b="1" dirty="0"/>
              <a:t>3- Acil Durum (Kriz) Yönetim Merkezi: </a:t>
            </a:r>
            <a:endParaRPr lang="tr-TR" b="1" dirty="0" smtClean="0"/>
          </a:p>
          <a:p>
            <a:pPr marL="0" indent="0">
              <a:buNone/>
            </a:pPr>
            <a:r>
              <a:rPr lang="tr-TR" dirty="0" smtClean="0"/>
              <a:t>Kriz </a:t>
            </a:r>
            <a:r>
              <a:rPr lang="tr-TR" dirty="0"/>
              <a:t>yönetim merkezi tüm acil durum operasyonlarının yönetim merkezidir ve Kriz yöneticisinin yönetiminde çalışır. Burada sahadan gelen her türlü bilgi toplanır ve bunlara dayanarak kararlar alınır. </a:t>
            </a:r>
            <a:endParaRPr lang="tr-TR" dirty="0" smtClean="0"/>
          </a:p>
          <a:p>
            <a:pPr marL="0" indent="0">
              <a:buNone/>
            </a:pPr>
            <a:endParaRPr lang="tr-TR" dirty="0"/>
          </a:p>
          <a:p>
            <a:pPr marL="0" indent="0">
              <a:buNone/>
            </a:pPr>
            <a:r>
              <a:rPr lang="tr-TR" dirty="0" smtClean="0"/>
              <a:t>Tesisinizin </a:t>
            </a:r>
            <a:r>
              <a:rPr lang="tr-TR" dirty="0"/>
              <a:t>büyüklüğü ne olursa olsun, öncelikle bir acil durumda nerede toplanılacağı belirlenmelidir. Kriz Yönetim Merkezi acil durumdan etkilenmeyecek bir yerde olmalıdır. Tesis giriş kapısındaki Güvenlik kısmı yöneticisinin bürosu, konferans salonu veya eğitim merkezi olabilir. </a:t>
            </a:r>
            <a:endParaRPr lang="tr-TR" dirty="0" smtClean="0"/>
          </a:p>
          <a:p>
            <a:pPr marL="0" indent="0">
              <a:buNone/>
            </a:pPr>
            <a:endParaRPr lang="tr-TR" dirty="0"/>
          </a:p>
          <a:p>
            <a:pPr marL="0" indent="0">
              <a:buNone/>
            </a:pPr>
            <a:r>
              <a:rPr lang="tr-TR" dirty="0" smtClean="0"/>
              <a:t>Kriz </a:t>
            </a:r>
            <a:r>
              <a:rPr lang="tr-TR" dirty="0"/>
              <a:t>Yönetim merkezinin acil durumda etkilenebileceği düşünülerek alternatif bir yer daha bu amaçla kullanılmak üzere tespit edilmelidir.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7913150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32434" y="1724628"/>
            <a:ext cx="8021257" cy="3316154"/>
          </a:xfrm>
        </p:spPr>
        <p:txBody>
          <a:bodyPr/>
          <a:lstStyle/>
          <a:p>
            <a:pPr marL="0" indent="0">
              <a:buNone/>
            </a:pPr>
            <a:r>
              <a:rPr lang="tr-TR" sz="2200" b="1" dirty="0"/>
              <a:t>4- Planlamada göz önünde bulundurulması gereken hususlar: </a:t>
            </a:r>
            <a:endParaRPr lang="tr-TR" sz="2200" b="1" dirty="0" smtClean="0"/>
          </a:p>
          <a:p>
            <a:pPr marL="0" indent="0">
              <a:buNone/>
            </a:pPr>
            <a:r>
              <a:rPr lang="tr-TR" sz="2200" dirty="0" smtClean="0"/>
              <a:t>Bir </a:t>
            </a:r>
            <a:r>
              <a:rPr lang="tr-TR" sz="2200" dirty="0"/>
              <a:t>yönlendirme ve kontrol sistemi oluşturmak için aşağıdaki hususları göz önünde </a:t>
            </a:r>
            <a:r>
              <a:rPr lang="tr-TR" sz="2200" dirty="0" smtClean="0"/>
              <a:t>bulundurunuz:</a:t>
            </a:r>
          </a:p>
          <a:p>
            <a:r>
              <a:rPr lang="tr-TR" sz="2200" dirty="0" smtClean="0"/>
              <a:t>Personelin </a:t>
            </a:r>
            <a:r>
              <a:rPr lang="tr-TR" sz="2200" dirty="0"/>
              <a:t>görev ve sorumluluklarını tanımlayınız. </a:t>
            </a:r>
          </a:p>
          <a:p>
            <a:r>
              <a:rPr lang="tr-TR" sz="2200" dirty="0" smtClean="0"/>
              <a:t>Ekiplerin </a:t>
            </a:r>
            <a:r>
              <a:rPr lang="tr-TR" sz="2200" dirty="0"/>
              <a:t>düzenli yönetimi için kilit ekiplere yönetici atayınız. </a:t>
            </a:r>
          </a:p>
          <a:p>
            <a:r>
              <a:rPr lang="tr-TR" sz="2200" dirty="0" smtClean="0"/>
              <a:t>Her </a:t>
            </a:r>
            <a:r>
              <a:rPr lang="tr-TR" sz="2200" dirty="0"/>
              <a:t>ekibin ihtiyacı olan malzemeleri tespit ediniz. </a:t>
            </a:r>
          </a:p>
          <a:p>
            <a:r>
              <a:rPr lang="tr-TR" sz="2200" dirty="0" err="1" smtClean="0"/>
              <a:t>Termin</a:t>
            </a:r>
            <a:r>
              <a:rPr lang="tr-TR" sz="2200" dirty="0" smtClean="0"/>
              <a:t> </a:t>
            </a:r>
            <a:r>
              <a:rPr lang="tr-TR" sz="2200" dirty="0"/>
              <a:t>ve bütçelemesini yapınız.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5061701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97711" y="1435260"/>
            <a:ext cx="7998107" cy="4120588"/>
          </a:xfrm>
        </p:spPr>
        <p:txBody>
          <a:bodyPr/>
          <a:lstStyle/>
          <a:p>
            <a:pPr marL="0" indent="0">
              <a:buNone/>
            </a:pPr>
            <a:r>
              <a:rPr lang="tr-TR" b="1" dirty="0"/>
              <a:t>5- Koruma ve Güvenlik: </a:t>
            </a:r>
            <a:endParaRPr lang="tr-TR" b="1" dirty="0" smtClean="0"/>
          </a:p>
          <a:p>
            <a:endParaRPr lang="tr-TR" dirty="0"/>
          </a:p>
          <a:p>
            <a:pPr marL="0" indent="0">
              <a:buNone/>
            </a:pPr>
            <a:r>
              <a:rPr lang="tr-TR" dirty="0" smtClean="0"/>
              <a:t>Bir </a:t>
            </a:r>
            <a:r>
              <a:rPr lang="tr-TR" dirty="0"/>
              <a:t>acil durum meydana geldiğinde ilk yapılması gereken, olayın meydana geldiği yerin kontrol altına alınmasıdır. </a:t>
            </a:r>
            <a:endParaRPr lang="tr-TR" dirty="0" smtClean="0"/>
          </a:p>
          <a:p>
            <a:pPr marL="0" indent="0">
              <a:buNone/>
            </a:pPr>
            <a:endParaRPr lang="tr-TR" dirty="0"/>
          </a:p>
          <a:p>
            <a:pPr marL="0" indent="0">
              <a:buNone/>
            </a:pPr>
            <a:r>
              <a:rPr lang="tr-TR" dirty="0" smtClean="0"/>
              <a:t>İlk </a:t>
            </a:r>
            <a:r>
              <a:rPr lang="tr-TR" dirty="0"/>
              <a:t>etapta acil durumu gören personel bu sahaya giriş çıkışları denetim altına almalı ve tehlike sahasındaki çalışanları tehlikeden haberdar etmelidir. </a:t>
            </a:r>
            <a:endParaRPr lang="tr-TR" dirty="0" smtClean="0"/>
          </a:p>
          <a:p>
            <a:pPr marL="0" indent="0">
              <a:buNone/>
            </a:pPr>
            <a:endParaRPr lang="tr-TR" dirty="0"/>
          </a:p>
          <a:p>
            <a:pPr marL="0" indent="0">
              <a:buNone/>
            </a:pPr>
            <a:r>
              <a:rPr lang="tr-TR" dirty="0" smtClean="0"/>
              <a:t>Koruma </a:t>
            </a:r>
            <a:r>
              <a:rPr lang="tr-TR" dirty="0"/>
              <a:t>görevini yerine getiren kişiler de dahil herkes, tehlikeli olmayan ancak acil durumun meydana geldiği yere en yakın ve uygun bir yerde görev yapmalı, kimse tehlikeye atılmamalıdır.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2371158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62987" y="1620456"/>
            <a:ext cx="8218025" cy="3420326"/>
          </a:xfrm>
        </p:spPr>
        <p:txBody>
          <a:bodyPr/>
          <a:lstStyle/>
          <a:p>
            <a:pPr marL="0" indent="0">
              <a:buNone/>
            </a:pPr>
            <a:r>
              <a:rPr lang="tr-TR" b="1" dirty="0"/>
              <a:t>6- Dış kaynaklar (Resmi ve özel kurumlar) ile koordinasyon: </a:t>
            </a:r>
            <a:endParaRPr lang="tr-TR" b="1" dirty="0" smtClean="0"/>
          </a:p>
          <a:p>
            <a:endParaRPr lang="tr-TR" sz="1800" dirty="0"/>
          </a:p>
          <a:p>
            <a:pPr marL="0" indent="0">
              <a:buNone/>
            </a:pPr>
            <a:r>
              <a:rPr lang="tr-TR" sz="1800" dirty="0" smtClean="0"/>
              <a:t>Bazı </a:t>
            </a:r>
            <a:r>
              <a:rPr lang="tr-TR" sz="1800" dirty="0"/>
              <a:t>durumlarda, gerek yasal zorunluluklar, gerekse ikili anlaşmalardan ötürü acil durum operasyonunun yönetimi tamamen veya kısmen başka bir ekibe bırakılabilir. Bu durumda kuruluşlar arasında yapılan sözleşmeler yürürlüğe girer. </a:t>
            </a:r>
            <a:endParaRPr lang="tr-TR" sz="1800" dirty="0" smtClean="0"/>
          </a:p>
          <a:p>
            <a:pPr marL="0" indent="0">
              <a:buNone/>
            </a:pPr>
            <a:r>
              <a:rPr lang="tr-TR" sz="1800" dirty="0" smtClean="0"/>
              <a:t>Kriz </a:t>
            </a:r>
            <a:r>
              <a:rPr lang="tr-TR" sz="1800" dirty="0"/>
              <a:t>yöneticisi operasyonun yönetimini kısmen veya tamamen alacak ekibin yöneticisine mevcut durum hakkında kapsamlı bir rapor verir. </a:t>
            </a:r>
            <a:endParaRPr lang="tr-TR" sz="1800" dirty="0" smtClean="0"/>
          </a:p>
          <a:p>
            <a:pPr marL="0" indent="0">
              <a:buNone/>
            </a:pPr>
            <a:endParaRPr lang="tr-TR" sz="1800" dirty="0"/>
          </a:p>
          <a:p>
            <a:pPr marL="0" indent="0">
              <a:buNone/>
            </a:pPr>
            <a:r>
              <a:rPr lang="tr-TR" sz="1800" dirty="0" smtClean="0"/>
              <a:t>Kriz </a:t>
            </a:r>
            <a:r>
              <a:rPr lang="tr-TR" sz="1800" dirty="0"/>
              <a:t>yöneticisi hangi harici ekiplerin işletme sahsında olduğu ve hangi operasyonları yürüttüğü ve ekipler arası işbirliğinin ne durumda olduğunu izler. Bu personel güvenliği ve etkinliğini arttırır, yanı sıra aynı amaçla gereğinden fazla ekip görevlendirilmesinin de önüne geçer.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463691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289367" y="1493134"/>
            <a:ext cx="8110129" cy="3547648"/>
          </a:xfrm>
        </p:spPr>
        <p:txBody>
          <a:bodyPr/>
          <a:lstStyle/>
          <a:p>
            <a:pPr marL="0" indent="0">
              <a:buNone/>
            </a:pPr>
            <a:r>
              <a:rPr lang="tr-TR" b="1" dirty="0" smtClean="0"/>
              <a:t>B) HABERLEŞME: </a:t>
            </a:r>
          </a:p>
          <a:p>
            <a:pPr marL="0" indent="0">
              <a:buNone/>
            </a:pPr>
            <a:endParaRPr lang="tr-TR" b="1" dirty="0" smtClean="0"/>
          </a:p>
          <a:p>
            <a:r>
              <a:rPr lang="tr-TR" dirty="0" smtClean="0"/>
              <a:t>Niteliği </a:t>
            </a:r>
            <a:r>
              <a:rPr lang="tr-TR" dirty="0"/>
              <a:t>ne olursa olsun her operasyonda haberleşmenin hayati önemi vardır. Haberleşmenin yapılamaması başlı başına bir acil durum sebebi olabilir. </a:t>
            </a:r>
            <a:endParaRPr lang="tr-TR" dirty="0" smtClean="0"/>
          </a:p>
          <a:p>
            <a:pPr marL="0" indent="0">
              <a:buNone/>
            </a:pPr>
            <a:endParaRPr lang="tr-TR" dirty="0"/>
          </a:p>
          <a:p>
            <a:r>
              <a:rPr lang="tr-TR" dirty="0" smtClean="0"/>
              <a:t>Acil </a:t>
            </a:r>
            <a:r>
              <a:rPr lang="tr-TR" dirty="0"/>
              <a:t>durumun bildirimi, personelin tehlikeden haberdar edilmesi, müdahale ekiplerinin göreve çağrılması, ekipler arasında koordinasyonunun sağlanması, personel ve ailelerinin işletmede meydana gelen olay hakkında bilgilendirilmesi ile müşteriler ve tedarikçilere bilgi verilmesi için haberleşme </a:t>
            </a:r>
            <a:r>
              <a:rPr lang="tr-TR" dirty="0" smtClean="0"/>
              <a:t>gereklidir.</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8654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8120" y="518160"/>
            <a:ext cx="8201377" cy="426720"/>
          </a:xfrm>
        </p:spPr>
        <p:txBody>
          <a:bodyPr/>
          <a:lstStyle/>
          <a:p>
            <a:pPr algn="ctr"/>
            <a:r>
              <a:rPr lang="tr-TR" sz="2600" dirty="0" smtClean="0"/>
              <a:t>ACİL DURUMLAR ve TOPLU YAPI GÜVENLİĞİ</a:t>
            </a:r>
            <a:endParaRPr lang="tr-TR" sz="2600" dirty="0"/>
          </a:p>
        </p:txBody>
      </p:sp>
      <p:sp>
        <p:nvSpPr>
          <p:cNvPr id="3" name="Metin Yer Tutucusu 2"/>
          <p:cNvSpPr>
            <a:spLocks noGrp="1"/>
          </p:cNvSpPr>
          <p:nvPr>
            <p:ph type="body" idx="1"/>
          </p:nvPr>
        </p:nvSpPr>
        <p:spPr>
          <a:xfrm>
            <a:off x="416690" y="2083442"/>
            <a:ext cx="7315200" cy="2957339"/>
          </a:xfrm>
        </p:spPr>
        <p:txBody>
          <a:bodyPr/>
          <a:lstStyle/>
          <a:p>
            <a:r>
              <a:rPr lang="tr-TR" sz="2200" dirty="0"/>
              <a:t>Acil durumlar, her yıl işletmelerde gerek can kaybı ve gerekse maddi kayıplara yol açmaktadır. Ancak bunun önüne geçilebilir. </a:t>
            </a:r>
            <a:endParaRPr lang="tr-TR" sz="2200" dirty="0" smtClean="0"/>
          </a:p>
          <a:p>
            <a:endParaRPr lang="tr-TR" sz="2200" dirty="0"/>
          </a:p>
          <a:p>
            <a:r>
              <a:rPr lang="tr-TR" sz="2200" dirty="0" smtClean="0"/>
              <a:t>İşletmeler </a:t>
            </a:r>
            <a:r>
              <a:rPr lang="tr-TR" sz="2200" dirty="0"/>
              <a:t>böylesi durumlara hazırlıklı ise, hasar ve yaralanma ya da can kayıpları engellenebilir, etkileri azaltılabilir ve işletmeler normal hayatlarına daha hızlı geri dönebilir</a:t>
            </a:r>
            <a:r>
              <a:rPr lang="tr-TR" sz="2200" dirty="0" smtClean="0"/>
              <a:t>.</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584081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86137" y="2060294"/>
            <a:ext cx="8067553" cy="2980488"/>
          </a:xfrm>
        </p:spPr>
        <p:txBody>
          <a:bodyPr/>
          <a:lstStyle/>
          <a:p>
            <a:r>
              <a:rPr lang="tr-TR" sz="1800" dirty="0"/>
              <a:t>Beklenmedik bir anda beliren ve hızlı müdahale gerektiren tehditler, gerçekleşen olumsuz durum ve yaşanan kötü olaylar, acil durum olarak adlandırılmaktadır. </a:t>
            </a:r>
            <a:endParaRPr lang="tr-TR" sz="1800" dirty="0" smtClean="0"/>
          </a:p>
          <a:p>
            <a:endParaRPr lang="tr-TR" sz="1800" dirty="0"/>
          </a:p>
          <a:p>
            <a:r>
              <a:rPr lang="tr-TR" sz="1800" dirty="0" smtClean="0"/>
              <a:t>Acil </a:t>
            </a:r>
            <a:r>
              <a:rPr lang="tr-TR" sz="1800" dirty="0"/>
              <a:t>durumların başında deprem, sel, fırtına gibi doğal afetler ile yangın, terör ve soygun gibi insan faktörlü olaylar gelmektedir.  Yukarıda sayılan, acil durumlar tüm binalar için her an karşılaşma olasılığı olan </a:t>
            </a:r>
            <a:r>
              <a:rPr lang="tr-TR" sz="1800" dirty="0" smtClean="0"/>
              <a:t>olaylardır.</a:t>
            </a:r>
          </a:p>
          <a:p>
            <a:endParaRPr lang="tr-TR" sz="1800" dirty="0" smtClean="0"/>
          </a:p>
          <a:p>
            <a:r>
              <a:rPr lang="tr-TR" sz="1800" dirty="0"/>
              <a:t>H</a:t>
            </a:r>
            <a:r>
              <a:rPr lang="tr-TR" sz="1800" dirty="0" smtClean="0"/>
              <a:t>er </a:t>
            </a:r>
            <a:r>
              <a:rPr lang="tr-TR" sz="1800" dirty="0"/>
              <a:t>bina için önceden acil müdahale ve kurtarma planı oluşturulmalıdır. Bu planların, en önemli ayağını hiç kuşkusuz yangınlar oluşturmaktadır.</a:t>
            </a:r>
          </a:p>
          <a:p>
            <a:endParaRPr lang="tr-TR" sz="18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035157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09286" y="1736204"/>
            <a:ext cx="8021256" cy="4027988"/>
          </a:xfrm>
        </p:spPr>
        <p:txBody>
          <a:bodyPr/>
          <a:lstStyle/>
          <a:p>
            <a:r>
              <a:rPr lang="tr-TR" sz="1800" dirty="0" smtClean="0"/>
              <a:t>Yangın</a:t>
            </a:r>
            <a:r>
              <a:rPr lang="tr-TR" sz="1800" dirty="0"/>
              <a:t>, her bina için potansiyel bir tehdittir. Ancak önleme ve erken müdahale yöntemleriyle etkileri minimize edilebilir. </a:t>
            </a:r>
            <a:endParaRPr lang="tr-TR" sz="1800" dirty="0" smtClean="0"/>
          </a:p>
          <a:p>
            <a:endParaRPr lang="tr-TR" sz="1800" dirty="0"/>
          </a:p>
          <a:p>
            <a:r>
              <a:rPr lang="tr-TR" sz="1800" dirty="0" smtClean="0"/>
              <a:t>Yangın </a:t>
            </a:r>
            <a:r>
              <a:rPr lang="tr-TR" sz="1800" dirty="0"/>
              <a:t>yönetiminin, genel olarak iki temel bileşeni vardır. Bunlardan, ilki yangından korunma sistemleri, ikincisi ise genel çalışma ortamı koşulları olarak </a:t>
            </a:r>
            <a:r>
              <a:rPr lang="tr-TR" sz="1800" dirty="0" smtClean="0"/>
              <a:t>tanımlanabilir:</a:t>
            </a:r>
          </a:p>
          <a:p>
            <a:endParaRPr lang="tr-TR" sz="1800" dirty="0" smtClean="0"/>
          </a:p>
          <a:p>
            <a:r>
              <a:rPr lang="tr-TR" sz="1800" b="1" dirty="0"/>
              <a:t>Yangından Korunma Sistemleri: </a:t>
            </a:r>
            <a:r>
              <a:rPr lang="tr-TR" sz="1800" dirty="0"/>
              <a:t>Yangın algılama sistemleri, sesli - görsel uyarı (alarm) sistemleri, söndürme sistemleri </a:t>
            </a:r>
            <a:r>
              <a:rPr lang="tr-TR" sz="1800" dirty="0" smtClean="0"/>
              <a:t>vb.</a:t>
            </a:r>
          </a:p>
          <a:p>
            <a:r>
              <a:rPr lang="tr-TR" sz="1800" b="1" dirty="0" smtClean="0"/>
              <a:t>Genel </a:t>
            </a:r>
            <a:r>
              <a:rPr lang="tr-TR" sz="1800" b="1" dirty="0"/>
              <a:t>Çalışma Ortamı: </a:t>
            </a:r>
            <a:r>
              <a:rPr lang="tr-TR" sz="1800" dirty="0"/>
              <a:t>Yangın çıkış kapıları, yangın holleri ve merdivenleri, yangına dayanıklı izolasyonlar, elektrik sigorta sistemleri vb.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26180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97175" y="1809195"/>
            <a:ext cx="8349647" cy="3683000"/>
          </a:xfrm>
        </p:spPr>
        <p:txBody>
          <a:bodyPr/>
          <a:lstStyle/>
          <a:p>
            <a:r>
              <a:rPr lang="tr-TR" dirty="0"/>
              <a:t>Yapı malzeme ve teknolojilerinde ki, olağanüstü gelişmelerle artık, doğal afetlerin oluşturduğu genel riskler, önemini hızla kaybetmektedir. Buna karşın, insan faktörlü tehditler, giderek daha fazla önem kazanmaktadır. Özellikle, 11 Eylül 2001 olayları sonrasında, Kuzey Amerika’da terör odaklı acil durum ve güvenlik yönetimi, kritik bir konuma </a:t>
            </a:r>
            <a:r>
              <a:rPr lang="tr-TR" dirty="0" smtClean="0"/>
              <a:t>gelmiştir.</a:t>
            </a:r>
          </a:p>
          <a:p>
            <a:endParaRPr lang="tr-TR" dirty="0"/>
          </a:p>
          <a:p>
            <a:r>
              <a:rPr lang="tr-TR" dirty="0" smtClean="0"/>
              <a:t>Örneğin </a:t>
            </a:r>
            <a:r>
              <a:rPr lang="tr-TR" dirty="0"/>
              <a:t>bir dönem, gökdelenlere merkezi havalandırma sistemi aracılığıyla Şarbon gibi virüslerin bulaştırılacağı paranoyası çokça yapılmıştır. Ancak, Los </a:t>
            </a:r>
            <a:r>
              <a:rPr lang="tr-TR" dirty="0" smtClean="0"/>
              <a:t>Angeles </a:t>
            </a:r>
            <a:r>
              <a:rPr lang="tr-TR" dirty="0"/>
              <a:t>örneği üzerinde yapılan analizlerde, büyük kuruluşlara karşı patlayıcı ile yapılacak saldırıların, biyolojik ve kimyasal saldırılara oranla daha yüksek olasılıkta olduğu ortaya </a:t>
            </a:r>
            <a:r>
              <a:rPr lang="tr-TR" dirty="0" smtClean="0"/>
              <a:t>çıkarılmıştır.</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958531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19" y="1357782"/>
            <a:ext cx="8557991" cy="3683000"/>
          </a:xfrm>
        </p:spPr>
        <p:txBody>
          <a:bodyPr/>
          <a:lstStyle/>
          <a:p>
            <a:pPr marL="0" indent="0" algn="ctr">
              <a:buNone/>
            </a:pPr>
            <a:endParaRPr lang="tr-TR" b="1" dirty="0" smtClean="0"/>
          </a:p>
          <a:p>
            <a:pPr marL="0" indent="0" algn="ctr">
              <a:buNone/>
            </a:pPr>
            <a:r>
              <a:rPr lang="tr-TR" b="1" dirty="0" smtClean="0"/>
              <a:t>ACİL </a:t>
            </a:r>
            <a:r>
              <a:rPr lang="tr-TR" b="1" dirty="0"/>
              <a:t>DURUM NEDİR? </a:t>
            </a:r>
            <a:endParaRPr lang="tr-TR" b="1" dirty="0" smtClean="0"/>
          </a:p>
          <a:p>
            <a:pPr marL="0" indent="0">
              <a:buNone/>
            </a:pPr>
            <a:endParaRPr lang="tr-TR" dirty="0"/>
          </a:p>
          <a:p>
            <a:r>
              <a:rPr lang="tr-TR" sz="2400" dirty="0" smtClean="0"/>
              <a:t>Bir </a:t>
            </a:r>
            <a:r>
              <a:rPr lang="tr-TR" sz="2400" dirty="0"/>
              <a:t>acil durum, şirket çalışanlarının, şirket sahasında çalışan müteahhit firma personelinin, ziyaretçilerin veya yakın tesis ya da yerleşim merkezlerinde bulunanların yaralanmasına veya can kaybına neden olabilen, tesisin üretimini kısmen veya tamamen durdurabilen, tesise veya doğal çevreye zarar veren, tesisin finansal yapısını veya toplumdaki imajını tehdit eden planlanmamış olaylardır</a:t>
            </a:r>
            <a:r>
              <a:rPr lang="tr-TR" sz="2400" dirty="0" smtClean="0"/>
              <a:t>.</a:t>
            </a:r>
          </a:p>
          <a:p>
            <a:endParaRPr lang="tr-TR" sz="2400" dirty="0"/>
          </a:p>
          <a:p>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2219236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63929" y="370389"/>
            <a:ext cx="7635568" cy="520862"/>
          </a:xfrm>
        </p:spPr>
        <p:txBody>
          <a:bodyPr/>
          <a:lstStyle/>
          <a:p>
            <a:pPr algn="ctr"/>
            <a:r>
              <a:rPr lang="tr-TR" dirty="0"/>
              <a:t>Acil </a:t>
            </a:r>
            <a:r>
              <a:rPr lang="tr-TR" dirty="0" smtClean="0"/>
              <a:t>Durum </a:t>
            </a:r>
            <a:r>
              <a:rPr lang="tr-TR" dirty="0"/>
              <a:t>Ö</a:t>
            </a:r>
            <a:r>
              <a:rPr lang="tr-TR" dirty="0" smtClean="0"/>
              <a:t>rnekleri</a:t>
            </a:r>
            <a:r>
              <a:rPr lang="tr-TR" dirty="0"/>
              <a:t/>
            </a:r>
            <a:br>
              <a:rPr lang="tr-TR" dirty="0"/>
            </a:br>
            <a:endParaRPr lang="tr-TR" dirty="0"/>
          </a:p>
        </p:txBody>
      </p:sp>
      <p:sp>
        <p:nvSpPr>
          <p:cNvPr id="3" name="Metin Yer Tutucusu 2"/>
          <p:cNvSpPr>
            <a:spLocks noGrp="1"/>
          </p:cNvSpPr>
          <p:nvPr>
            <p:ph type="body" idx="1"/>
          </p:nvPr>
        </p:nvSpPr>
        <p:spPr>
          <a:xfrm>
            <a:off x="682905" y="1458410"/>
            <a:ext cx="7940233" cy="4317357"/>
          </a:xfrm>
        </p:spPr>
        <p:txBody>
          <a:bodyPr numCol="2"/>
          <a:lstStyle/>
          <a:p>
            <a:pPr marL="0" indent="0">
              <a:buNone/>
            </a:pPr>
            <a:r>
              <a:rPr lang="tr-TR" sz="1800" dirty="0" smtClean="0"/>
              <a:t>1</a:t>
            </a:r>
            <a:r>
              <a:rPr lang="tr-TR" sz="1800" dirty="0"/>
              <a:t>. Yangın </a:t>
            </a:r>
            <a:endParaRPr lang="tr-TR" sz="1800" dirty="0" smtClean="0"/>
          </a:p>
          <a:p>
            <a:pPr marL="0" indent="0">
              <a:buNone/>
            </a:pPr>
            <a:r>
              <a:rPr lang="tr-TR" sz="1800" dirty="0" smtClean="0"/>
              <a:t>2</a:t>
            </a:r>
            <a:r>
              <a:rPr lang="tr-TR" sz="1800" dirty="0"/>
              <a:t>. Deprem </a:t>
            </a:r>
            <a:endParaRPr lang="tr-TR" sz="1800" dirty="0" smtClean="0"/>
          </a:p>
          <a:p>
            <a:pPr marL="0" indent="0">
              <a:buNone/>
            </a:pPr>
            <a:r>
              <a:rPr lang="tr-TR" sz="1800" dirty="0" smtClean="0"/>
              <a:t>3</a:t>
            </a:r>
            <a:r>
              <a:rPr lang="tr-TR" sz="1800" dirty="0"/>
              <a:t>. Sel/su baskını </a:t>
            </a:r>
            <a:endParaRPr lang="tr-TR" sz="1800" dirty="0" smtClean="0"/>
          </a:p>
          <a:p>
            <a:pPr marL="0" indent="0">
              <a:buNone/>
            </a:pPr>
            <a:r>
              <a:rPr lang="tr-TR" sz="1800" dirty="0" smtClean="0"/>
              <a:t>4. </a:t>
            </a:r>
            <a:r>
              <a:rPr lang="tr-TR" sz="1800" dirty="0"/>
              <a:t>Yoğun kar </a:t>
            </a:r>
            <a:r>
              <a:rPr lang="tr-TR" sz="1800" dirty="0" smtClean="0"/>
              <a:t>yağışı</a:t>
            </a:r>
          </a:p>
          <a:p>
            <a:pPr marL="0" indent="0">
              <a:buNone/>
            </a:pPr>
            <a:r>
              <a:rPr lang="tr-TR" sz="1800" dirty="0"/>
              <a:t>5. Toplu gıda zehirlenmesi </a:t>
            </a:r>
            <a:endParaRPr lang="tr-TR" sz="1800" dirty="0" smtClean="0"/>
          </a:p>
          <a:p>
            <a:pPr marL="0" indent="0">
              <a:buNone/>
            </a:pPr>
            <a:r>
              <a:rPr lang="tr-TR" sz="1800" dirty="0" smtClean="0"/>
              <a:t>6</a:t>
            </a:r>
            <a:r>
              <a:rPr lang="tr-TR" sz="1800" dirty="0"/>
              <a:t>. Fırtına </a:t>
            </a:r>
            <a:endParaRPr lang="tr-TR" sz="1800" dirty="0" smtClean="0"/>
          </a:p>
          <a:p>
            <a:pPr marL="0" indent="0">
              <a:buNone/>
            </a:pPr>
            <a:r>
              <a:rPr lang="tr-TR" sz="1800" dirty="0" smtClean="0"/>
              <a:t>7</a:t>
            </a:r>
            <a:r>
              <a:rPr lang="tr-TR" sz="1800" dirty="0"/>
              <a:t>. Heyelan </a:t>
            </a:r>
            <a:endParaRPr lang="tr-TR" sz="1800" dirty="0" smtClean="0"/>
          </a:p>
          <a:p>
            <a:pPr marL="0" indent="0">
              <a:buNone/>
            </a:pPr>
            <a:r>
              <a:rPr lang="tr-TR" sz="1800" dirty="0" smtClean="0"/>
              <a:t>8</a:t>
            </a:r>
            <a:r>
              <a:rPr lang="tr-TR" sz="1800" dirty="0"/>
              <a:t>. Kimyasal madde kazaları </a:t>
            </a:r>
            <a:endParaRPr lang="tr-TR" sz="1800" dirty="0" smtClean="0"/>
          </a:p>
          <a:p>
            <a:pPr marL="0" indent="0">
              <a:buNone/>
            </a:pPr>
            <a:r>
              <a:rPr lang="tr-TR" sz="1800" dirty="0" smtClean="0"/>
              <a:t>9</a:t>
            </a:r>
            <a:r>
              <a:rPr lang="tr-TR" sz="1800" dirty="0"/>
              <a:t>. Parlayıcı ve patlayıcı madde kazaları </a:t>
            </a:r>
            <a:endParaRPr lang="tr-TR" sz="1800" dirty="0" smtClean="0"/>
          </a:p>
          <a:p>
            <a:pPr marL="0" indent="0">
              <a:buNone/>
            </a:pPr>
            <a:r>
              <a:rPr lang="tr-TR" sz="1800" dirty="0" smtClean="0"/>
              <a:t>10</a:t>
            </a:r>
            <a:r>
              <a:rPr lang="tr-TR" sz="1800" dirty="0"/>
              <a:t>. Radyasyon kazaları </a:t>
            </a:r>
            <a:endParaRPr lang="tr-TR" sz="1800" dirty="0" smtClean="0"/>
          </a:p>
          <a:p>
            <a:pPr marL="0" indent="0">
              <a:buNone/>
            </a:pPr>
            <a:r>
              <a:rPr lang="tr-TR" sz="1800" dirty="0" smtClean="0"/>
              <a:t>11</a:t>
            </a:r>
            <a:r>
              <a:rPr lang="tr-TR" sz="1800" dirty="0"/>
              <a:t>. Anarşik olaylar </a:t>
            </a:r>
            <a:endParaRPr lang="tr-TR" sz="1800" dirty="0" smtClean="0"/>
          </a:p>
          <a:p>
            <a:pPr marL="0" indent="0">
              <a:buNone/>
            </a:pPr>
            <a:r>
              <a:rPr lang="tr-TR" sz="1800" dirty="0" smtClean="0"/>
              <a:t>12</a:t>
            </a:r>
            <a:r>
              <a:rPr lang="tr-TR" sz="1800" dirty="0"/>
              <a:t>. İletişim sistemini çökmesi </a:t>
            </a:r>
            <a:endParaRPr lang="tr-TR" sz="1800" dirty="0" smtClean="0"/>
          </a:p>
          <a:p>
            <a:pPr marL="0" indent="0">
              <a:buNone/>
            </a:pPr>
            <a:r>
              <a:rPr lang="tr-TR" sz="1800" dirty="0" smtClean="0"/>
              <a:t>13</a:t>
            </a:r>
            <a:r>
              <a:rPr lang="tr-TR" sz="1800" dirty="0"/>
              <a:t>. Bilgisayar sisteminin </a:t>
            </a:r>
            <a:r>
              <a:rPr lang="tr-TR" sz="1800" dirty="0" smtClean="0"/>
              <a:t>çökmesi</a:t>
            </a:r>
          </a:p>
          <a:p>
            <a:pPr marL="0" indent="0">
              <a:buNone/>
            </a:pPr>
            <a:r>
              <a:rPr lang="tr-TR" sz="1800" dirty="0" smtClean="0"/>
              <a:t>14</a:t>
            </a:r>
            <a:r>
              <a:rPr lang="tr-TR" sz="1800" dirty="0"/>
              <a:t>. Ana müşteri veya tedarikçilerin </a:t>
            </a:r>
            <a:r>
              <a:rPr lang="tr-TR" sz="1800" dirty="0" smtClean="0"/>
              <a:t>kaybedilmesi</a:t>
            </a:r>
            <a:endParaRPr lang="tr-TR" sz="1800" dirty="0"/>
          </a:p>
          <a:p>
            <a:pPr marL="0" indent="0">
              <a:buNone/>
            </a:pPr>
            <a:r>
              <a:rPr lang="tr-TR" sz="1800" dirty="0"/>
              <a:t>15. Büyük üretim arızaları </a:t>
            </a:r>
            <a:endParaRPr lang="tr-TR" sz="1800" dirty="0" smtClean="0"/>
          </a:p>
          <a:p>
            <a:pPr marL="0" indent="0">
              <a:buNone/>
            </a:pPr>
            <a:r>
              <a:rPr lang="tr-TR" sz="1800" dirty="0" smtClean="0"/>
              <a:t>16</a:t>
            </a:r>
            <a:r>
              <a:rPr lang="tr-TR" sz="1800" dirty="0"/>
              <a:t>. Enerji kesilmesi </a:t>
            </a:r>
            <a:endParaRPr lang="tr-TR" sz="1800" dirty="0" smtClean="0"/>
          </a:p>
          <a:p>
            <a:pPr marL="0" indent="0">
              <a:buNone/>
            </a:pPr>
            <a:r>
              <a:rPr lang="tr-TR" sz="1800" dirty="0" smtClean="0"/>
              <a:t>17</a:t>
            </a:r>
            <a:r>
              <a:rPr lang="tr-TR" sz="1800" dirty="0"/>
              <a:t>. Sabotaj </a:t>
            </a:r>
            <a:endParaRPr lang="tr-TR" sz="1800" dirty="0" smtClean="0"/>
          </a:p>
          <a:p>
            <a:pPr marL="0" indent="0">
              <a:buNone/>
            </a:pPr>
            <a:r>
              <a:rPr lang="tr-TR" sz="1800" dirty="0" smtClean="0"/>
              <a:t>18</a:t>
            </a:r>
            <a:r>
              <a:rPr lang="tr-TR" sz="1800" dirty="0"/>
              <a:t>. İş kazası </a:t>
            </a:r>
            <a:endParaRPr lang="tr-TR" sz="1800" dirty="0" smtClean="0"/>
          </a:p>
          <a:p>
            <a:pPr marL="0" indent="0">
              <a:buNone/>
            </a:pPr>
            <a:r>
              <a:rPr lang="tr-TR" sz="1800" dirty="0" smtClean="0"/>
              <a:t>19</a:t>
            </a:r>
            <a:r>
              <a:rPr lang="tr-TR" sz="1800" dirty="0"/>
              <a:t>. Salgın hastalık </a:t>
            </a:r>
            <a:endParaRPr lang="tr-TR" sz="1800" dirty="0" smtClean="0"/>
          </a:p>
          <a:p>
            <a:pPr marL="0" indent="0">
              <a:buNone/>
            </a:pPr>
            <a:r>
              <a:rPr lang="tr-TR" sz="1800" dirty="0" smtClean="0"/>
              <a:t>20</a:t>
            </a:r>
            <a:r>
              <a:rPr lang="tr-TR" sz="1800" dirty="0"/>
              <a:t>. Trafik kazası </a:t>
            </a:r>
            <a:endParaRPr lang="tr-TR" sz="1800" dirty="0" smtClean="0"/>
          </a:p>
          <a:p>
            <a:pPr marL="0" indent="0">
              <a:buNone/>
            </a:pPr>
            <a:r>
              <a:rPr lang="tr-TR" sz="1800" dirty="0" smtClean="0"/>
              <a:t>21</a:t>
            </a:r>
            <a:r>
              <a:rPr lang="tr-TR" sz="1800" dirty="0"/>
              <a:t>. Aşırı sıcak veya soğuk </a:t>
            </a:r>
            <a:endParaRPr lang="tr-TR" sz="1800" dirty="0" smtClean="0"/>
          </a:p>
          <a:p>
            <a:pPr marL="0" indent="0">
              <a:buNone/>
            </a:pPr>
            <a:r>
              <a:rPr lang="tr-TR" sz="1800" dirty="0" smtClean="0"/>
              <a:t>22</a:t>
            </a:r>
            <a:r>
              <a:rPr lang="tr-TR" sz="1800" dirty="0"/>
              <a:t>. Seferberlik hali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938059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44010" y="1357782"/>
            <a:ext cx="7855486" cy="4302238"/>
          </a:xfrm>
        </p:spPr>
        <p:txBody>
          <a:bodyPr/>
          <a:lstStyle/>
          <a:p>
            <a:pPr marL="0" indent="0" algn="ctr">
              <a:buNone/>
            </a:pPr>
            <a:r>
              <a:rPr lang="tr-TR" b="1" dirty="0" smtClean="0"/>
              <a:t>Acil </a:t>
            </a:r>
            <a:r>
              <a:rPr lang="tr-TR" b="1" dirty="0"/>
              <a:t>Durum Yönetimi Nedir? </a:t>
            </a:r>
            <a:endParaRPr lang="tr-TR" b="1" dirty="0" smtClean="0"/>
          </a:p>
          <a:p>
            <a:endParaRPr lang="tr-TR" dirty="0" smtClean="0"/>
          </a:p>
          <a:p>
            <a:r>
              <a:rPr lang="tr-TR" dirty="0" smtClean="0"/>
              <a:t>Acil </a:t>
            </a:r>
            <a:r>
              <a:rPr lang="tr-TR" dirty="0"/>
              <a:t>durum yönetimi, olayın etkilerini azaltmak, müdahale etmek ve etkilerini giderme sürecidir. </a:t>
            </a:r>
            <a:endParaRPr lang="tr-TR" dirty="0" smtClean="0"/>
          </a:p>
          <a:p>
            <a:endParaRPr lang="tr-TR" dirty="0"/>
          </a:p>
          <a:p>
            <a:r>
              <a:rPr lang="tr-TR" dirty="0" smtClean="0"/>
              <a:t>Acil </a:t>
            </a:r>
            <a:r>
              <a:rPr lang="tr-TR" dirty="0"/>
              <a:t>durum yönetimi dinamik bir süreçtir. </a:t>
            </a:r>
            <a:endParaRPr lang="tr-TR" dirty="0" smtClean="0"/>
          </a:p>
          <a:p>
            <a:endParaRPr lang="tr-TR" dirty="0"/>
          </a:p>
          <a:p>
            <a:r>
              <a:rPr lang="tr-TR" dirty="0" smtClean="0"/>
              <a:t>Planlama </a:t>
            </a:r>
            <a:r>
              <a:rPr lang="tr-TR" dirty="0"/>
              <a:t>en kritik aşamalardan biridir. </a:t>
            </a:r>
            <a:endParaRPr lang="tr-TR" dirty="0" smtClean="0"/>
          </a:p>
          <a:p>
            <a:endParaRPr lang="tr-TR" dirty="0"/>
          </a:p>
          <a:p>
            <a:r>
              <a:rPr lang="tr-TR" dirty="0" smtClean="0"/>
              <a:t>Eğitimler</a:t>
            </a:r>
            <a:r>
              <a:rPr lang="tr-TR" dirty="0"/>
              <a:t>, tatbikatlar, ekipmanların denenmesi ve faaliyetlerin koordine edilmesi diğer önemli fonksiyonlardır.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533879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70390" y="1527858"/>
            <a:ext cx="8218024" cy="3854370"/>
          </a:xfrm>
        </p:spPr>
        <p:txBody>
          <a:bodyPr/>
          <a:lstStyle/>
          <a:p>
            <a:pPr marL="0" indent="0" algn="ctr">
              <a:buNone/>
            </a:pPr>
            <a:r>
              <a:rPr lang="tr-TR" b="1" dirty="0"/>
              <a:t>Acil Durum Yönetimi için Durum </a:t>
            </a:r>
            <a:r>
              <a:rPr lang="tr-TR" b="1" dirty="0" smtClean="0"/>
              <a:t>Tespiti</a:t>
            </a:r>
          </a:p>
          <a:p>
            <a:r>
              <a:rPr lang="tr-TR" dirty="0" smtClean="0"/>
              <a:t>Acil </a:t>
            </a:r>
            <a:r>
              <a:rPr lang="tr-TR" dirty="0"/>
              <a:t>durum yönetiminin başarılı olması için üst (tepe) yönetimin desteğine ihtiyaç vardır. </a:t>
            </a:r>
            <a:endParaRPr lang="tr-TR" dirty="0" smtClean="0"/>
          </a:p>
          <a:p>
            <a:endParaRPr lang="tr-TR" dirty="0"/>
          </a:p>
          <a:p>
            <a:r>
              <a:rPr lang="tr-TR" dirty="0" smtClean="0"/>
              <a:t>Üst </a:t>
            </a:r>
            <a:r>
              <a:rPr lang="tr-TR" dirty="0"/>
              <a:t>(tepe) yönetici bu desteğini, planlamanın yapılması için yetkilendirme yaparak ve diğer yöneticilerin katılımını sağlamak için </a:t>
            </a:r>
            <a:r>
              <a:rPr lang="tr-TR" dirty="0" err="1"/>
              <a:t>talimatlandırma</a:t>
            </a:r>
            <a:r>
              <a:rPr lang="tr-TR" dirty="0"/>
              <a:t> şeklinde verir. </a:t>
            </a:r>
            <a:endParaRPr lang="tr-TR" dirty="0" smtClean="0"/>
          </a:p>
          <a:p>
            <a:endParaRPr lang="tr-TR" dirty="0"/>
          </a:p>
          <a:p>
            <a:r>
              <a:rPr lang="tr-TR" dirty="0" smtClean="0"/>
              <a:t>Acil </a:t>
            </a:r>
            <a:r>
              <a:rPr lang="tr-TR" dirty="0"/>
              <a:t>durum yönetimi için durumu tanımlarken, ölümler, cezai sorumluluk gibi olumsuz etkileri tanımlamak yerine, böylesi bir hazırlığın olumlu yönleri ön plana çıkarılmalıdır. Bunlar;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8152149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12525</TotalTime>
  <Words>1311</Words>
  <Application>Microsoft Office PowerPoint</Application>
  <PresentationFormat>On-screen Show (4:3)</PresentationFormat>
  <Paragraphs>130</Paragraphs>
  <Slides>19</Slides>
  <Notes>0</Notes>
  <HiddenSlides>0</HiddenSlides>
  <MMClips>0</MMClips>
  <ScaleCrop>false</ScaleCrop>
  <HeadingPairs>
    <vt:vector size="4" baseType="variant">
      <vt:variant>
        <vt:lpstr>Theme</vt:lpstr>
      </vt:variant>
      <vt:variant>
        <vt:i4>3</vt:i4>
      </vt:variant>
      <vt:variant>
        <vt:lpstr>Slide Titles</vt:lpstr>
      </vt:variant>
      <vt:variant>
        <vt:i4>19</vt:i4>
      </vt:variant>
    </vt:vector>
  </HeadingPairs>
  <TitlesOfParts>
    <vt:vector size="22" baseType="lpstr">
      <vt:lpstr>ekonomi</vt:lpstr>
      <vt:lpstr>1_Rics</vt:lpstr>
      <vt:lpstr>h.t.</vt:lpstr>
      <vt:lpstr>PowerPoint Presentation</vt:lpstr>
      <vt:lpstr>ACİL DURUMLAR ve TOPLU YAPI GÜVENLİĞİ</vt:lpstr>
      <vt:lpstr>PowerPoint Presentation</vt:lpstr>
      <vt:lpstr>PowerPoint Presentation</vt:lpstr>
      <vt:lpstr>PowerPoint Presentation</vt:lpstr>
      <vt:lpstr>PowerPoint Presentation</vt:lpstr>
      <vt:lpstr>Acil Durum Örnekleri </vt:lpstr>
      <vt:lpstr>PowerPoint Presentation</vt:lpstr>
      <vt:lpstr>PowerPoint Presentation</vt:lpstr>
      <vt:lpstr>PowerPoint Presentation</vt:lpstr>
      <vt:lpstr>PowerPoint Presentation</vt:lpstr>
      <vt:lpstr>ACİL DURUM YÖNETİMİNDE GÖZ ÖNÜNDE BULUNDURULMASI GEREKLİ HUSUSLAR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MCEKICI</cp:lastModifiedBy>
  <cp:revision>825</cp:revision>
  <cp:lastPrinted>2016-10-24T07:53:35Z</cp:lastPrinted>
  <dcterms:created xsi:type="dcterms:W3CDTF">2016-09-18T09:35:24Z</dcterms:created>
  <dcterms:modified xsi:type="dcterms:W3CDTF">2020-04-06T20:30:54Z</dcterms:modified>
</cp:coreProperties>
</file>