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4" r:id="rId4"/>
    <p:sldId id="1085" r:id="rId5"/>
    <p:sldId id="1086" r:id="rId6"/>
    <p:sldId id="1087" r:id="rId7"/>
    <p:sldId id="1088" r:id="rId8"/>
    <p:sldId id="1089" r:id="rId9"/>
    <p:sldId id="1090" r:id="rId10"/>
    <p:sldId id="1091" r:id="rId11"/>
    <p:sldId id="1083"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2862322"/>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1990 yıllarda başlayan Tesis Yöneticiliği özellikle 2000 yılından sonra birçok firmanın katılımıyla bir sektör oluşturmuş ve istihdam olanakları yaratmıştır. Apartmanlarda ve sitelerde kullanımda olan ortak alan ve ticari kısımların (binaların alt kısmında yer alan dükkân niteliğinde olan ve gelir getiren mekanlar) yönetimi ve giderlerin/gelirlerin ortak paylaşılmasının gerekliliği, işletme planının oluşturulması ve bu konulara ilişkin kuralların düzenli ve tutarlı bir şekilde uygulanabilmesi için yönetim kavramı gündeme gelmiştir. Günümüzde “bina yönetimi” olarak genişletilmiş bu kavram, apartman, </a:t>
            </a:r>
            <a:r>
              <a:rPr lang="tr-TR" sz="1500" dirty="0" err="1">
                <a:solidFill>
                  <a:prstClr val="black"/>
                </a:solidFill>
                <a:latin typeface="Arial"/>
              </a:rPr>
              <a:t>residence</a:t>
            </a:r>
            <a:r>
              <a:rPr lang="tr-TR" sz="1500" dirty="0">
                <a:solidFill>
                  <a:prstClr val="black"/>
                </a:solidFill>
                <a:latin typeface="Arial"/>
              </a:rPr>
              <a:t>, site, iş merkezi/alışveriş merkezleri yönetimini kapsamaktadır. Aynı anda birkaç binanın birlikte muhasebesinin tutulması ile profesyonel apartman yöneticisi kavramı, birkaç apartmanın birlikte temizliğinin yapılması için anlaşılması, bir kişinin yetişemeyerek bu görevi icra edenlerle birlikte hareket etmesi ile de profesyonel bina temizliği kavramı doğmuştur.</a:t>
            </a:r>
          </a:p>
        </p:txBody>
      </p:sp>
    </p:spTree>
    <p:extLst>
      <p:ext uri="{BB962C8B-B14F-4D97-AF65-F5344CB8AC3E}">
        <p14:creationId xmlns:p14="http://schemas.microsoft.com/office/powerpoint/2010/main" val="3403686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1708160"/>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Konutların dışa kapalı şekillenmesi ile güvenliği sağlamak için hizmet verecek güvenlik birimlerine, konutların ortak alan ve sosyal çevresinin temizliğini yapan temizlik birimlerine, personel tedariki ve eğitimlerinin verilmesi ile aidatları topla-yarak bu giderlerin karşılanmasını sağlayacak yöneticilere olan ihtiyacın belirmesi, bu hizmetlerin hepsini kendi bünyesinde barındıran tesis yönetim firmalarının kurulmasına zemin hazırlamıştır (</a:t>
            </a:r>
            <a:r>
              <a:rPr lang="tr-TR" sz="1500" dirty="0" err="1">
                <a:solidFill>
                  <a:prstClr val="black"/>
                </a:solidFill>
                <a:latin typeface="Arial"/>
              </a:rPr>
              <a:t>Ilgen</a:t>
            </a:r>
            <a:r>
              <a:rPr lang="tr-TR" sz="1500" dirty="0">
                <a:solidFill>
                  <a:prstClr val="black"/>
                </a:solidFill>
                <a:latin typeface="Arial"/>
              </a:rPr>
              <a:t>, 2015: 49-53).</a:t>
            </a:r>
          </a:p>
          <a:p>
            <a:pPr marL="214313" indent="-214313" algn="just" defTabSz="685800">
              <a:buFont typeface="Wingdings" panose="05000000000000000000" pitchFamily="2" charset="2"/>
              <a:buChar char="q"/>
              <a:defRPr/>
            </a:pPr>
            <a:endParaRPr lang="tr-TR" sz="1500" dirty="0">
              <a:solidFill>
                <a:prstClr val="black"/>
              </a:solidFill>
              <a:latin typeface="Arial"/>
            </a:endParaRPr>
          </a:p>
        </p:txBody>
      </p:sp>
    </p:spTree>
    <p:extLst>
      <p:ext uri="{BB962C8B-B14F-4D97-AF65-F5344CB8AC3E}">
        <p14:creationId xmlns:p14="http://schemas.microsoft.com/office/powerpoint/2010/main" val="1022530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2862322"/>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Ülkemizde lüks konut inşaatları arttıkça tüketicilerin beklentileri de üst sevi-yelere çıkmıştır. İhtiyaçlar içerisindeki en önemlisi olarak görülen güvenli yaşam alanına sahip olma isteğine bir de konforlu yaşam alanları talebi eklenmiştir. Binaların en üst seviyede teknolojik alt yapı ile donatılması, sosyalleşme alanları, binaların alt kısımlarında yer alan alışveriş merkezleri tesis yönetimi firmaları için potansiyel yönetilme gereği olan alanlar yaratmış ve bu alandaki hizmet talebi artışı yabancı firmaların ve yatırımcıların gözünden kaçmamıştır. Dolayısıyla yurtdışı merkezli birçok firma ülkemizde hizmet vermeye başlamış, kimi zaman küçük çaplı firmalar yabancılar tarafından satın alınarak birleştirilmiştir. Avrupa standartlarının üzerindeki hizmet kalitesi ile faaliyet gösteren yerli firmalar da yurtdışına açılma planları yapmakta ve az da olsa örnekleri bulunmaktadır.</a:t>
            </a:r>
          </a:p>
          <a:p>
            <a:pPr marL="214313" indent="-214313" algn="just" defTabSz="685800">
              <a:buFont typeface="Wingdings" panose="05000000000000000000" pitchFamily="2" charset="2"/>
              <a:buChar char="q"/>
              <a:defRPr/>
            </a:pPr>
            <a:endParaRPr lang="tr-TR" sz="1500" dirty="0">
              <a:solidFill>
                <a:prstClr val="black"/>
              </a:solidFill>
              <a:latin typeface="Arial"/>
            </a:endParaRPr>
          </a:p>
        </p:txBody>
      </p:sp>
    </p:spTree>
    <p:extLst>
      <p:ext uri="{BB962C8B-B14F-4D97-AF65-F5344CB8AC3E}">
        <p14:creationId xmlns:p14="http://schemas.microsoft.com/office/powerpoint/2010/main" val="1204707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3093154"/>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Ülkemizde tesis yönetimi üzerinde çalışan Uluslararası Tesis Teknik Müdürleri Derneği, modern ve etkin tesis yönetimine geçişi desteklemek için kurulmuştur. Halen ülkemizde tesis yönetimi ile binaların kendine özgü kadrolu personeli ile icra ettikleri tesis yönetimi ve özel sektör girişimi ile firmaların sözleşme yaptıkları tesislere dışarıdan verdikleri hizmetleri içeren tesis yönetimi akla gelmektedir. Ülkemizde ise tesis yönetimi henüz bir meslek kimliği ile ele alınmamaktadır. Aralık 2010 içinde hizmete giren Uluslararası Tesis Teknik Müdürleri Derneği-UT- TMD, Ege Teknik Müdürleri Derneği-ETMD, Akdeniz teknik müdürler Derneği-ATMD gibi diğer tesis teknik müdürü dernekleriyle işbirliği içindedir. Tesis yönetiminin ve tesis yöneticisinin meslek düzeyinde tanımlanması ile başlaması gereken bu sürecin bir proje olarak kamu düzeyinde de sahiplenilmesi gerektiği değerlendirilmektedir (</a:t>
            </a:r>
            <a:r>
              <a:rPr lang="tr-TR" sz="1500" dirty="0" err="1">
                <a:solidFill>
                  <a:prstClr val="black"/>
                </a:solidFill>
                <a:latin typeface="Arial"/>
              </a:rPr>
              <a:t>Evcioğlu</a:t>
            </a:r>
            <a:r>
              <a:rPr lang="tr-TR" sz="1500" dirty="0">
                <a:solidFill>
                  <a:prstClr val="black"/>
                </a:solidFill>
                <a:latin typeface="Arial"/>
              </a:rPr>
              <a:t>, 2013).</a:t>
            </a:r>
          </a:p>
          <a:p>
            <a:pPr marL="214313" indent="-214313" algn="just" defTabSz="685800">
              <a:buFont typeface="Wingdings" panose="05000000000000000000" pitchFamily="2" charset="2"/>
              <a:buChar char="q"/>
              <a:defRPr/>
            </a:pPr>
            <a:endParaRPr lang="tr-TR" sz="1500" dirty="0">
              <a:solidFill>
                <a:prstClr val="black"/>
              </a:solidFill>
              <a:latin typeface="Arial"/>
            </a:endParaRPr>
          </a:p>
        </p:txBody>
      </p:sp>
    </p:spTree>
    <p:extLst>
      <p:ext uri="{BB962C8B-B14F-4D97-AF65-F5344CB8AC3E}">
        <p14:creationId xmlns:p14="http://schemas.microsoft.com/office/powerpoint/2010/main" val="444716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Büyük yatırımlarla gerçekleştirilmiş ve yatırımcıların da büyük beklentileri olan tesisleri yönetmek ve işletmek üzere oluşturulmuş kurum içi yapılanmaların başına geçirilecek kişilerin yöneticilik bilgi ve becerilerini ispat etmiş, kurumun güvenine layık olmuş tecrübeli üst düzey yöneticilerden oluşması gerekmektedir. Ancak ana işletme içinde bir birim olarak faaliyet gösteren tesis yönetimi işletmelerinin yöneticileri maalesef yeterince etkili olamamaktadır. Bunun nedeni tesis yönetimi yöneticileri hizmeti alanlar ile işletme arasına sıkışmalarıdır. Bu engelin aşılması için ise hem bağımsız hem de işi yalnızca tesis yönetimi olan uzman kuruluşlardan dış kaynak kullanma yoluyla hizmet alınmalıdır (Çelebioğlu, 2000).</a:t>
            </a:r>
          </a:p>
          <a:p>
            <a:pPr marL="214313" indent="-214313" algn="just" defTabSz="685800">
              <a:buFont typeface="Wingdings" panose="05000000000000000000" pitchFamily="2" charset="2"/>
              <a:buChar char="q"/>
              <a:defRPr/>
            </a:pPr>
            <a:endParaRPr lang="tr-TR" sz="1500" dirty="0">
              <a:solidFill>
                <a:prstClr val="black"/>
              </a:solidFill>
              <a:latin typeface="Arial"/>
            </a:endParaRPr>
          </a:p>
        </p:txBody>
      </p:sp>
    </p:spTree>
    <p:extLst>
      <p:ext uri="{BB962C8B-B14F-4D97-AF65-F5344CB8AC3E}">
        <p14:creationId xmlns:p14="http://schemas.microsoft.com/office/powerpoint/2010/main" val="32646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2631490"/>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Önemli tesis yatırımlarının profesyonel olarak yönetilmesinde hem teknik hem de insan odaklı hizmet bilincinde olan yöneticilerin yetiştirilmesi ve bunlarında en uygun maliyetlerle yerine getirilmesi için deneyimlerin ve bilgi birikimlerinin arttırılması gerekmektedir. Hizmet alanlarca bir maliyet unsuru olarak görülen tesis yönetimi, hizmet kalitesini geliştirmek, müşteri memnuniyetini artırmak ve en önemlisi karlılığı artırmak gibi konulardan uzak kalmaktadır. Bundan dolayı profesyonel tesis yönetimi, tanımında yer alan unsurları ile birlikte ele alınmalıdır. Çünkü profesyonel tesis yönetimi firmaları için bu işler onların temel faaliyet konusudur. Ayrıca her işletme gibi kar odaklı olduklarından, maliyetleri düşürme, müşteri memnuniyetini ön planda tutma yönünden daha rasyonel çözümler geliştirmek zorundadır.</a:t>
            </a:r>
          </a:p>
          <a:p>
            <a:pPr marL="214313" indent="-214313" algn="just" defTabSz="685800">
              <a:buFont typeface="Wingdings" panose="05000000000000000000" pitchFamily="2" charset="2"/>
              <a:buChar char="q"/>
              <a:defRPr/>
            </a:pPr>
            <a:endParaRPr lang="tr-TR" sz="1500" dirty="0">
              <a:solidFill>
                <a:prstClr val="black"/>
              </a:solidFill>
              <a:latin typeface="Arial"/>
            </a:endParaRPr>
          </a:p>
        </p:txBody>
      </p:sp>
    </p:spTree>
    <p:extLst>
      <p:ext uri="{BB962C8B-B14F-4D97-AF65-F5344CB8AC3E}">
        <p14:creationId xmlns:p14="http://schemas.microsoft.com/office/powerpoint/2010/main" val="53936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YÖNETİMİNDE ZORLUKLAR</a:t>
            </a:r>
          </a:p>
        </p:txBody>
      </p:sp>
      <p:sp>
        <p:nvSpPr>
          <p:cNvPr id="3" name="Dikdörtgen 2"/>
          <p:cNvSpPr/>
          <p:nvPr/>
        </p:nvSpPr>
        <p:spPr>
          <a:xfrm>
            <a:off x="727627" y="1903170"/>
            <a:ext cx="7575451" cy="3554819"/>
          </a:xfrm>
          <a:prstGeom prst="rect">
            <a:avLst/>
          </a:prstGeom>
        </p:spPr>
        <p:txBody>
          <a:bodyPr wrap="square">
            <a:spAutoFit/>
          </a:bodyPr>
          <a:lstStyle/>
          <a:p>
            <a:pPr marL="214313" indent="-214313" algn="just" defTabSz="685800">
              <a:buFont typeface="Wingdings" panose="05000000000000000000" pitchFamily="2" charset="2"/>
              <a:buChar char="q"/>
              <a:defRPr/>
            </a:pPr>
            <a:r>
              <a:rPr lang="tr-TR" sz="1500" dirty="0">
                <a:solidFill>
                  <a:prstClr val="black"/>
                </a:solidFill>
                <a:latin typeface="Arial"/>
              </a:rPr>
              <a:t>Tesis yönetimi, bir yönetim modeli olarak ABD ve Avrupa’nın gelişmiş ülkelerinde uzun bir geçmişi olan süreçler dizisidir. Günümüzde tesis yönetimi denildiğinde tekil ve basit işler olan temizlik ve güvenlik gibi hizmetlerin verildiği organizasyon işlerinin çok daha ötesine geçildiği görülmektedir.</a:t>
            </a:r>
          </a:p>
          <a:p>
            <a:pPr marL="214313" indent="-214313" algn="just" defTabSz="685800">
              <a:buFont typeface="Wingdings" panose="05000000000000000000" pitchFamily="2" charset="2"/>
              <a:buChar char="q"/>
              <a:defRPr/>
            </a:pPr>
            <a:r>
              <a:rPr lang="tr-TR" sz="1500" dirty="0">
                <a:solidFill>
                  <a:prstClr val="black"/>
                </a:solidFill>
                <a:latin typeface="Arial"/>
              </a:rPr>
              <a:t>Tesis yönetimi henüz hafriyat aşamasından nihai kullanıcılara hizmet vermeye kadar geniş bir alana yayılan işlemler dizisi olarak görülmektedir. Bu nedenle tesis yönetimi tesisi kurmayı, tesisi işletmeyi ve tesisin işleyişindeki hem nicel hem de nitel performansını sürekli izlemeyi kapsayan uzun, orta ve kısa dönemli karar ve çabalar bütününden oluşan sistemli bir yaklaşım biçimidir. Tesis yönetiminin iki ayağı bulunmaktadır. Birincisi: yatırımın programlanması, yerleşimlerin ve yaşam alanlarının planlanması, yaşam alanlarını kullananların gereksinimlerinin öngörülmesi ve karşılanması, sistemlerin organize edilmesi, sürdürülebilir çözümler üretilmesi gibi soyut hizmetler dizisidir. İkincisi ise tesisin bakım, onarım, </a:t>
            </a:r>
            <a:r>
              <a:rPr lang="tr-TR" sz="1500" dirty="0" err="1">
                <a:solidFill>
                  <a:prstClr val="black"/>
                </a:solidFill>
                <a:latin typeface="Arial"/>
              </a:rPr>
              <a:t>revizasyon</a:t>
            </a:r>
            <a:r>
              <a:rPr lang="tr-TR" sz="1500" dirty="0">
                <a:solidFill>
                  <a:prstClr val="black"/>
                </a:solidFill>
                <a:latin typeface="Arial"/>
              </a:rPr>
              <a:t> gibi teknik yanı bulunan fiziki işlemlerdir.</a:t>
            </a:r>
          </a:p>
          <a:p>
            <a:pPr marL="214313" indent="-214313" algn="just" defTabSz="685800">
              <a:buFont typeface="Wingdings" panose="05000000000000000000" pitchFamily="2" charset="2"/>
              <a:buChar char="q"/>
              <a:defRPr/>
            </a:pPr>
            <a:endParaRPr lang="tr-TR" sz="1500" dirty="0">
              <a:solidFill>
                <a:prstClr val="black"/>
              </a:solidFill>
              <a:latin typeface="Arial"/>
            </a:endParaRPr>
          </a:p>
        </p:txBody>
      </p:sp>
    </p:spTree>
    <p:extLst>
      <p:ext uri="{BB962C8B-B14F-4D97-AF65-F5344CB8AC3E}">
        <p14:creationId xmlns:p14="http://schemas.microsoft.com/office/powerpoint/2010/main" val="3019007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12489</TotalTime>
  <Words>975</Words>
  <Application>Microsoft Office PowerPoint</Application>
  <PresentationFormat>Ekran Gösterisi (4:3)</PresentationFormat>
  <Paragraphs>28</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Century Gothic</vt:lpstr>
      <vt:lpstr>Times New Roman</vt:lpstr>
      <vt:lpstr>Wingdings</vt:lpstr>
      <vt:lpstr>ekonomi</vt:lpstr>
      <vt:lpstr>1_Rics</vt:lpstr>
      <vt:lpstr>h.t.</vt:lpstr>
      <vt:lpstr>PowerPoint Sunusu</vt:lpstr>
      <vt:lpstr>TÜRKİYE’DE TESİS YÖNETİMİNDE ZORLUKLAR</vt:lpstr>
      <vt:lpstr>TÜRKİYE’DE TESİS YÖNETİMİNDE ZORLUKLAR</vt:lpstr>
      <vt:lpstr>TÜRKİYE’DE TESİS YÖNETİMİNDE ZORLUKLAR</vt:lpstr>
      <vt:lpstr>TÜRKİYE’DE TESİS YÖNETİMİNDE ZORLUKLAR</vt:lpstr>
      <vt:lpstr>TÜRKİYE’DE TESİS YÖNETİMİNDE ZORLUKLAR</vt:lpstr>
      <vt:lpstr>TÜRKİYE’DE TESİS YÖNETİMİNDE ZORLUKLAR</vt:lpstr>
      <vt:lpstr>TÜRKİYE’DE TESİS YÖNETİMİNDE ZORLUKLAR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811</cp:revision>
  <cp:lastPrinted>2016-10-24T07:53:35Z</cp:lastPrinted>
  <dcterms:created xsi:type="dcterms:W3CDTF">2016-09-18T09:35:24Z</dcterms:created>
  <dcterms:modified xsi:type="dcterms:W3CDTF">2020-02-25T07:24:50Z</dcterms:modified>
</cp:coreProperties>
</file>