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6" r:id="rId3"/>
    <p:sldId id="275" r:id="rId4"/>
    <p:sldId id="276" r:id="rId5"/>
    <p:sldId id="277" r:id="rId6"/>
    <p:sldId id="278" r:id="rId7"/>
    <p:sldId id="279" r:id="rId8"/>
    <p:sldId id="280" r:id="rId9"/>
    <p:sldId id="281" r:id="rId10"/>
    <p:sldId id="28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57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83DDF4-2CEE-4AB9-AC9E-8BF723DD8332}" type="datetimeFigureOut">
              <a:rPr lang="en-US" smtClean="0"/>
              <a:t>26-Apr-18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2261D8-0A36-4136-934D-7402BEAD896D}" type="slidenum">
              <a:rPr lang="en-US" smtClean="0"/>
              <a:t>‹#›</a:t>
            </a:fld>
            <a:endParaRPr lang="en-US"/>
          </a:p>
        </p:txBody>
      </p:sp>
    </p:spTree>
    <p:extLst>
      <p:ext uri="{BB962C8B-B14F-4D97-AF65-F5344CB8AC3E}">
        <p14:creationId xmlns:p14="http://schemas.microsoft.com/office/powerpoint/2010/main" val="3504410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9DCBC0-65A7-4125-9996-6B334940335B}" type="slidenum">
              <a:rPr lang="en-US" altLang="en-US"/>
              <a:pPr/>
              <a:t>4</a:t>
            </a:fld>
            <a:endParaRPr lang="en-US" alt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003352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F6747F-6008-4A8F-BEA0-4C3AD91A0547}" type="slidenum">
              <a:rPr lang="en-US" altLang="en-US"/>
              <a:pPr/>
              <a:t>5</a:t>
            </a:fld>
            <a:endParaRPr lang="en-US" alt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7993045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42F6AE-2819-496A-9AC8-3C469F61841E}" type="slidenum">
              <a:rPr lang="en-US" altLang="en-US"/>
              <a:pPr/>
              <a:t>7</a:t>
            </a:fld>
            <a:endParaRPr lang="en-US" alt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2324133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868CB2-B36D-42BF-B692-5BBCE5D27506}" type="slidenum">
              <a:rPr lang="en-US" altLang="en-US"/>
              <a:pPr/>
              <a:t>8</a:t>
            </a:fld>
            <a:endParaRPr lang="en-US" altLang="en-US"/>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9785128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17" name="Footer Placeholder 16"/>
          <p:cNvSpPr>
            <a:spLocks noGrp="1"/>
          </p:cNvSpPr>
          <p:nvPr>
            <p:ph type="ftr" sz="quarter" idx="11"/>
          </p:nvPr>
        </p:nvSpPr>
        <p:spPr>
          <a:xfrm>
            <a:off x="1219199" y="6210300"/>
            <a:ext cx="8766629" cy="419100"/>
          </a:xfrm>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38E59367-C0D9-4846-8149-B4FDE14E8F33}" type="slidenum">
              <a:rPr lang="en-US" smtClean="0"/>
              <a:t>‹#›</a:t>
            </a:fld>
            <a:endParaRPr lang="en-US"/>
          </a:p>
        </p:txBody>
      </p:sp>
      <p:sp>
        <p:nvSpPr>
          <p:cNvPr id="7" name="Rectangle 6"/>
          <p:cNvSpPr/>
          <p:nvPr/>
        </p:nvSpPr>
        <p:spPr>
          <a:xfrm>
            <a:off x="83909" y="1449304"/>
            <a:ext cx="12028716"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dirty="0"/>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chemeClr val="bg1"/>
                </a:solidFill>
              </a:defRPr>
            </a:lvl1pPr>
          </a:lstStyle>
          <a:p>
            <a:r>
              <a:rPr kumimoji="0" lang="en-US" smtClean="0"/>
              <a:t>Click to edit Master title style</a:t>
            </a:r>
            <a:endParaRPr kumimoji="0" lang="en-US" dirty="0"/>
          </a:p>
        </p:txBody>
      </p:sp>
    </p:spTree>
    <p:extLst>
      <p:ext uri="{BB962C8B-B14F-4D97-AF65-F5344CB8AC3E}">
        <p14:creationId xmlns:p14="http://schemas.microsoft.com/office/powerpoint/2010/main" val="1284431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Slide Number Placeholder 5"/>
          <p:cNvSpPr>
            <a:spLocks noGrp="1"/>
          </p:cNvSpPr>
          <p:nvPr>
            <p:ph type="sldNum" sz="quarter" idx="12"/>
          </p:nvPr>
        </p:nvSpPr>
        <p:spPr/>
        <p:txBody>
          <a:bodyPr/>
          <a:lstStyle/>
          <a:p>
            <a:fld id="{38E59367-C0D9-4846-8149-B4FDE14E8F33}"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7" name="Footer Placeholder 16"/>
          <p:cNvSpPr>
            <a:spLocks noGrp="1"/>
          </p:cNvSpPr>
          <p:nvPr>
            <p:ph type="ftr" sz="quarter" idx="11"/>
          </p:nvPr>
        </p:nvSpPr>
        <p:spPr>
          <a:xfrm>
            <a:off x="1219199" y="6210300"/>
            <a:ext cx="8766629" cy="419100"/>
          </a:xfrm>
        </p:spPr>
        <p:txBody>
          <a:bodyPr/>
          <a:lstStyle/>
          <a:p>
            <a:endParaRPr lang="en-US"/>
          </a:p>
        </p:txBody>
      </p:sp>
    </p:spTree>
    <p:extLst>
      <p:ext uri="{BB962C8B-B14F-4D97-AF65-F5344CB8AC3E}">
        <p14:creationId xmlns:p14="http://schemas.microsoft.com/office/powerpoint/2010/main" val="2327545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8E59367-C0D9-4846-8149-B4FDE14E8F33}" type="slidenum">
              <a:rPr lang="en-US" smtClean="0"/>
              <a:t>‹#›</a:t>
            </a:fld>
            <a:endParaRPr lang="en-US"/>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Vertical Title 1"/>
          <p:cNvSpPr>
            <a:spLocks noGrp="1"/>
          </p:cNvSpPr>
          <p:nvPr>
            <p:ph type="title" orient="vert"/>
          </p:nvPr>
        </p:nvSpPr>
        <p:spPr>
          <a:xfrm>
            <a:off x="8839200" y="274642"/>
            <a:ext cx="2682240" cy="5851525"/>
          </a:xfrm>
        </p:spPr>
        <p:txBody>
          <a:bodyPr vert="eaVert"/>
          <a:lstStyle/>
          <a:p>
            <a:r>
              <a:rPr kumimoji="0" lang="en-US" smtClean="0"/>
              <a:t>Click to edit Master title style</a:t>
            </a:r>
            <a:endParaRPr kumimoji="0" lang="en-US"/>
          </a:p>
        </p:txBody>
      </p:sp>
      <p:sp>
        <p:nvSpPr>
          <p:cNvPr id="7" name="Footer Placeholder 16"/>
          <p:cNvSpPr>
            <a:spLocks noGrp="1"/>
          </p:cNvSpPr>
          <p:nvPr>
            <p:ph type="ftr" sz="quarter" idx="11"/>
          </p:nvPr>
        </p:nvSpPr>
        <p:spPr>
          <a:xfrm>
            <a:off x="1219199" y="6210300"/>
            <a:ext cx="8766629" cy="419100"/>
          </a:xfrm>
        </p:spPr>
        <p:txBody>
          <a:bodyPr/>
          <a:lstStyle/>
          <a:p>
            <a:endParaRPr lang="en-US"/>
          </a:p>
        </p:txBody>
      </p:sp>
    </p:spTree>
    <p:extLst>
      <p:ext uri="{BB962C8B-B14F-4D97-AF65-F5344CB8AC3E}">
        <p14:creationId xmlns:p14="http://schemas.microsoft.com/office/powerpoint/2010/main" val="561418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103632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81200"/>
            <a:ext cx="103632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914400" y="4114800"/>
            <a:ext cx="103632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914400" y="6248400"/>
            <a:ext cx="25400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4165600" y="6248400"/>
            <a:ext cx="3860800" cy="457200"/>
          </a:xfrm>
        </p:spPr>
        <p:txBody>
          <a:bodyPr/>
          <a:lstStyle>
            <a:lvl1pPr>
              <a:defRPr/>
            </a:lvl1pPr>
          </a:lstStyle>
          <a:p>
            <a:r>
              <a:rPr lang="en-US" altLang="en-US" smtClean="0"/>
              <a:t>Doç. Dr. yasemin G. İŞGÖR /Ankara Üniversitesi/ link: http://80.251.40.59/ankara.edu.tr/isgor/index.html</a:t>
            </a:r>
            <a:endParaRPr lang="en-US" altLang="en-US"/>
          </a:p>
        </p:txBody>
      </p:sp>
      <p:sp>
        <p:nvSpPr>
          <p:cNvPr id="7" name="Slide Number Placeholder 6"/>
          <p:cNvSpPr>
            <a:spLocks noGrp="1"/>
          </p:cNvSpPr>
          <p:nvPr>
            <p:ph type="sldNum" sz="quarter" idx="12"/>
          </p:nvPr>
        </p:nvSpPr>
        <p:spPr>
          <a:xfrm>
            <a:off x="8737600" y="6248400"/>
            <a:ext cx="2540000" cy="457200"/>
          </a:xfrm>
        </p:spPr>
        <p:txBody>
          <a:bodyPr/>
          <a:lstStyle>
            <a:lvl1pPr>
              <a:defRPr/>
            </a:lvl1pPr>
          </a:lstStyle>
          <a:p>
            <a:fld id="{24C73FFC-816F-4E39-B79F-C36D478ED361}" type="slidenum">
              <a:rPr lang="en-US" altLang="en-US"/>
              <a:pPr/>
              <a:t>‹#›</a:t>
            </a:fld>
            <a:endParaRPr lang="en-US" altLang="en-US"/>
          </a:p>
        </p:txBody>
      </p:sp>
    </p:spTree>
    <p:extLst>
      <p:ext uri="{BB962C8B-B14F-4D97-AF65-F5344CB8AC3E}">
        <p14:creationId xmlns:p14="http://schemas.microsoft.com/office/powerpoint/2010/main" val="3368782802"/>
      </p:ext>
    </p:extLst>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103632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197600" y="1981200"/>
            <a:ext cx="508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914400" y="6248400"/>
            <a:ext cx="2540000" cy="457200"/>
          </a:xfrm>
        </p:spPr>
        <p:txBody>
          <a:bodyPr/>
          <a:lstStyle>
            <a:lvl1pPr>
              <a:defRPr/>
            </a:lvl1pPr>
          </a:lstStyle>
          <a:p>
            <a:endParaRPr lang="en-US" altLang="en-US"/>
          </a:p>
        </p:txBody>
      </p:sp>
      <p:sp>
        <p:nvSpPr>
          <p:cNvPr id="6" name="Footer Placeholder 5"/>
          <p:cNvSpPr>
            <a:spLocks noGrp="1"/>
          </p:cNvSpPr>
          <p:nvPr>
            <p:ph type="ftr" sz="quarter" idx="11"/>
          </p:nvPr>
        </p:nvSpPr>
        <p:spPr>
          <a:xfrm>
            <a:off x="4165600" y="6248400"/>
            <a:ext cx="3860800" cy="457200"/>
          </a:xfrm>
        </p:spPr>
        <p:txBody>
          <a:bodyPr/>
          <a:lstStyle>
            <a:lvl1pPr>
              <a:defRPr/>
            </a:lvl1pPr>
          </a:lstStyle>
          <a:p>
            <a:r>
              <a:rPr lang="en-US" altLang="en-US" smtClean="0"/>
              <a:t>Doç. Dr. yasemin G. İŞGÖR /Ankara Üniversitesi/ link: http://80.251.40.59/ankara.edu.tr/isgor/index.html</a:t>
            </a:r>
            <a:endParaRPr lang="en-US" altLang="en-US"/>
          </a:p>
        </p:txBody>
      </p:sp>
      <p:sp>
        <p:nvSpPr>
          <p:cNvPr id="7" name="Slide Number Placeholder 6"/>
          <p:cNvSpPr>
            <a:spLocks noGrp="1"/>
          </p:cNvSpPr>
          <p:nvPr>
            <p:ph type="sldNum" sz="quarter" idx="12"/>
          </p:nvPr>
        </p:nvSpPr>
        <p:spPr>
          <a:xfrm>
            <a:off x="8737600" y="6248400"/>
            <a:ext cx="2540000" cy="457200"/>
          </a:xfrm>
        </p:spPr>
        <p:txBody>
          <a:bodyPr/>
          <a:lstStyle>
            <a:lvl1pPr>
              <a:defRPr/>
            </a:lvl1pPr>
          </a:lstStyle>
          <a:p>
            <a:fld id="{3ACC6F38-79CB-4014-8D8C-82994A9DA2AF}" type="slidenum">
              <a:rPr lang="en-US" altLang="en-US"/>
              <a:pPr/>
              <a:t>‹#›</a:t>
            </a:fld>
            <a:endParaRPr lang="en-US" altLang="en-US"/>
          </a:p>
        </p:txBody>
      </p:sp>
    </p:spTree>
    <p:extLst>
      <p:ext uri="{BB962C8B-B14F-4D97-AF65-F5344CB8AC3E}">
        <p14:creationId xmlns:p14="http://schemas.microsoft.com/office/powerpoint/2010/main" val="1732150220"/>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8E59367-C0D9-4846-8149-B4FDE14E8F33}" type="slidenum">
              <a:rPr lang="en-US" smtClean="0"/>
              <a:t>‹#›</a:t>
            </a:fld>
            <a:endParaRPr lang="en-US"/>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7" name="Footer Placeholder 16"/>
          <p:cNvSpPr>
            <a:spLocks noGrp="1"/>
          </p:cNvSpPr>
          <p:nvPr>
            <p:ph type="ftr" sz="quarter" idx="11"/>
          </p:nvPr>
        </p:nvSpPr>
        <p:spPr>
          <a:xfrm>
            <a:off x="1219199" y="6210300"/>
            <a:ext cx="8766629" cy="419100"/>
          </a:xfrm>
        </p:spPr>
        <p:txBody>
          <a:bodyPr/>
          <a:lstStyle/>
          <a:p>
            <a:endParaRPr lang="en-US"/>
          </a:p>
        </p:txBody>
      </p:sp>
    </p:spTree>
    <p:extLst>
      <p:ext uri="{BB962C8B-B14F-4D97-AF65-F5344CB8AC3E}">
        <p14:creationId xmlns:p14="http://schemas.microsoft.com/office/powerpoint/2010/main" val="12323110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Rectangle 6"/>
          <p:cNvSpPr/>
          <p:nvPr/>
        </p:nvSpPr>
        <p:spPr>
          <a:xfrm flipV="1">
            <a:off x="92550" y="2376830"/>
            <a:ext cx="120180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6" name="Slide Number Placeholder 5"/>
          <p:cNvSpPr>
            <a:spLocks noGrp="1"/>
          </p:cNvSpPr>
          <p:nvPr>
            <p:ph type="sldNum" sz="quarter" idx="12"/>
          </p:nvPr>
        </p:nvSpPr>
        <p:spPr>
          <a:xfrm>
            <a:off x="195072" y="6208776"/>
            <a:ext cx="609600" cy="457200"/>
          </a:xfrm>
        </p:spPr>
        <p:txBody>
          <a:bodyPr/>
          <a:lstStyle/>
          <a:p>
            <a:fld id="{38E59367-C0D9-4846-8149-B4FDE14E8F33}" type="slidenum">
              <a:rPr lang="en-US" smtClean="0"/>
              <a:t>‹#›</a:t>
            </a:fld>
            <a:endParaRPr lang="en-US"/>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smtClean="0"/>
              <a:t>Click to edit Master title style</a:t>
            </a:r>
            <a:endParaRPr kumimoji="0" lang="en-US" dirty="0"/>
          </a:p>
        </p:txBody>
      </p:sp>
      <p:sp>
        <p:nvSpPr>
          <p:cNvPr id="12" name="Footer Placeholder 16"/>
          <p:cNvSpPr>
            <a:spLocks noGrp="1"/>
          </p:cNvSpPr>
          <p:nvPr>
            <p:ph type="ftr" sz="quarter" idx="11"/>
          </p:nvPr>
        </p:nvSpPr>
        <p:spPr>
          <a:xfrm>
            <a:off x="1219199" y="6210300"/>
            <a:ext cx="8766629" cy="419100"/>
          </a:xfrm>
        </p:spPr>
        <p:txBody>
          <a:bodyPr/>
          <a:lstStyle/>
          <a:p>
            <a:endParaRPr lang="en-US"/>
          </a:p>
        </p:txBody>
      </p:sp>
    </p:spTree>
    <p:extLst>
      <p:ext uri="{BB962C8B-B14F-4D97-AF65-F5344CB8AC3E}">
        <p14:creationId xmlns:p14="http://schemas.microsoft.com/office/powerpoint/2010/main" val="2398591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38E59367-C0D9-4846-8149-B4FDE14E8F33}" type="slidenum">
              <a:rPr lang="en-US" smtClean="0"/>
              <a:t>‹#›</a:t>
            </a:fld>
            <a:endParaRPr lang="en-US"/>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Footer Placeholder 16"/>
          <p:cNvSpPr>
            <a:spLocks noGrp="1"/>
          </p:cNvSpPr>
          <p:nvPr>
            <p:ph type="ftr" sz="quarter" idx="11"/>
          </p:nvPr>
        </p:nvSpPr>
        <p:spPr>
          <a:xfrm>
            <a:off x="1219199" y="6210300"/>
            <a:ext cx="8766629" cy="419100"/>
          </a:xfrm>
        </p:spPr>
        <p:txBody>
          <a:bodyPr/>
          <a:lstStyle/>
          <a:p>
            <a:endParaRPr lang="en-US"/>
          </a:p>
        </p:txBody>
      </p:sp>
    </p:spTree>
    <p:extLst>
      <p:ext uri="{BB962C8B-B14F-4D97-AF65-F5344CB8AC3E}">
        <p14:creationId xmlns:p14="http://schemas.microsoft.com/office/powerpoint/2010/main" val="4187463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38E59367-C0D9-4846-8149-B4FDE14E8F33}" type="slidenum">
              <a:rPr lang="en-US" smtClean="0"/>
              <a:t>‹#›</a:t>
            </a:fld>
            <a:endParaRPr lang="en-US"/>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smtClean="0"/>
              <a:t>Click to edit Master title style</a:t>
            </a:r>
            <a:endParaRPr kumimoji="0" lang="en-US"/>
          </a:p>
        </p:txBody>
      </p:sp>
      <p:sp>
        <p:nvSpPr>
          <p:cNvPr id="10" name="Footer Placeholder 16"/>
          <p:cNvSpPr>
            <a:spLocks noGrp="1"/>
          </p:cNvSpPr>
          <p:nvPr>
            <p:ph type="ftr" sz="quarter" idx="11"/>
          </p:nvPr>
        </p:nvSpPr>
        <p:spPr>
          <a:xfrm>
            <a:off x="1219199" y="6210300"/>
            <a:ext cx="8766629" cy="419100"/>
          </a:xfrm>
        </p:spPr>
        <p:txBody>
          <a:bodyPr/>
          <a:lstStyle/>
          <a:p>
            <a:endParaRPr lang="en-US"/>
          </a:p>
        </p:txBody>
      </p:sp>
    </p:spTree>
    <p:extLst>
      <p:ext uri="{BB962C8B-B14F-4D97-AF65-F5344CB8AC3E}">
        <p14:creationId xmlns:p14="http://schemas.microsoft.com/office/powerpoint/2010/main" val="18003165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38E59367-C0D9-4846-8149-B4FDE14E8F33}"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Footer Placeholder 16"/>
          <p:cNvSpPr>
            <a:spLocks noGrp="1"/>
          </p:cNvSpPr>
          <p:nvPr>
            <p:ph type="ftr" sz="quarter" idx="11"/>
          </p:nvPr>
        </p:nvSpPr>
        <p:spPr>
          <a:xfrm>
            <a:off x="1219199" y="6210300"/>
            <a:ext cx="8766629" cy="419100"/>
          </a:xfrm>
        </p:spPr>
        <p:txBody>
          <a:bodyPr/>
          <a:lstStyle/>
          <a:p>
            <a:endParaRPr lang="en-US"/>
          </a:p>
        </p:txBody>
      </p:sp>
    </p:spTree>
    <p:extLst>
      <p:ext uri="{BB962C8B-B14F-4D97-AF65-F5344CB8AC3E}">
        <p14:creationId xmlns:p14="http://schemas.microsoft.com/office/powerpoint/2010/main" val="3811475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8E59367-C0D9-4846-8149-B4FDE14E8F33}" type="slidenum">
              <a:rPr lang="en-US" smtClean="0"/>
              <a:t>‹#›</a:t>
            </a:fld>
            <a:endParaRPr lang="en-US"/>
          </a:p>
        </p:txBody>
      </p:sp>
      <p:sp>
        <p:nvSpPr>
          <p:cNvPr id="5" name="Footer Placeholder 16"/>
          <p:cNvSpPr>
            <a:spLocks noGrp="1"/>
          </p:cNvSpPr>
          <p:nvPr>
            <p:ph type="ftr" sz="quarter" idx="11"/>
          </p:nvPr>
        </p:nvSpPr>
        <p:spPr>
          <a:xfrm>
            <a:off x="1219199" y="6210300"/>
            <a:ext cx="8766629" cy="419100"/>
          </a:xfrm>
        </p:spPr>
        <p:txBody>
          <a:bodyPr/>
          <a:lstStyle/>
          <a:p>
            <a:endParaRPr lang="en-US"/>
          </a:p>
        </p:txBody>
      </p:sp>
    </p:spTree>
    <p:extLst>
      <p:ext uri="{BB962C8B-B14F-4D97-AF65-F5344CB8AC3E}">
        <p14:creationId xmlns:p14="http://schemas.microsoft.com/office/powerpoint/2010/main" val="1454581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7" name="Slide Number Placeholder 6"/>
          <p:cNvSpPr>
            <a:spLocks noGrp="1"/>
          </p:cNvSpPr>
          <p:nvPr>
            <p:ph type="sldNum" sz="quarter" idx="12"/>
          </p:nvPr>
        </p:nvSpPr>
        <p:spPr/>
        <p:txBody>
          <a:bodyPr/>
          <a:lstStyle/>
          <a:p>
            <a:fld id="{38E59367-C0D9-4846-8149-B4FDE14E8F33}" type="slidenum">
              <a:rPr lang="en-US" smtClean="0"/>
              <a:t>‹#›</a:t>
            </a:fld>
            <a:endParaRPr lang="en-US"/>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smtClean="0"/>
              <a:t>Click to edit Master title style</a:t>
            </a:r>
            <a:endParaRPr kumimoji="0" lang="en-US" dirty="0"/>
          </a:p>
        </p:txBody>
      </p:sp>
      <p:sp>
        <p:nvSpPr>
          <p:cNvPr id="10" name="Footer Placeholder 16"/>
          <p:cNvSpPr>
            <a:spLocks noGrp="1"/>
          </p:cNvSpPr>
          <p:nvPr>
            <p:ph type="ftr" sz="quarter" idx="11"/>
          </p:nvPr>
        </p:nvSpPr>
        <p:spPr>
          <a:xfrm>
            <a:off x="1219199" y="6210300"/>
            <a:ext cx="8766629" cy="419100"/>
          </a:xfrm>
        </p:spPr>
        <p:txBody>
          <a:bodyPr/>
          <a:lstStyle/>
          <a:p>
            <a:endParaRPr lang="en-US"/>
          </a:p>
        </p:txBody>
      </p:sp>
    </p:spTree>
    <p:extLst>
      <p:ext uri="{BB962C8B-B14F-4D97-AF65-F5344CB8AC3E}">
        <p14:creationId xmlns:p14="http://schemas.microsoft.com/office/powerpoint/2010/main" val="446506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a:xfrm>
            <a:off x="195072" y="6208776"/>
            <a:ext cx="609600" cy="457200"/>
          </a:xfrm>
        </p:spPr>
        <p:txBody>
          <a:bodyPr/>
          <a:lstStyle/>
          <a:p>
            <a:fld id="{38E59367-C0D9-4846-8149-B4FDE14E8F33}" type="slidenum">
              <a:rPr lang="en-US" smtClean="0"/>
              <a:t>‹#›</a:t>
            </a:fld>
            <a:endParaRPr lang="en-US"/>
          </a:p>
        </p:txBody>
      </p:sp>
      <p:sp>
        <p:nvSpPr>
          <p:cNvPr id="11" name="Rectangle 10"/>
          <p:cNvSpPr/>
          <p:nvPr/>
        </p:nvSpPr>
        <p:spPr>
          <a:xfrm flipV="1">
            <a:off x="91076" y="4683555"/>
            <a:ext cx="1200912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smtClean="0"/>
              <a:t>Click to edit Master title style</a:t>
            </a:r>
            <a:endParaRPr kumimoji="0" lang="en-US" dirty="0"/>
          </a:p>
        </p:txBody>
      </p:sp>
      <p:sp>
        <p:nvSpPr>
          <p:cNvPr id="3" name="Picture Placeholder 2"/>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
        <p:nvSpPr>
          <p:cNvPr id="14" name="Footer Placeholder 16"/>
          <p:cNvSpPr>
            <a:spLocks noGrp="1"/>
          </p:cNvSpPr>
          <p:nvPr>
            <p:ph type="ftr" sz="quarter" idx="11"/>
          </p:nvPr>
        </p:nvSpPr>
        <p:spPr>
          <a:xfrm>
            <a:off x="1219199" y="6210300"/>
            <a:ext cx="8766629" cy="419100"/>
          </a:xfrm>
        </p:spPr>
        <p:txBody>
          <a:bodyPr/>
          <a:lstStyle/>
          <a:p>
            <a:endParaRPr lang="en-US"/>
          </a:p>
        </p:txBody>
      </p:sp>
    </p:spTree>
    <p:extLst>
      <p:ext uri="{BB962C8B-B14F-4D97-AF65-F5344CB8AC3E}">
        <p14:creationId xmlns:p14="http://schemas.microsoft.com/office/powerpoint/2010/main" val="3538094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AFF064BC-5969-4E20-A3EF-CEB5796EA067}" type="datetimeFigureOut">
              <a:rPr lang="en-US" smtClean="0"/>
              <a:t>26-Apr-18</a:t>
            </a:fld>
            <a:endParaRPr lang="en-US"/>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38E59367-C0D9-4846-8149-B4FDE14E8F33}" type="slidenum">
              <a:rPr lang="en-US" smtClean="0"/>
              <a:t>‹#›</a:t>
            </a:fld>
            <a:endParaRPr lang="en-US"/>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dirty="0"/>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smtClean="0"/>
              <a:t>Click to edit Master title style</a:t>
            </a:r>
            <a:endParaRPr kumimoji="0" lang="en-US" dirty="0"/>
          </a:p>
        </p:txBody>
      </p:sp>
    </p:spTree>
    <p:extLst>
      <p:ext uri="{BB962C8B-B14F-4D97-AF65-F5344CB8AC3E}">
        <p14:creationId xmlns:p14="http://schemas.microsoft.com/office/powerpoint/2010/main" val="23282490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6.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tr-TR" dirty="0" smtClean="0"/>
              <a:t>Doç. Dr. Yasemin G. İŞGÖR</a:t>
            </a:r>
            <a:endParaRPr lang="en-US" dirty="0"/>
          </a:p>
        </p:txBody>
      </p:sp>
      <p:sp>
        <p:nvSpPr>
          <p:cNvPr id="2" name="Title 1"/>
          <p:cNvSpPr>
            <a:spLocks noGrp="1"/>
          </p:cNvSpPr>
          <p:nvPr>
            <p:ph type="ctrTitle"/>
          </p:nvPr>
        </p:nvSpPr>
        <p:spPr/>
        <p:txBody>
          <a:bodyPr/>
          <a:lstStyle/>
          <a:p>
            <a:r>
              <a:rPr lang="tr-TR" dirty="0" smtClean="0"/>
              <a:t>Kimyasal Bağlar</a:t>
            </a:r>
            <a:endParaRPr lang="en-US" dirty="0"/>
          </a:p>
        </p:txBody>
      </p:sp>
    </p:spTree>
    <p:extLst>
      <p:ext uri="{BB962C8B-B14F-4D97-AF65-F5344CB8AC3E}">
        <p14:creationId xmlns:p14="http://schemas.microsoft.com/office/powerpoint/2010/main" val="1234616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p:cNvSpPr>
          <p:nvPr/>
        </p:nvSpPr>
        <p:spPr bwMode="auto">
          <a:xfrm>
            <a:off x="4957763" y="2752725"/>
            <a:ext cx="9144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9939" name="Text Box 3"/>
          <p:cNvSpPr txBox="1">
            <a:spLocks noChangeArrowheads="1"/>
          </p:cNvSpPr>
          <p:nvPr/>
        </p:nvSpPr>
        <p:spPr bwMode="auto">
          <a:xfrm>
            <a:off x="1828800" y="381000"/>
            <a:ext cx="8382000"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en-US" sz="3200">
                <a:latin typeface="Times New Roman" panose="02020603050405020304" pitchFamily="18" charset="0"/>
                <a:cs typeface="Times New Roman" panose="02020603050405020304" pitchFamily="18" charset="0"/>
              </a:rPr>
              <a:t>Hidrojen bağları, aynı cins moleküller arasında, farklı cins moleküller arasında, bir molekül içinde oluşabilir</a:t>
            </a:r>
            <a:endParaRPr lang="tr-TR" altLang="en-US" sz="3200">
              <a:latin typeface="Times New Roman" panose="02020603050405020304" pitchFamily="18" charset="0"/>
            </a:endParaRPr>
          </a:p>
        </p:txBody>
      </p:sp>
      <p:pic>
        <p:nvPicPr>
          <p:cNvPr id="39940"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40014" y="2205039"/>
            <a:ext cx="6981825" cy="437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p:txBody>
          <a:bodyPr/>
          <a:lstStyle/>
          <a:p>
            <a:r>
              <a:rPr lang="en-US" smtClean="0"/>
              <a:t>Doç. Dr. yasemin G. İŞGÖR /Ankara Üniversitesi/ link: http://80.251.40.59/ankara.edu.tr/isgor/index.html</a:t>
            </a:r>
            <a:endParaRPr lang="en-US" dirty="0" smtClean="0"/>
          </a:p>
        </p:txBody>
      </p:sp>
      <p:sp>
        <p:nvSpPr>
          <p:cNvPr id="3" name="Slide Number Placeholder 2"/>
          <p:cNvSpPr>
            <a:spLocks noGrp="1"/>
          </p:cNvSpPr>
          <p:nvPr>
            <p:ph type="sldNum" sz="quarter" idx="12"/>
          </p:nvPr>
        </p:nvSpPr>
        <p:spPr/>
        <p:txBody>
          <a:bodyPr/>
          <a:lstStyle/>
          <a:p>
            <a:fld id="{401CF334-2D5C-4859-84A6-CA7E6E43FAEB}" type="slidenum">
              <a:rPr lang="en-US" smtClean="0"/>
              <a:t>10</a:t>
            </a:fld>
            <a:endParaRPr lang="en-US"/>
          </a:p>
        </p:txBody>
      </p:sp>
    </p:spTree>
    <p:extLst>
      <p:ext uri="{BB962C8B-B14F-4D97-AF65-F5344CB8AC3E}">
        <p14:creationId xmlns:p14="http://schemas.microsoft.com/office/powerpoint/2010/main" val="4182886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797051" y="884238"/>
            <a:ext cx="2917825" cy="628650"/>
          </a:xfrm>
        </p:spPr>
        <p:txBody>
          <a:bodyPr/>
          <a:lstStyle/>
          <a:p>
            <a:pPr eaLnBrk="1" hangingPunct="1"/>
            <a:r>
              <a:rPr lang="tr-TR" altLang="en-US" sz="2400">
                <a:solidFill>
                  <a:schemeClr val="tx1"/>
                </a:solidFill>
                <a:latin typeface="Comic Sans MS" panose="030F0702030302020204" pitchFamily="66" charset="0"/>
              </a:rPr>
              <a:t>Hidrojen</a:t>
            </a:r>
            <a:r>
              <a:rPr lang="tr-TR" altLang="en-US" sz="2700">
                <a:latin typeface="Times New Roman" panose="02020603050405020304" pitchFamily="18" charset="0"/>
                <a:cs typeface="Times New Roman" panose="02020603050405020304" pitchFamily="18" charset="0"/>
              </a:rPr>
              <a:t> </a:t>
            </a:r>
            <a:r>
              <a:rPr lang="tr-TR" altLang="en-US" sz="2400">
                <a:solidFill>
                  <a:schemeClr val="tx1"/>
                </a:solidFill>
                <a:latin typeface="Comic Sans MS" panose="030F0702030302020204" pitchFamily="66" charset="0"/>
              </a:rPr>
              <a:t>bağları</a:t>
            </a:r>
            <a:r>
              <a:rPr lang="tr-TR" altLang="en-US" sz="2700">
                <a:latin typeface="Times New Roman" panose="02020603050405020304" pitchFamily="18" charset="0"/>
              </a:rPr>
              <a:t> </a:t>
            </a:r>
          </a:p>
        </p:txBody>
      </p:sp>
      <p:sp>
        <p:nvSpPr>
          <p:cNvPr id="38915" name="Text Box 3"/>
          <p:cNvSpPr txBox="1">
            <a:spLocks noChangeArrowheads="1"/>
          </p:cNvSpPr>
          <p:nvPr/>
        </p:nvSpPr>
        <p:spPr bwMode="auto">
          <a:xfrm>
            <a:off x="1758950" y="1484314"/>
            <a:ext cx="4108450" cy="3832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marL="285750" indent="-285750">
              <a:spcBef>
                <a:spcPct val="20000"/>
              </a:spcBef>
              <a:buChar char="•"/>
              <a:defRPr sz="3200">
                <a:solidFill>
                  <a:srgbClr val="C82E32"/>
                </a:solidFill>
                <a:latin typeface="Arial" panose="020B0604020202020204" pitchFamily="34" charset="0"/>
                <a:ea typeface="ＭＳ Ｐゴシック" panose="020B0600070205080204" pitchFamily="34" charset="-128"/>
              </a:defRPr>
            </a:lvl1pPr>
            <a:lvl2pPr marL="742950" indent="-285750">
              <a:spcBef>
                <a:spcPct val="20000"/>
              </a:spcBef>
              <a:buFont typeface="Wingdings" panose="05000000000000000000" pitchFamily="2" charset="2"/>
              <a:buChar char="Ø"/>
              <a:defRPr sz="2800">
                <a:solidFill>
                  <a:srgbClr val="C82E32"/>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rgbClr val="C82E32"/>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rgbClr val="C82E32"/>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rgbClr val="C82E32"/>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rgbClr val="C82E32"/>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rgbClr val="C82E32"/>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rgbClr val="C82E32"/>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rgbClr val="C82E32"/>
                </a:solidFill>
                <a:latin typeface="Arial" panose="020B0604020202020204" pitchFamily="34" charset="0"/>
                <a:ea typeface="ＭＳ Ｐゴシック" panose="020B0600070205080204" pitchFamily="34" charset="-128"/>
              </a:defRPr>
            </a:lvl9pPr>
          </a:lstStyle>
          <a:p>
            <a:pPr algn="just" eaLnBrk="1" hangingPunct="1">
              <a:spcBef>
                <a:spcPct val="50000"/>
              </a:spcBef>
            </a:pPr>
            <a:r>
              <a:rPr lang="tr-TR" altLang="en-US" sz="1800">
                <a:solidFill>
                  <a:schemeClr val="tx1"/>
                </a:solidFill>
              </a:rPr>
              <a:t>B</a:t>
            </a:r>
            <a:r>
              <a:rPr lang="tr-TR" altLang="en-US" sz="1800">
                <a:solidFill>
                  <a:schemeClr val="tx1"/>
                </a:solidFill>
                <a:cs typeface="Times New Roman" panose="02020603050405020304" pitchFamily="18" charset="0"/>
              </a:rPr>
              <a:t>ir hidrojen (H) atomunun oksijen (O) ve azot (N) gibi bir elektronegatif atoma kovalent bağlanması bağdaki elektronların oksijen ve azot atomlarına hidrojenden daha yakın bulunmaları  sonucunda hidrojenin (elektropozitif) başka bir elektronegatif atom tarafından çekilmesi sonucu meydana gelir</a:t>
            </a:r>
            <a:r>
              <a:rPr lang="tr-TR" altLang="en-US" sz="1800">
                <a:solidFill>
                  <a:schemeClr val="tx1"/>
                </a:solidFill>
              </a:rPr>
              <a:t> </a:t>
            </a:r>
          </a:p>
          <a:p>
            <a:pPr algn="just" eaLnBrk="1" hangingPunct="1">
              <a:spcBef>
                <a:spcPct val="50000"/>
              </a:spcBef>
            </a:pPr>
            <a:r>
              <a:rPr lang="tr-TR" altLang="en-US" sz="1800">
                <a:solidFill>
                  <a:schemeClr val="tx1"/>
                </a:solidFill>
              </a:rPr>
              <a:t>Kimyasal bağ değildir ancak bir etkileşim olarak kimyasal bağ kadar güçlüdür.</a:t>
            </a:r>
          </a:p>
        </p:txBody>
      </p:sp>
      <p:pic>
        <p:nvPicPr>
          <p:cNvPr id="17412" name="Picture 6"/>
          <p:cNvPicPr>
            <a:picLocks noChangeAspect="1" noChangeArrowheads="1"/>
          </p:cNvPicPr>
          <p:nvPr/>
        </p:nvPicPr>
        <p:blipFill>
          <a:blip r:embed="rId2">
            <a:extLst>
              <a:ext uri="{28A0092B-C50C-407E-A947-70E740481C1C}">
                <a14:useLocalDpi xmlns:a14="http://schemas.microsoft.com/office/drawing/2010/main" val="0"/>
              </a:ext>
            </a:extLst>
          </a:blip>
          <a:srcRect t="15459"/>
          <a:stretch>
            <a:fillRect/>
          </a:stretch>
        </p:blipFill>
        <p:spPr bwMode="auto">
          <a:xfrm>
            <a:off x="6564313" y="3976688"/>
            <a:ext cx="3105150" cy="267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5" descr="image018"/>
          <p:cNvPicPr>
            <a:picLocks noChangeAspect="1" noChangeArrowheads="1"/>
          </p:cNvPicPr>
          <p:nvPr/>
        </p:nvPicPr>
        <p:blipFill>
          <a:blip r:embed="rId3">
            <a:extLst>
              <a:ext uri="{28A0092B-C50C-407E-A947-70E740481C1C}">
                <a14:useLocalDpi xmlns:a14="http://schemas.microsoft.com/office/drawing/2010/main" val="0"/>
              </a:ext>
            </a:extLst>
          </a:blip>
          <a:srcRect l="6061" t="4865" r="3030" b="9984"/>
          <a:stretch>
            <a:fillRect/>
          </a:stretch>
        </p:blipFill>
        <p:spPr bwMode="auto">
          <a:xfrm>
            <a:off x="6211889" y="620714"/>
            <a:ext cx="4010025" cy="312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Title 1"/>
          <p:cNvSpPr txBox="1">
            <a:spLocks/>
          </p:cNvSpPr>
          <p:nvPr/>
        </p:nvSpPr>
        <p:spPr bwMode="auto">
          <a:xfrm>
            <a:off x="212035" y="76201"/>
            <a:ext cx="9433615" cy="808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685800">
              <a:defRPr sz="2800">
                <a:solidFill>
                  <a:srgbClr val="C82E32"/>
                </a:solidFill>
                <a:latin typeface="Arial" panose="020B0604020202020204" pitchFamily="34" charset="0"/>
                <a:ea typeface="ＭＳ Ｐゴシック" panose="020B0600070205080204" pitchFamily="34" charset="-128"/>
              </a:defRPr>
            </a:lvl1pPr>
            <a:lvl2pPr marL="742950" indent="-285750" defTabSz="685800">
              <a:defRPr sz="2800">
                <a:solidFill>
                  <a:srgbClr val="C82E32"/>
                </a:solidFill>
                <a:latin typeface="Arial" panose="020B0604020202020204" pitchFamily="34" charset="0"/>
                <a:ea typeface="ＭＳ Ｐゴシック" panose="020B0600070205080204" pitchFamily="34" charset="-128"/>
              </a:defRPr>
            </a:lvl2pPr>
            <a:lvl3pPr marL="1143000" indent="-228600" defTabSz="685800">
              <a:defRPr sz="2800">
                <a:solidFill>
                  <a:srgbClr val="C82E32"/>
                </a:solidFill>
                <a:latin typeface="Arial" panose="020B0604020202020204" pitchFamily="34" charset="0"/>
                <a:ea typeface="ＭＳ Ｐゴシック" panose="020B0600070205080204" pitchFamily="34" charset="-128"/>
              </a:defRPr>
            </a:lvl3pPr>
            <a:lvl4pPr marL="1600200" indent="-228600" defTabSz="685800">
              <a:defRPr sz="2800">
                <a:solidFill>
                  <a:srgbClr val="C82E32"/>
                </a:solidFill>
                <a:latin typeface="Arial" panose="020B0604020202020204" pitchFamily="34" charset="0"/>
                <a:ea typeface="ＭＳ Ｐゴシック" panose="020B0600070205080204" pitchFamily="34" charset="-128"/>
              </a:defRPr>
            </a:lvl4pPr>
            <a:lvl5pPr marL="2057400" indent="-228600" defTabSz="685800">
              <a:defRPr sz="2800">
                <a:solidFill>
                  <a:srgbClr val="C82E32"/>
                </a:solidFill>
                <a:latin typeface="Arial" panose="020B0604020202020204" pitchFamily="34" charset="0"/>
                <a:ea typeface="ＭＳ Ｐゴシック" panose="020B0600070205080204" pitchFamily="34" charset="-128"/>
              </a:defRPr>
            </a:lvl5pPr>
            <a:lvl6pPr marL="2514600" indent="-228600" defTabSz="685800" eaLnBrk="0" fontAlgn="base" hangingPunct="0">
              <a:spcBef>
                <a:spcPct val="0"/>
              </a:spcBef>
              <a:spcAft>
                <a:spcPct val="0"/>
              </a:spcAft>
              <a:defRPr sz="2800">
                <a:solidFill>
                  <a:srgbClr val="C82E32"/>
                </a:solidFill>
                <a:latin typeface="Arial" panose="020B0604020202020204" pitchFamily="34" charset="0"/>
                <a:ea typeface="ＭＳ Ｐゴシック" panose="020B0600070205080204" pitchFamily="34" charset="-128"/>
              </a:defRPr>
            </a:lvl6pPr>
            <a:lvl7pPr marL="2971800" indent="-228600" defTabSz="685800" eaLnBrk="0" fontAlgn="base" hangingPunct="0">
              <a:spcBef>
                <a:spcPct val="0"/>
              </a:spcBef>
              <a:spcAft>
                <a:spcPct val="0"/>
              </a:spcAft>
              <a:defRPr sz="2800">
                <a:solidFill>
                  <a:srgbClr val="C82E32"/>
                </a:solidFill>
                <a:latin typeface="Arial" panose="020B0604020202020204" pitchFamily="34" charset="0"/>
                <a:ea typeface="ＭＳ Ｐゴシック" panose="020B0600070205080204" pitchFamily="34" charset="-128"/>
              </a:defRPr>
            </a:lvl7pPr>
            <a:lvl8pPr marL="3429000" indent="-228600" defTabSz="685800" eaLnBrk="0" fontAlgn="base" hangingPunct="0">
              <a:spcBef>
                <a:spcPct val="0"/>
              </a:spcBef>
              <a:spcAft>
                <a:spcPct val="0"/>
              </a:spcAft>
              <a:defRPr sz="2800">
                <a:solidFill>
                  <a:srgbClr val="C82E32"/>
                </a:solidFill>
                <a:latin typeface="Arial" panose="020B0604020202020204" pitchFamily="34" charset="0"/>
                <a:ea typeface="ＭＳ Ｐゴシック" panose="020B0600070205080204" pitchFamily="34" charset="-128"/>
              </a:defRPr>
            </a:lvl8pPr>
            <a:lvl9pPr marL="3886200" indent="-228600" defTabSz="685800" eaLnBrk="0" fontAlgn="base" hangingPunct="0">
              <a:spcBef>
                <a:spcPct val="0"/>
              </a:spcBef>
              <a:spcAft>
                <a:spcPct val="0"/>
              </a:spcAft>
              <a:defRPr sz="2800">
                <a:solidFill>
                  <a:srgbClr val="C82E32"/>
                </a:solidFill>
                <a:latin typeface="Arial" panose="020B0604020202020204" pitchFamily="34" charset="0"/>
                <a:ea typeface="ＭＳ Ｐゴシック" panose="020B0600070205080204" pitchFamily="34" charset="-128"/>
              </a:defRPr>
            </a:lvl9pPr>
          </a:lstStyle>
          <a:p>
            <a:pPr eaLnBrk="1" hangingPunct="1">
              <a:lnSpc>
                <a:spcPct val="90000"/>
              </a:lnSpc>
            </a:pPr>
            <a:r>
              <a:rPr lang="tr-TR" altLang="en-US" sz="2400">
                <a:solidFill>
                  <a:schemeClr val="tx1"/>
                </a:solidFill>
                <a:latin typeface="Comic Sans MS" panose="030F0702030302020204" pitchFamily="66" charset="0"/>
              </a:rPr>
              <a:t>Kimyasal Bağ olmayan Etkileşimler</a:t>
            </a:r>
            <a:endParaRPr lang="en-US" altLang="en-US" sz="2400">
              <a:solidFill>
                <a:schemeClr val="tx1"/>
              </a:solidFill>
              <a:latin typeface="Comic Sans MS" panose="030F0702030302020204" pitchFamily="66" charset="0"/>
            </a:endParaRPr>
          </a:p>
        </p:txBody>
      </p:sp>
    </p:spTree>
    <p:extLst>
      <p:ext uri="{BB962C8B-B14F-4D97-AF65-F5344CB8AC3E}">
        <p14:creationId xmlns:p14="http://schemas.microsoft.com/office/powerpoint/2010/main" val="956869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idx="4294967295"/>
          </p:nvPr>
        </p:nvSpPr>
        <p:spPr>
          <a:xfrm>
            <a:off x="1981200" y="274638"/>
            <a:ext cx="8229600" cy="762000"/>
          </a:xfrm>
        </p:spPr>
        <p:txBody>
          <a:bodyPr/>
          <a:lstStyle/>
          <a:p>
            <a:pPr eaLnBrk="1" hangingPunct="1"/>
            <a:r>
              <a:rPr lang="tr-TR" altLang="en-US" sz="3600"/>
              <a:t>Metalik bağlar</a:t>
            </a:r>
          </a:p>
        </p:txBody>
      </p:sp>
      <p:pic>
        <p:nvPicPr>
          <p:cNvPr id="4198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7851" y="3573464"/>
            <a:ext cx="5845175"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98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47850" y="1196976"/>
            <a:ext cx="5334000" cy="223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Footer Placeholder 1"/>
          <p:cNvSpPr>
            <a:spLocks noGrp="1"/>
          </p:cNvSpPr>
          <p:nvPr>
            <p:ph type="ftr" sz="quarter" idx="11"/>
          </p:nvPr>
        </p:nvSpPr>
        <p:spPr/>
        <p:txBody>
          <a:bodyPr/>
          <a:lstStyle/>
          <a:p>
            <a:r>
              <a:rPr lang="en-US" smtClean="0"/>
              <a:t>Doç. Dr. yasemin G. İŞGÖR /Ankara Üniversitesi/ link: http://80.251.40.59/ankara.edu.tr/isgor/index.html</a:t>
            </a:r>
            <a:endParaRPr lang="en-US" dirty="0" smtClean="0"/>
          </a:p>
        </p:txBody>
      </p:sp>
      <p:sp>
        <p:nvSpPr>
          <p:cNvPr id="3" name="Slide Number Placeholder 2"/>
          <p:cNvSpPr>
            <a:spLocks noGrp="1"/>
          </p:cNvSpPr>
          <p:nvPr>
            <p:ph type="sldNum" sz="quarter" idx="12"/>
          </p:nvPr>
        </p:nvSpPr>
        <p:spPr/>
        <p:txBody>
          <a:bodyPr/>
          <a:lstStyle/>
          <a:p>
            <a:fld id="{401CF334-2D5C-4859-84A6-CA7E6E43FAEB}" type="slidenum">
              <a:rPr lang="en-US" smtClean="0"/>
              <a:t>3</a:t>
            </a:fld>
            <a:endParaRPr lang="en-US"/>
          </a:p>
        </p:txBody>
      </p:sp>
    </p:spTree>
    <p:extLst>
      <p:ext uri="{BB962C8B-B14F-4D97-AF65-F5344CB8AC3E}">
        <p14:creationId xmlns:p14="http://schemas.microsoft.com/office/powerpoint/2010/main" val="34079039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914400" y="228600"/>
            <a:ext cx="10629900" cy="1143000"/>
          </a:xfrm>
        </p:spPr>
        <p:txBody>
          <a:bodyPr>
            <a:normAutofit fontScale="90000"/>
          </a:bodyPr>
          <a:lstStyle/>
          <a:p>
            <a:pPr algn="ctr"/>
            <a:r>
              <a:rPr lang="en-US" altLang="en-US" sz="3600" b="1" dirty="0" smtClean="0"/>
              <a:t>Intermoleküler </a:t>
            </a:r>
            <a:r>
              <a:rPr lang="en-US" altLang="en-US" sz="3600" b="1" dirty="0" err="1" smtClean="0"/>
              <a:t>Kuvvetler</a:t>
            </a:r>
            <a:r>
              <a:rPr lang="en-US" altLang="en-US" sz="3600" b="1" dirty="0" smtClean="0"/>
              <a:t> (</a:t>
            </a:r>
            <a:r>
              <a:rPr lang="en-US" altLang="en-US" sz="3600" b="1" dirty="0" err="1" smtClean="0"/>
              <a:t>moleküller</a:t>
            </a:r>
            <a:r>
              <a:rPr lang="en-US" altLang="en-US" sz="3600" b="1" dirty="0" smtClean="0"/>
              <a:t> </a:t>
            </a:r>
            <a:r>
              <a:rPr lang="en-US" altLang="en-US" sz="3600" b="1" dirty="0" err="1" smtClean="0"/>
              <a:t>arası</a:t>
            </a:r>
            <a:r>
              <a:rPr lang="en-US" altLang="en-US" sz="3600" b="1" dirty="0" smtClean="0"/>
              <a:t> </a:t>
            </a:r>
            <a:r>
              <a:rPr lang="en-US" altLang="en-US" sz="3600" b="1" dirty="0" err="1" smtClean="0"/>
              <a:t>kuvvetler</a:t>
            </a:r>
            <a:r>
              <a:rPr lang="en-US" altLang="en-US" sz="3600" b="1" dirty="0" smtClean="0"/>
              <a:t>)</a:t>
            </a:r>
            <a:endParaRPr lang="en-US" altLang="en-US" sz="3600" b="1" dirty="0"/>
          </a:p>
        </p:txBody>
      </p:sp>
      <p:sp>
        <p:nvSpPr>
          <p:cNvPr id="15363" name="Rectangle 3"/>
          <p:cNvSpPr>
            <a:spLocks noGrp="1" noChangeArrowheads="1"/>
          </p:cNvSpPr>
          <p:nvPr>
            <p:ph type="body" sz="half" idx="2"/>
          </p:nvPr>
        </p:nvSpPr>
        <p:spPr>
          <a:xfrm>
            <a:off x="457200" y="4361859"/>
            <a:ext cx="11601450" cy="1981200"/>
          </a:xfrm>
        </p:spPr>
        <p:txBody>
          <a:bodyPr>
            <a:normAutofit lnSpcReduction="10000"/>
          </a:bodyPr>
          <a:lstStyle/>
          <a:p>
            <a:pPr algn="just">
              <a:buNone/>
            </a:pPr>
            <a:r>
              <a:rPr lang="en-US" altLang="en-US" dirty="0"/>
              <a:t>	</a:t>
            </a:r>
            <a:r>
              <a:rPr lang="en-US" altLang="en-US" dirty="0" smtClean="0"/>
              <a:t>Güçlü </a:t>
            </a:r>
            <a:r>
              <a:rPr lang="en-US" altLang="en-US" dirty="0" err="1" smtClean="0"/>
              <a:t>kovalent</a:t>
            </a:r>
            <a:r>
              <a:rPr lang="en-US" altLang="en-US" dirty="0" smtClean="0"/>
              <a:t> </a:t>
            </a:r>
            <a:r>
              <a:rPr lang="en-US" altLang="en-US" dirty="0" err="1" smtClean="0"/>
              <a:t>bağ</a:t>
            </a:r>
            <a:r>
              <a:rPr lang="en-US" altLang="en-US" dirty="0" smtClean="0"/>
              <a:t> </a:t>
            </a:r>
            <a:r>
              <a:rPr lang="en-US" altLang="en-US" dirty="0" err="1" smtClean="0"/>
              <a:t>içeren</a:t>
            </a:r>
            <a:r>
              <a:rPr lang="en-US" altLang="en-US" dirty="0" smtClean="0"/>
              <a:t> </a:t>
            </a:r>
            <a:r>
              <a:rPr lang="en-US" altLang="en-US" dirty="0" err="1" smtClean="0"/>
              <a:t>iki</a:t>
            </a:r>
            <a:r>
              <a:rPr lang="en-US" altLang="en-US" dirty="0" smtClean="0"/>
              <a:t> </a:t>
            </a:r>
            <a:r>
              <a:rPr lang="en-US" altLang="en-US" dirty="0" err="1" smtClean="0"/>
              <a:t>molekül</a:t>
            </a:r>
            <a:r>
              <a:rPr lang="en-US" altLang="en-US" dirty="0" smtClean="0"/>
              <a:t> </a:t>
            </a:r>
            <a:r>
              <a:rPr lang="en-US" altLang="en-US" dirty="0" err="1" smtClean="0"/>
              <a:t>arasında</a:t>
            </a:r>
            <a:r>
              <a:rPr lang="en-US" altLang="en-US" dirty="0" smtClean="0"/>
              <a:t> </a:t>
            </a:r>
            <a:r>
              <a:rPr lang="en-US" altLang="en-US" dirty="0" err="1" smtClean="0"/>
              <a:t>oluşan</a:t>
            </a:r>
            <a:r>
              <a:rPr lang="en-US" altLang="en-US" dirty="0" smtClean="0"/>
              <a:t> </a:t>
            </a:r>
            <a:r>
              <a:rPr lang="en-US" altLang="en-US" dirty="0" err="1" smtClean="0"/>
              <a:t>etkileşim</a:t>
            </a:r>
            <a:r>
              <a:rPr lang="en-US" altLang="en-US" dirty="0" smtClean="0"/>
              <a:t> </a:t>
            </a:r>
            <a:r>
              <a:rPr lang="en-US" altLang="en-US" dirty="0" err="1" smtClean="0"/>
              <a:t>zayıftır</a:t>
            </a:r>
            <a:r>
              <a:rPr lang="en-US" altLang="en-US" dirty="0" smtClean="0"/>
              <a:t>. </a:t>
            </a:r>
            <a:r>
              <a:rPr lang="en-US" altLang="en-US" dirty="0" err="1" smtClean="0"/>
              <a:t>Çünkü</a:t>
            </a:r>
            <a:r>
              <a:rPr lang="en-US" altLang="en-US" dirty="0" smtClean="0"/>
              <a:t> </a:t>
            </a:r>
            <a:r>
              <a:rPr lang="en-US" altLang="en-US" dirty="0" err="1" smtClean="0"/>
              <a:t>molekülü</a:t>
            </a:r>
            <a:r>
              <a:rPr lang="en-US" altLang="en-US" dirty="0" smtClean="0"/>
              <a:t> </a:t>
            </a:r>
            <a:r>
              <a:rPr lang="en-US" altLang="en-US" dirty="0" err="1" smtClean="0"/>
              <a:t>oluşturan</a:t>
            </a:r>
            <a:r>
              <a:rPr lang="en-US" altLang="en-US" dirty="0" smtClean="0"/>
              <a:t> </a:t>
            </a:r>
            <a:r>
              <a:rPr lang="en-US" altLang="en-US" dirty="0" err="1" smtClean="0"/>
              <a:t>atomlar</a:t>
            </a:r>
            <a:r>
              <a:rPr lang="en-US" altLang="en-US" dirty="0" smtClean="0"/>
              <a:t> </a:t>
            </a:r>
            <a:r>
              <a:rPr lang="en-US" altLang="en-US" dirty="0" err="1" smtClean="0"/>
              <a:t>arasındaki</a:t>
            </a:r>
            <a:r>
              <a:rPr lang="en-US" altLang="en-US" dirty="0" smtClean="0"/>
              <a:t> </a:t>
            </a:r>
            <a:r>
              <a:rPr lang="en-US" altLang="en-US" dirty="0" err="1" smtClean="0"/>
              <a:t>kovalent</a:t>
            </a:r>
            <a:r>
              <a:rPr lang="en-US" altLang="en-US" dirty="0" smtClean="0"/>
              <a:t> </a:t>
            </a:r>
            <a:r>
              <a:rPr lang="en-US" altLang="en-US" dirty="0" err="1" smtClean="0"/>
              <a:t>bağ</a:t>
            </a:r>
            <a:r>
              <a:rPr lang="en-US" altLang="en-US" dirty="0" smtClean="0"/>
              <a:t> </a:t>
            </a:r>
            <a:r>
              <a:rPr lang="en-US" altLang="en-US" dirty="0" err="1" smtClean="0"/>
              <a:t>çok</a:t>
            </a:r>
            <a:r>
              <a:rPr lang="en-US" altLang="en-US" dirty="0" smtClean="0"/>
              <a:t> </a:t>
            </a:r>
            <a:r>
              <a:rPr lang="en-US" altLang="en-US" dirty="0" err="1" smtClean="0"/>
              <a:t>güçlüdür</a:t>
            </a:r>
            <a:r>
              <a:rPr lang="en-US" altLang="en-US" dirty="0" smtClean="0"/>
              <a:t>. Buna ragmen </a:t>
            </a:r>
            <a:r>
              <a:rPr lang="en-US" altLang="en-US" dirty="0" err="1" smtClean="0"/>
              <a:t>bu</a:t>
            </a:r>
            <a:r>
              <a:rPr lang="en-US" altLang="en-US" dirty="0" smtClean="0"/>
              <a:t> </a:t>
            </a:r>
            <a:r>
              <a:rPr lang="en-US" altLang="en-US" dirty="0" err="1" smtClean="0"/>
              <a:t>zayıf</a:t>
            </a:r>
            <a:r>
              <a:rPr lang="en-US" altLang="en-US" dirty="0" smtClean="0"/>
              <a:t> </a:t>
            </a:r>
            <a:r>
              <a:rPr lang="en-US" altLang="en-US" dirty="0" err="1" smtClean="0"/>
              <a:t>etkileşim</a:t>
            </a:r>
            <a:r>
              <a:rPr lang="en-US" altLang="en-US" dirty="0" smtClean="0"/>
              <a:t> </a:t>
            </a:r>
            <a:r>
              <a:rPr lang="en-US" altLang="en-US" dirty="0" err="1" smtClean="0"/>
              <a:t>kaynama</a:t>
            </a:r>
            <a:r>
              <a:rPr lang="en-US" altLang="en-US" dirty="0" smtClean="0"/>
              <a:t>, </a:t>
            </a:r>
            <a:r>
              <a:rPr lang="en-US" altLang="en-US" dirty="0" err="1" smtClean="0"/>
              <a:t>erime</a:t>
            </a:r>
            <a:r>
              <a:rPr lang="en-US" altLang="en-US" dirty="0" smtClean="0"/>
              <a:t> </a:t>
            </a:r>
            <a:r>
              <a:rPr lang="en-US" altLang="en-US" dirty="0" err="1" smtClean="0"/>
              <a:t>noktası</a:t>
            </a:r>
            <a:r>
              <a:rPr lang="en-US" altLang="en-US" dirty="0" smtClean="0"/>
              <a:t>, </a:t>
            </a:r>
            <a:r>
              <a:rPr lang="en-US" altLang="en-US" dirty="0" err="1" smtClean="0"/>
              <a:t>buhar</a:t>
            </a:r>
            <a:r>
              <a:rPr lang="en-US" altLang="en-US" dirty="0" smtClean="0"/>
              <a:t> </a:t>
            </a:r>
            <a:r>
              <a:rPr lang="en-US" altLang="en-US" dirty="0" err="1" smtClean="0"/>
              <a:t>basıncı</a:t>
            </a:r>
            <a:r>
              <a:rPr lang="en-US" altLang="en-US" dirty="0" smtClean="0"/>
              <a:t> </a:t>
            </a:r>
            <a:r>
              <a:rPr lang="en-US" altLang="en-US" dirty="0" err="1" smtClean="0"/>
              <a:t>ve</a:t>
            </a:r>
            <a:r>
              <a:rPr lang="en-US" altLang="en-US" dirty="0" smtClean="0"/>
              <a:t> </a:t>
            </a:r>
            <a:r>
              <a:rPr lang="en-US" altLang="en-US" dirty="0" err="1" smtClean="0"/>
              <a:t>vizkozite</a:t>
            </a:r>
            <a:r>
              <a:rPr lang="en-US" altLang="en-US" dirty="0" smtClean="0"/>
              <a:t> </a:t>
            </a:r>
            <a:r>
              <a:rPr lang="en-US" altLang="en-US" dirty="0" err="1" smtClean="0"/>
              <a:t>gibi</a:t>
            </a:r>
            <a:r>
              <a:rPr lang="en-US" altLang="en-US" dirty="0" smtClean="0"/>
              <a:t> </a:t>
            </a:r>
            <a:r>
              <a:rPr lang="en-US" altLang="en-US" dirty="0" err="1" smtClean="0"/>
              <a:t>fiziksel</a:t>
            </a:r>
            <a:r>
              <a:rPr lang="en-US" altLang="en-US" dirty="0" smtClean="0"/>
              <a:t> </a:t>
            </a:r>
            <a:r>
              <a:rPr lang="en-US" altLang="en-US" dirty="0" err="1" smtClean="0"/>
              <a:t>özellikleri</a:t>
            </a:r>
            <a:r>
              <a:rPr lang="en-US" altLang="en-US" dirty="0" smtClean="0"/>
              <a:t> control </a:t>
            </a:r>
            <a:r>
              <a:rPr lang="en-US" altLang="en-US" dirty="0" err="1" smtClean="0"/>
              <a:t>edebilecek</a:t>
            </a:r>
            <a:r>
              <a:rPr lang="en-US" altLang="en-US" dirty="0" smtClean="0"/>
              <a:t> </a:t>
            </a:r>
            <a:r>
              <a:rPr lang="en-US" altLang="en-US" dirty="0" err="1" smtClean="0"/>
              <a:t>güçtedir</a:t>
            </a:r>
            <a:r>
              <a:rPr lang="en-US" altLang="en-US" dirty="0" smtClean="0"/>
              <a:t>. Bu </a:t>
            </a:r>
            <a:r>
              <a:rPr lang="en-US" altLang="en-US" dirty="0" err="1" smtClean="0"/>
              <a:t>moleküller</a:t>
            </a:r>
            <a:r>
              <a:rPr lang="en-US" altLang="en-US" dirty="0" smtClean="0"/>
              <a:t> </a:t>
            </a:r>
            <a:r>
              <a:rPr lang="en-US" altLang="en-US" dirty="0" err="1" smtClean="0"/>
              <a:t>arası</a:t>
            </a:r>
            <a:r>
              <a:rPr lang="en-US" altLang="en-US" dirty="0" smtClean="0"/>
              <a:t> </a:t>
            </a:r>
            <a:r>
              <a:rPr lang="en-US" altLang="en-US" dirty="0" err="1" smtClean="0"/>
              <a:t>kuvvetler</a:t>
            </a:r>
            <a:r>
              <a:rPr lang="en-US" altLang="en-US" dirty="0" smtClean="0"/>
              <a:t> </a:t>
            </a:r>
            <a:r>
              <a:rPr lang="en-US" altLang="en-US" dirty="0" smtClean="0">
                <a:solidFill>
                  <a:srgbClr val="001996"/>
                </a:solidFill>
              </a:rPr>
              <a:t>van der Waals </a:t>
            </a:r>
            <a:r>
              <a:rPr lang="en-US" altLang="en-US" dirty="0" err="1" smtClean="0">
                <a:solidFill>
                  <a:srgbClr val="001996"/>
                </a:solidFill>
              </a:rPr>
              <a:t>kuvvetleri</a:t>
            </a:r>
            <a:r>
              <a:rPr lang="en-US" altLang="en-US" dirty="0" smtClean="0">
                <a:solidFill>
                  <a:srgbClr val="001996"/>
                </a:solidFill>
              </a:rPr>
              <a:t> </a:t>
            </a:r>
            <a:r>
              <a:rPr lang="en-US" altLang="en-US" dirty="0" err="1" smtClean="0"/>
              <a:t>olarak</a:t>
            </a:r>
            <a:r>
              <a:rPr lang="en-US" altLang="en-US" dirty="0" smtClean="0"/>
              <a:t> </a:t>
            </a:r>
            <a:r>
              <a:rPr lang="en-US" altLang="en-US" dirty="0" err="1" smtClean="0"/>
              <a:t>bilinir</a:t>
            </a:r>
            <a:r>
              <a:rPr lang="en-US" altLang="en-US" dirty="0" smtClean="0"/>
              <a:t>.</a:t>
            </a:r>
          </a:p>
          <a:p>
            <a:pPr algn="just">
              <a:buFontTx/>
              <a:buNone/>
            </a:pPr>
            <a:endParaRPr lang="en-US" altLang="en-US" dirty="0"/>
          </a:p>
        </p:txBody>
      </p:sp>
      <p:pic>
        <p:nvPicPr>
          <p:cNvPr id="15366" name="Picture 6" descr="11_02"/>
          <p:cNvPicPr>
            <a:picLocks noGrp="1" noChangeAspect="1" noChangeArrowheads="1"/>
          </p:cNvPicPr>
          <p:nvPr>
            <p:ph sz="half" idx="1"/>
          </p:nvPr>
        </p:nvPicPr>
        <p:blipFill>
          <a:blip r:embed="rId3" cstate="print">
            <a:extLst>
              <a:ext uri="{28A0092B-C50C-407E-A947-70E740481C1C}">
                <a14:useLocalDpi xmlns:a14="http://schemas.microsoft.com/office/drawing/2010/main" val="0"/>
              </a:ext>
            </a:extLst>
          </a:blip>
          <a:srcRect b="5490"/>
          <a:stretch>
            <a:fillRect/>
          </a:stretch>
        </p:blipFill>
        <p:spPr>
          <a:xfrm>
            <a:off x="3400425" y="1371601"/>
            <a:ext cx="5392738" cy="2587625"/>
          </a:xfrm>
        </p:spPr>
      </p:pic>
      <p:sp>
        <p:nvSpPr>
          <p:cNvPr id="2" name="TextBox 1"/>
          <p:cNvSpPr txBox="1"/>
          <p:nvPr/>
        </p:nvSpPr>
        <p:spPr>
          <a:xfrm>
            <a:off x="3248025" y="1216027"/>
            <a:ext cx="1800225" cy="650873"/>
          </a:xfrm>
          <a:prstGeom prst="rect">
            <a:avLst/>
          </a:prstGeom>
          <a:solidFill>
            <a:schemeClr val="bg1"/>
          </a:solidFill>
        </p:spPr>
        <p:txBody>
          <a:bodyPr wrap="square" rtlCol="0">
            <a:spAutoFit/>
          </a:bodyPr>
          <a:lstStyle/>
          <a:p>
            <a:pPr algn="ctr"/>
            <a:r>
              <a:rPr lang="en-US" dirty="0" err="1" smtClean="0"/>
              <a:t>Kovalent</a:t>
            </a:r>
            <a:r>
              <a:rPr lang="en-US" dirty="0" smtClean="0"/>
              <a:t> </a:t>
            </a:r>
            <a:r>
              <a:rPr lang="en-US" dirty="0" err="1" smtClean="0"/>
              <a:t>bağ</a:t>
            </a:r>
            <a:r>
              <a:rPr lang="en-US" dirty="0" smtClean="0"/>
              <a:t> </a:t>
            </a:r>
          </a:p>
          <a:p>
            <a:pPr algn="ctr"/>
            <a:r>
              <a:rPr lang="en-US" dirty="0" smtClean="0"/>
              <a:t>(</a:t>
            </a:r>
            <a:r>
              <a:rPr lang="en-US" dirty="0" err="1" smtClean="0"/>
              <a:t>güçlü</a:t>
            </a:r>
            <a:r>
              <a:rPr lang="en-US" dirty="0" smtClean="0"/>
              <a:t>)</a:t>
            </a:r>
            <a:endParaRPr lang="en-US" dirty="0"/>
          </a:p>
        </p:txBody>
      </p:sp>
      <p:sp>
        <p:nvSpPr>
          <p:cNvPr id="6" name="TextBox 5"/>
          <p:cNvSpPr txBox="1"/>
          <p:nvPr/>
        </p:nvSpPr>
        <p:spPr>
          <a:xfrm>
            <a:off x="6677025" y="3386140"/>
            <a:ext cx="1800225" cy="923330"/>
          </a:xfrm>
          <a:prstGeom prst="rect">
            <a:avLst/>
          </a:prstGeom>
          <a:solidFill>
            <a:schemeClr val="bg1"/>
          </a:solidFill>
        </p:spPr>
        <p:txBody>
          <a:bodyPr wrap="square" rtlCol="0">
            <a:spAutoFit/>
          </a:bodyPr>
          <a:lstStyle/>
          <a:p>
            <a:pPr algn="ctr"/>
            <a:r>
              <a:rPr lang="en-US" dirty="0" err="1" smtClean="0"/>
              <a:t>Molek</a:t>
            </a:r>
            <a:r>
              <a:rPr lang="en-US" dirty="0" smtClean="0"/>
              <a:t>]</a:t>
            </a:r>
            <a:r>
              <a:rPr lang="en-US" dirty="0" err="1" smtClean="0"/>
              <a:t>ller</a:t>
            </a:r>
            <a:r>
              <a:rPr lang="en-US" dirty="0" smtClean="0"/>
              <a:t> </a:t>
            </a:r>
            <a:r>
              <a:rPr lang="en-US" dirty="0" err="1" smtClean="0"/>
              <a:t>arasi</a:t>
            </a:r>
            <a:r>
              <a:rPr lang="en-US" dirty="0" smtClean="0"/>
              <a:t> </a:t>
            </a:r>
            <a:r>
              <a:rPr lang="en-US" dirty="0" err="1" smtClean="0"/>
              <a:t>etkileşim</a:t>
            </a:r>
            <a:endParaRPr lang="en-US" dirty="0" smtClean="0"/>
          </a:p>
          <a:p>
            <a:pPr algn="ctr"/>
            <a:r>
              <a:rPr lang="en-US" dirty="0" smtClean="0"/>
              <a:t>(</a:t>
            </a:r>
            <a:r>
              <a:rPr lang="en-US" dirty="0" err="1" smtClean="0"/>
              <a:t>zayıf</a:t>
            </a:r>
            <a:r>
              <a:rPr lang="en-US" dirty="0" smtClean="0"/>
              <a:t>)</a:t>
            </a:r>
            <a:endParaRPr lang="en-US" dirty="0"/>
          </a:p>
        </p:txBody>
      </p:sp>
      <p:sp>
        <p:nvSpPr>
          <p:cNvPr id="3" name="Footer Placeholder 2"/>
          <p:cNvSpPr>
            <a:spLocks noGrp="1"/>
          </p:cNvSpPr>
          <p:nvPr>
            <p:ph type="ftr" sz="quarter" idx="11"/>
          </p:nvPr>
        </p:nvSpPr>
        <p:spPr>
          <a:xfrm>
            <a:off x="2299446" y="6204976"/>
            <a:ext cx="9359153" cy="457200"/>
          </a:xfrm>
        </p:spPr>
        <p:txBody>
          <a:bodyPr/>
          <a:lstStyle/>
          <a:p>
            <a:r>
              <a:rPr lang="en-US" altLang="en-US" dirty="0" err="1" smtClean="0"/>
              <a:t>Doç</a:t>
            </a:r>
            <a:r>
              <a:rPr lang="en-US" altLang="en-US" dirty="0" smtClean="0"/>
              <a:t>. Dr. yasemin G. İŞGÖR /Ankara </a:t>
            </a:r>
            <a:r>
              <a:rPr lang="en-US" altLang="en-US" dirty="0" err="1" smtClean="0"/>
              <a:t>Üniversitesi</a:t>
            </a:r>
            <a:r>
              <a:rPr lang="en-US" altLang="en-US" dirty="0" smtClean="0"/>
              <a:t>/ link: http://80.251.40.59/ankara.edu.tr/isgor/index.html</a:t>
            </a:r>
            <a:endParaRPr lang="en-US" altLang="en-US" dirty="0"/>
          </a:p>
        </p:txBody>
      </p:sp>
      <p:sp>
        <p:nvSpPr>
          <p:cNvPr id="4" name="Slide Number Placeholder 3"/>
          <p:cNvSpPr>
            <a:spLocks noGrp="1"/>
          </p:cNvSpPr>
          <p:nvPr>
            <p:ph type="sldNum" sz="quarter" idx="12"/>
          </p:nvPr>
        </p:nvSpPr>
        <p:spPr>
          <a:xfrm>
            <a:off x="201706" y="6253006"/>
            <a:ext cx="602876" cy="457200"/>
          </a:xfrm>
        </p:spPr>
        <p:txBody>
          <a:bodyPr/>
          <a:lstStyle/>
          <a:p>
            <a:fld id="{24C73FFC-816F-4E39-B79F-C36D478ED361}" type="slidenum">
              <a:rPr lang="en-US" altLang="en-US" smtClean="0"/>
              <a:pPr/>
              <a:t>4</a:t>
            </a:fld>
            <a:endParaRPr lang="en-US" altLang="en-US" dirty="0"/>
          </a:p>
        </p:txBody>
      </p:sp>
    </p:spTree>
    <p:extLst>
      <p:ext uri="{BB962C8B-B14F-4D97-AF65-F5344CB8AC3E}">
        <p14:creationId xmlns:p14="http://schemas.microsoft.com/office/powerpoint/2010/main" val="4290966141"/>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normAutofit/>
          </a:bodyPr>
          <a:lstStyle/>
          <a:p>
            <a:pPr algn="ctr"/>
            <a:r>
              <a:rPr lang="en-US" altLang="en-US" sz="3200" b="1" dirty="0"/>
              <a:t>van der Waals </a:t>
            </a:r>
            <a:r>
              <a:rPr lang="en-US" altLang="en-US" sz="3200" b="1" dirty="0" err="1" smtClean="0"/>
              <a:t>Kuvvetleri</a:t>
            </a:r>
            <a:r>
              <a:rPr lang="en-US" altLang="en-US" sz="3200" b="1" dirty="0" smtClean="0"/>
              <a:t>: </a:t>
            </a:r>
            <a:r>
              <a:rPr lang="en-US" altLang="en-US" sz="3200" b="1" dirty="0" err="1" smtClean="0"/>
              <a:t>kovalent</a:t>
            </a:r>
            <a:r>
              <a:rPr lang="en-US" altLang="en-US" sz="3200" b="1" dirty="0" smtClean="0"/>
              <a:t> </a:t>
            </a:r>
            <a:r>
              <a:rPr lang="en-US" altLang="en-US" sz="3200" b="1" dirty="0" err="1" smtClean="0"/>
              <a:t>olmayan</a:t>
            </a:r>
            <a:r>
              <a:rPr lang="en-US" altLang="en-US" sz="3200" b="1" dirty="0" smtClean="0"/>
              <a:t> </a:t>
            </a:r>
            <a:r>
              <a:rPr lang="en-US" altLang="en-US" sz="3200" b="1" dirty="0" err="1" smtClean="0"/>
              <a:t>etkileşimler</a:t>
            </a:r>
            <a:endParaRPr lang="en-US" altLang="en-US" sz="3200" b="1" dirty="0"/>
          </a:p>
        </p:txBody>
      </p:sp>
      <p:sp>
        <p:nvSpPr>
          <p:cNvPr id="18435" name="Rectangle 3"/>
          <p:cNvSpPr>
            <a:spLocks noGrp="1" noChangeArrowheads="1"/>
          </p:cNvSpPr>
          <p:nvPr>
            <p:ph type="body" idx="1"/>
          </p:nvPr>
        </p:nvSpPr>
        <p:spPr>
          <a:xfrm>
            <a:off x="2762250" y="1901825"/>
            <a:ext cx="5943600" cy="2136775"/>
          </a:xfrm>
        </p:spPr>
        <p:txBody>
          <a:bodyPr/>
          <a:lstStyle/>
          <a:p>
            <a:r>
              <a:rPr lang="en-US" altLang="en-US" dirty="0"/>
              <a:t>Dipole-dipole </a:t>
            </a:r>
            <a:r>
              <a:rPr lang="en-US" altLang="en-US" dirty="0" err="1" smtClean="0"/>
              <a:t>etkileşimleri</a:t>
            </a:r>
            <a:endParaRPr lang="en-US" altLang="en-US" dirty="0"/>
          </a:p>
          <a:p>
            <a:r>
              <a:rPr lang="en-US" altLang="en-US" dirty="0" err="1" smtClean="0"/>
              <a:t>Hidrojen</a:t>
            </a:r>
            <a:r>
              <a:rPr lang="en-US" altLang="en-US" dirty="0" smtClean="0"/>
              <a:t> </a:t>
            </a:r>
            <a:r>
              <a:rPr lang="en-US" altLang="en-US" dirty="0" err="1" smtClean="0"/>
              <a:t>Bağı</a:t>
            </a:r>
            <a:endParaRPr lang="en-US" altLang="en-US" dirty="0"/>
          </a:p>
          <a:p>
            <a:r>
              <a:rPr lang="en-US" altLang="en-US" dirty="0"/>
              <a:t>London </a:t>
            </a:r>
            <a:r>
              <a:rPr lang="en-US" altLang="en-US" dirty="0" err="1" smtClean="0"/>
              <a:t>dağılım</a:t>
            </a:r>
            <a:r>
              <a:rPr lang="en-US" altLang="en-US" dirty="0" smtClean="0"/>
              <a:t> </a:t>
            </a:r>
            <a:r>
              <a:rPr lang="en-US" altLang="en-US" dirty="0" err="1" smtClean="0"/>
              <a:t>kuvvetleri</a:t>
            </a:r>
            <a:endParaRPr lang="en-US" altLang="en-US" dirty="0"/>
          </a:p>
        </p:txBody>
      </p:sp>
      <p:sp>
        <p:nvSpPr>
          <p:cNvPr id="2" name="Footer Placeholder 1"/>
          <p:cNvSpPr>
            <a:spLocks noGrp="1"/>
          </p:cNvSpPr>
          <p:nvPr>
            <p:ph type="ftr" sz="quarter" idx="11"/>
          </p:nvPr>
        </p:nvSpPr>
        <p:spPr/>
        <p:txBody>
          <a:bodyPr/>
          <a:lstStyle/>
          <a:p>
            <a:r>
              <a:rPr lang="en-US" smtClean="0"/>
              <a:t>Doç. Dr. yasemin G. İŞGÖR /Ankara Üniversitesi/ link: http://80.251.40.59/ankara.edu.tr/isgor/index.html</a:t>
            </a:r>
            <a:endParaRPr lang="en-US" dirty="0" smtClean="0"/>
          </a:p>
        </p:txBody>
      </p:sp>
      <p:sp>
        <p:nvSpPr>
          <p:cNvPr id="3" name="Slide Number Placeholder 2"/>
          <p:cNvSpPr>
            <a:spLocks noGrp="1"/>
          </p:cNvSpPr>
          <p:nvPr>
            <p:ph type="sldNum" sz="quarter" idx="12"/>
          </p:nvPr>
        </p:nvSpPr>
        <p:spPr/>
        <p:txBody>
          <a:bodyPr/>
          <a:lstStyle/>
          <a:p>
            <a:fld id="{401CF334-2D5C-4859-84A6-CA7E6E43FAEB}" type="slidenum">
              <a:rPr lang="en-US" smtClean="0"/>
              <a:t>5</a:t>
            </a:fld>
            <a:endParaRPr lang="en-US"/>
          </a:p>
        </p:txBody>
      </p:sp>
    </p:spTree>
    <p:extLst>
      <p:ext uri="{BB962C8B-B14F-4D97-AF65-F5344CB8AC3E}">
        <p14:creationId xmlns:p14="http://schemas.microsoft.com/office/powerpoint/2010/main" val="3225219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2000"/>
                                  </p:stCondLst>
                                  <p:childTnLst>
                                    <p:set>
                                      <p:cBhvr>
                                        <p:cTn id="6" dur="1" fill="hold">
                                          <p:stCondLst>
                                            <p:cond delay="0"/>
                                          </p:stCondLst>
                                        </p:cTn>
                                        <p:tgtEl>
                                          <p:spTgt spid="18435">
                                            <p:txEl>
                                              <p:pRg st="1" end="1"/>
                                            </p:txEl>
                                          </p:spTgt>
                                        </p:tgtEl>
                                        <p:attrNameLst>
                                          <p:attrName>style.visibility</p:attrName>
                                        </p:attrNameLst>
                                      </p:cBhvr>
                                      <p:to>
                                        <p:strVal val="visible"/>
                                      </p:to>
                                    </p:set>
                                    <p:animEffect transition="in" filter="fade">
                                      <p:cBhvr>
                                        <p:cTn id="7" dur="2000"/>
                                        <p:tgtEl>
                                          <p:spTgt spid="18435">
                                            <p:txEl>
                                              <p:pRg st="1" end="1"/>
                                            </p:txEl>
                                          </p:spTgt>
                                        </p:tgtEl>
                                      </p:cBhvr>
                                    </p:animEffect>
                                  </p:childTnLst>
                                </p:cTn>
                              </p:par>
                            </p:childTnLst>
                          </p:cTn>
                        </p:par>
                        <p:par>
                          <p:cTn id="8" fill="hold" nodeType="afterGroup">
                            <p:stCondLst>
                              <p:cond delay="4000"/>
                            </p:stCondLst>
                            <p:childTnLst>
                              <p:par>
                                <p:cTn id="9" presetID="10" presetClass="entr" presetSubtype="0" fill="hold" grpId="0" nodeType="afterEffect">
                                  <p:stCondLst>
                                    <p:cond delay="2000"/>
                                  </p:stCondLst>
                                  <p:childTnLst>
                                    <p:set>
                                      <p:cBhvr>
                                        <p:cTn id="10" dur="1" fill="hold">
                                          <p:stCondLst>
                                            <p:cond delay="0"/>
                                          </p:stCondLst>
                                        </p:cTn>
                                        <p:tgtEl>
                                          <p:spTgt spid="18435">
                                            <p:txEl>
                                              <p:pRg st="2" end="2"/>
                                            </p:txEl>
                                          </p:spTgt>
                                        </p:tgtEl>
                                        <p:attrNameLst>
                                          <p:attrName>style.visibility</p:attrName>
                                        </p:attrNameLst>
                                      </p:cBhvr>
                                      <p:to>
                                        <p:strVal val="visible"/>
                                      </p:to>
                                    </p:set>
                                    <p:animEffect transition="in" filter="fade">
                                      <p:cBhvr>
                                        <p:cTn id="11" dur="2000"/>
                                        <p:tgtEl>
                                          <p:spTgt spid="18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2135188" y="1628775"/>
            <a:ext cx="80010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tr-TR" altLang="en-US" sz="2800" dirty="0">
                <a:latin typeface="Times New Roman" panose="02020603050405020304" pitchFamily="18" charset="0"/>
              </a:rPr>
              <a:t>Elektriksel çekim kuvvetlerinin etkisi ile birbirlerine yaklaşan iki atom arasında,   atomlar birbirlerine göre en kararlı oldukları uzaklıkta oluşur</a:t>
            </a:r>
          </a:p>
        </p:txBody>
      </p:sp>
      <p:pic>
        <p:nvPicPr>
          <p:cNvPr id="4198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67213" y="3429000"/>
            <a:ext cx="3541712" cy="252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8" name="Rectangle 2"/>
          <p:cNvSpPr>
            <a:spLocks noChangeArrowheads="1"/>
          </p:cNvSpPr>
          <p:nvPr/>
        </p:nvSpPr>
        <p:spPr bwMode="auto">
          <a:xfrm>
            <a:off x="2209800" y="3048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tr-TR" altLang="en-US" sz="3600" dirty="0">
                <a:solidFill>
                  <a:schemeClr val="tx2"/>
                </a:solidFill>
              </a:rPr>
              <a:t>Van der Waals kuvvetleri</a:t>
            </a:r>
          </a:p>
        </p:txBody>
      </p:sp>
      <p:sp>
        <p:nvSpPr>
          <p:cNvPr id="2" name="Footer Placeholder 1"/>
          <p:cNvSpPr>
            <a:spLocks noGrp="1"/>
          </p:cNvSpPr>
          <p:nvPr>
            <p:ph type="ftr" sz="quarter" idx="11"/>
          </p:nvPr>
        </p:nvSpPr>
        <p:spPr/>
        <p:txBody>
          <a:bodyPr/>
          <a:lstStyle/>
          <a:p>
            <a:r>
              <a:rPr lang="en-US" smtClean="0"/>
              <a:t>Doç. Dr. yasemin G. İŞGÖR /Ankara Üniversitesi/ link: http://80.251.40.59/ankara.edu.tr/isgor/index.html</a:t>
            </a:r>
            <a:endParaRPr lang="en-US" dirty="0" smtClean="0"/>
          </a:p>
        </p:txBody>
      </p:sp>
      <p:sp>
        <p:nvSpPr>
          <p:cNvPr id="3" name="Slide Number Placeholder 2"/>
          <p:cNvSpPr>
            <a:spLocks noGrp="1"/>
          </p:cNvSpPr>
          <p:nvPr>
            <p:ph type="sldNum" sz="quarter" idx="12"/>
          </p:nvPr>
        </p:nvSpPr>
        <p:spPr/>
        <p:txBody>
          <a:bodyPr/>
          <a:lstStyle/>
          <a:p>
            <a:fld id="{401CF334-2D5C-4859-84A6-CA7E6E43FAEB}" type="slidenum">
              <a:rPr lang="en-US" smtClean="0"/>
              <a:t>6</a:t>
            </a:fld>
            <a:endParaRPr lang="en-US"/>
          </a:p>
        </p:txBody>
      </p:sp>
    </p:spTree>
    <p:extLst>
      <p:ext uri="{BB962C8B-B14F-4D97-AF65-F5344CB8AC3E}">
        <p14:creationId xmlns:p14="http://schemas.microsoft.com/office/powerpoint/2010/main" val="27442899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13" name="Picture 9" descr="11_04"/>
          <p:cNvPicPr>
            <a:picLocks noGrp="1" noChangeAspect="1" noChangeArrowheads="1"/>
          </p:cNvPicPr>
          <p:nvPr>
            <p:ph sz="half" idx="1"/>
          </p:nvPr>
        </p:nvPicPr>
        <p:blipFill>
          <a:blip r:embed="rId3" cstate="print">
            <a:extLst>
              <a:ext uri="{28A0092B-C50C-407E-A947-70E740481C1C}">
                <a14:useLocalDpi xmlns:a14="http://schemas.microsoft.com/office/drawing/2010/main" val="0"/>
              </a:ext>
            </a:extLst>
          </a:blip>
          <a:srcRect b="3773"/>
          <a:stretch>
            <a:fillRect/>
          </a:stretch>
        </p:blipFill>
        <p:spPr>
          <a:xfrm>
            <a:off x="1905001" y="1524001"/>
            <a:ext cx="4524375" cy="3522663"/>
          </a:xfrm>
        </p:spPr>
      </p:pic>
      <p:sp>
        <p:nvSpPr>
          <p:cNvPr id="21506" name="Rectangle 2"/>
          <p:cNvSpPr>
            <a:spLocks noGrp="1" noChangeArrowheads="1"/>
          </p:cNvSpPr>
          <p:nvPr>
            <p:ph type="title"/>
          </p:nvPr>
        </p:nvSpPr>
        <p:spPr/>
        <p:txBody>
          <a:bodyPr/>
          <a:lstStyle/>
          <a:p>
            <a:r>
              <a:rPr lang="en-US" altLang="en-US" dirty="0"/>
              <a:t>Dipole-Dipole </a:t>
            </a:r>
            <a:r>
              <a:rPr lang="en-US" altLang="en-US" dirty="0" err="1" smtClean="0"/>
              <a:t>Etk</a:t>
            </a:r>
            <a:r>
              <a:rPr lang="tr-TR" altLang="en-US" dirty="0" smtClean="0"/>
              <a:t>i</a:t>
            </a:r>
            <a:r>
              <a:rPr lang="en-US" altLang="en-US" dirty="0" err="1" smtClean="0"/>
              <a:t>leşimleri</a:t>
            </a:r>
            <a:endParaRPr lang="en-US" altLang="en-US" dirty="0"/>
          </a:p>
        </p:txBody>
      </p:sp>
      <p:sp>
        <p:nvSpPr>
          <p:cNvPr id="21508" name="Rectangle 4"/>
          <p:cNvSpPr>
            <a:spLocks noGrp="1" noChangeArrowheads="1"/>
          </p:cNvSpPr>
          <p:nvPr>
            <p:ph type="body" sz="half" idx="2"/>
          </p:nvPr>
        </p:nvSpPr>
        <p:spPr>
          <a:xfrm>
            <a:off x="6858000" y="1181100"/>
            <a:ext cx="5086350" cy="4895850"/>
          </a:xfrm>
        </p:spPr>
        <p:txBody>
          <a:bodyPr>
            <a:normAutofit/>
          </a:bodyPr>
          <a:lstStyle/>
          <a:p>
            <a:pPr algn="just"/>
            <a:r>
              <a:rPr lang="tr-TR" altLang="en-US" dirty="0" smtClean="0"/>
              <a:t>Bu kuvvetler moleküller birbirine çok yakınken ortaya çıkar.</a:t>
            </a:r>
          </a:p>
          <a:p>
            <a:pPr algn="just"/>
            <a:r>
              <a:rPr lang="tr-TR" altLang="en-US" dirty="0" smtClean="0"/>
              <a:t>Polar bir molekülde oluşan pozitif bölge yakındaki molekülün elektronlarını çekeceğinden bu molekülünde pozitif/negatif kutuplaşmasına neden olur</a:t>
            </a:r>
          </a:p>
        </p:txBody>
      </p:sp>
      <p:sp>
        <p:nvSpPr>
          <p:cNvPr id="2" name="TextBox 1"/>
          <p:cNvSpPr txBox="1"/>
          <p:nvPr/>
        </p:nvSpPr>
        <p:spPr>
          <a:xfrm>
            <a:off x="3533776" y="4427540"/>
            <a:ext cx="2895600" cy="923330"/>
          </a:xfrm>
          <a:prstGeom prst="rect">
            <a:avLst/>
          </a:prstGeom>
          <a:solidFill>
            <a:schemeClr val="bg1"/>
          </a:solidFill>
        </p:spPr>
        <p:txBody>
          <a:bodyPr wrap="square" rtlCol="0">
            <a:spAutoFit/>
          </a:bodyPr>
          <a:lstStyle/>
          <a:p>
            <a:r>
              <a:rPr lang="tr-TR" dirty="0" smtClean="0"/>
              <a:t>Benzer yükler arasındaki etkileşimler çok zayıftır (mavi kesik çizgiler)</a:t>
            </a:r>
            <a:endParaRPr lang="en-US" dirty="0"/>
          </a:p>
        </p:txBody>
      </p:sp>
      <p:sp>
        <p:nvSpPr>
          <p:cNvPr id="6" name="TextBox 5"/>
          <p:cNvSpPr txBox="1"/>
          <p:nvPr/>
        </p:nvSpPr>
        <p:spPr>
          <a:xfrm>
            <a:off x="4167188" y="3200004"/>
            <a:ext cx="2895600" cy="923330"/>
          </a:xfrm>
          <a:prstGeom prst="rect">
            <a:avLst/>
          </a:prstGeom>
          <a:solidFill>
            <a:schemeClr val="bg1"/>
          </a:solidFill>
        </p:spPr>
        <p:txBody>
          <a:bodyPr wrap="square" rtlCol="0">
            <a:spAutoFit/>
          </a:bodyPr>
          <a:lstStyle/>
          <a:p>
            <a:r>
              <a:rPr lang="tr-TR" dirty="0" smtClean="0"/>
              <a:t>Zıt yükler arasındaki etkileşimler güçlüdür (kırmızı çizgiler)</a:t>
            </a:r>
            <a:endParaRPr lang="en-US" dirty="0"/>
          </a:p>
        </p:txBody>
      </p:sp>
      <p:sp>
        <p:nvSpPr>
          <p:cNvPr id="3" name="Footer Placeholder 2"/>
          <p:cNvSpPr>
            <a:spLocks noGrp="1"/>
          </p:cNvSpPr>
          <p:nvPr>
            <p:ph type="ftr" sz="quarter" idx="11"/>
          </p:nvPr>
        </p:nvSpPr>
        <p:spPr>
          <a:xfrm>
            <a:off x="914400" y="6248400"/>
            <a:ext cx="10363200" cy="457200"/>
          </a:xfrm>
        </p:spPr>
        <p:txBody>
          <a:bodyPr/>
          <a:lstStyle/>
          <a:p>
            <a:r>
              <a:rPr lang="en-US" altLang="en-US" dirty="0" err="1" smtClean="0"/>
              <a:t>Doç</a:t>
            </a:r>
            <a:r>
              <a:rPr lang="en-US" altLang="en-US" dirty="0" smtClean="0"/>
              <a:t>. Dr. yasemin G. İŞGÖR /Ankara </a:t>
            </a:r>
            <a:r>
              <a:rPr lang="en-US" altLang="en-US" dirty="0" err="1" smtClean="0"/>
              <a:t>Üniversitesi</a:t>
            </a:r>
            <a:r>
              <a:rPr lang="en-US" altLang="en-US" dirty="0" smtClean="0"/>
              <a:t>/ link: http://80.251.40.59/ankara.edu.tr/isgor/index.html</a:t>
            </a:r>
            <a:endParaRPr lang="en-US" altLang="en-US" dirty="0"/>
          </a:p>
        </p:txBody>
      </p:sp>
      <p:sp>
        <p:nvSpPr>
          <p:cNvPr id="4" name="Slide Number Placeholder 3"/>
          <p:cNvSpPr>
            <a:spLocks noGrp="1"/>
          </p:cNvSpPr>
          <p:nvPr>
            <p:ph type="sldNum" sz="quarter" idx="12"/>
          </p:nvPr>
        </p:nvSpPr>
        <p:spPr>
          <a:xfrm>
            <a:off x="212165" y="6248400"/>
            <a:ext cx="567764" cy="457200"/>
          </a:xfrm>
        </p:spPr>
        <p:txBody>
          <a:bodyPr/>
          <a:lstStyle/>
          <a:p>
            <a:fld id="{3ACC6F38-79CB-4014-8D8C-82994A9DA2AF}" type="slidenum">
              <a:rPr lang="en-US" altLang="en-US" smtClean="0"/>
              <a:pPr/>
              <a:t>7</a:t>
            </a:fld>
            <a:endParaRPr lang="en-US" altLang="en-US"/>
          </a:p>
        </p:txBody>
      </p:sp>
    </p:spTree>
    <p:extLst>
      <p:ext uri="{BB962C8B-B14F-4D97-AF65-F5344CB8AC3E}">
        <p14:creationId xmlns:p14="http://schemas.microsoft.com/office/powerpoint/2010/main" val="2661464916"/>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51" name="Rectangle 7"/>
          <p:cNvSpPr>
            <a:spLocks noChangeArrowheads="1"/>
          </p:cNvSpPr>
          <p:nvPr/>
        </p:nvSpPr>
        <p:spPr bwMode="auto">
          <a:xfrm>
            <a:off x="5486400" y="3429000"/>
            <a:ext cx="228600" cy="304800"/>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31752" name="Rectangle 8"/>
          <p:cNvSpPr>
            <a:spLocks noChangeArrowheads="1"/>
          </p:cNvSpPr>
          <p:nvPr/>
        </p:nvSpPr>
        <p:spPr bwMode="auto">
          <a:xfrm>
            <a:off x="4122738" y="1676401"/>
            <a:ext cx="533400" cy="473075"/>
          </a:xfrm>
          <a:prstGeom prst="rect">
            <a:avLst/>
          </a:prstGeom>
          <a:solidFill>
            <a:schemeClr val="bg1"/>
          </a:solidFill>
          <a:ln>
            <a:noFill/>
          </a:ln>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en-US"/>
          </a:p>
        </p:txBody>
      </p:sp>
      <p:sp>
        <p:nvSpPr>
          <p:cNvPr id="31753" name="Oval 9"/>
          <p:cNvSpPr>
            <a:spLocks noChangeArrowheads="1"/>
          </p:cNvSpPr>
          <p:nvPr/>
        </p:nvSpPr>
        <p:spPr bwMode="auto">
          <a:xfrm>
            <a:off x="3929063" y="2424113"/>
            <a:ext cx="381000" cy="152400"/>
          </a:xfrm>
          <a:prstGeom prst="ellipse">
            <a:avLst/>
          </a:prstGeom>
          <a:solidFill>
            <a:schemeClr val="bg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31754" name="Oval 10"/>
          <p:cNvSpPr>
            <a:spLocks noChangeArrowheads="1"/>
          </p:cNvSpPr>
          <p:nvPr/>
        </p:nvSpPr>
        <p:spPr bwMode="auto">
          <a:xfrm>
            <a:off x="3929063" y="3028950"/>
            <a:ext cx="381000" cy="76200"/>
          </a:xfrm>
          <a:prstGeom prst="ellipse">
            <a:avLst/>
          </a:prstGeom>
          <a:solidFill>
            <a:schemeClr val="bg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endParaRPr lang="en-US"/>
          </a:p>
        </p:txBody>
      </p:sp>
      <p:sp>
        <p:nvSpPr>
          <p:cNvPr id="31760" name="Rectangle 16"/>
          <p:cNvSpPr>
            <a:spLocks noGrp="1" noChangeArrowheads="1"/>
          </p:cNvSpPr>
          <p:nvPr>
            <p:ph type="title"/>
          </p:nvPr>
        </p:nvSpPr>
        <p:spPr>
          <a:xfrm>
            <a:off x="914400" y="228600"/>
            <a:ext cx="10363200" cy="322263"/>
          </a:xfrm>
        </p:spPr>
        <p:txBody>
          <a:bodyPr>
            <a:noAutofit/>
          </a:bodyPr>
          <a:lstStyle/>
          <a:p>
            <a:r>
              <a:rPr lang="en-US" altLang="en-US" sz="3200" dirty="0"/>
              <a:t>London </a:t>
            </a:r>
            <a:r>
              <a:rPr lang="tr-TR" altLang="en-US" sz="3200" dirty="0" smtClean="0"/>
              <a:t>Dağılım Kuvvetleri</a:t>
            </a:r>
            <a:endParaRPr lang="en-US" altLang="en-US" sz="3200" dirty="0"/>
          </a:p>
        </p:txBody>
      </p:sp>
      <p:sp>
        <p:nvSpPr>
          <p:cNvPr id="31762" name="Rectangle 18"/>
          <p:cNvSpPr>
            <a:spLocks noGrp="1" noChangeArrowheads="1"/>
          </p:cNvSpPr>
          <p:nvPr>
            <p:ph type="body" sz="half" idx="2"/>
          </p:nvPr>
        </p:nvSpPr>
        <p:spPr>
          <a:xfrm>
            <a:off x="5486400" y="688182"/>
            <a:ext cx="6229350" cy="5560218"/>
          </a:xfrm>
        </p:spPr>
        <p:txBody>
          <a:bodyPr>
            <a:normAutofit/>
          </a:bodyPr>
          <a:lstStyle/>
          <a:p>
            <a:pPr algn="just">
              <a:lnSpc>
                <a:spcPct val="100000"/>
              </a:lnSpc>
            </a:pPr>
            <a:r>
              <a:rPr lang="tr-TR" altLang="en-US" dirty="0" smtClean="0"/>
              <a:t>Polar olmayan moleküller arasında anlık olarak elektronlar bir yere yığılırlar. Burada oluşan kısmi negatif </a:t>
            </a:r>
            <a:r>
              <a:rPr lang="tr-TR" altLang="en-US" dirty="0" err="1" smtClean="0"/>
              <a:t>yükyakınındaki</a:t>
            </a:r>
            <a:r>
              <a:rPr lang="tr-TR" altLang="en-US" dirty="0" smtClean="0"/>
              <a:t> diğer molekülün elektronlarını iterek etkileştiği yerde pozitif bölge oluşmasını sağlar. </a:t>
            </a:r>
          </a:p>
          <a:p>
            <a:pPr algn="just">
              <a:lnSpc>
                <a:spcPct val="100000"/>
              </a:lnSpc>
            </a:pPr>
            <a:r>
              <a:rPr lang="tr-TR" altLang="en-US" dirty="0" smtClean="0"/>
              <a:t>Anlık olarak bu etkileşim diğer çevredeki moleküllerinde kutuplaşmasına ve birbirleriyle etkileşmesine neden olur. Buna </a:t>
            </a:r>
            <a:r>
              <a:rPr lang="tr-TR" altLang="en-US" dirty="0" err="1" smtClean="0"/>
              <a:t>London</a:t>
            </a:r>
            <a:r>
              <a:rPr lang="tr-TR" altLang="en-US" dirty="0" smtClean="0"/>
              <a:t>  dağılım kuvvetleri denir</a:t>
            </a:r>
            <a:endParaRPr lang="en-US" altLang="en-US" dirty="0"/>
          </a:p>
        </p:txBody>
      </p:sp>
      <p:pic>
        <p:nvPicPr>
          <p:cNvPr id="31763" name="Picture 19" descr="helium2"/>
          <p:cNvPicPr>
            <a:picLocks noGrp="1" noChangeAspect="1" noChangeArrowheads="1"/>
          </p:cNvPicPr>
          <p:nvPr>
            <p:ph sz="half" idx="1"/>
          </p:nvPr>
        </p:nvPicPr>
        <p:blipFill>
          <a:blip r:embed="rId3" cstate="print">
            <a:extLst>
              <a:ext uri="{28A0092B-C50C-407E-A947-70E740481C1C}">
                <a14:useLocalDpi xmlns:a14="http://schemas.microsoft.com/office/drawing/2010/main" val="0"/>
              </a:ext>
            </a:extLst>
          </a:blip>
          <a:srcRect/>
          <a:stretch>
            <a:fillRect/>
          </a:stretch>
        </p:blipFill>
        <p:spPr>
          <a:xfrm>
            <a:off x="277326" y="929096"/>
            <a:ext cx="5222910" cy="1495018"/>
          </a:xfrm>
          <a:ln>
            <a:solidFill>
              <a:schemeClr val="tx1"/>
            </a:solidFill>
          </a:ln>
        </p:spPr>
      </p:pic>
      <p:pic>
        <p:nvPicPr>
          <p:cNvPr id="2" name="Picture 1"/>
          <p:cNvPicPr>
            <a:picLocks noChangeAspect="1"/>
          </p:cNvPicPr>
          <p:nvPr/>
        </p:nvPicPr>
        <p:blipFill>
          <a:blip r:embed="rId4"/>
          <a:stretch>
            <a:fillRect/>
          </a:stretch>
        </p:blipFill>
        <p:spPr>
          <a:xfrm>
            <a:off x="277325" y="2713832"/>
            <a:ext cx="5222911" cy="1483534"/>
          </a:xfrm>
          <a:prstGeom prst="rect">
            <a:avLst/>
          </a:prstGeom>
          <a:ln>
            <a:solidFill>
              <a:schemeClr val="tx1"/>
            </a:solidFill>
          </a:ln>
        </p:spPr>
      </p:pic>
      <p:sp>
        <p:nvSpPr>
          <p:cNvPr id="3" name="Footer Placeholder 2"/>
          <p:cNvSpPr>
            <a:spLocks noGrp="1"/>
          </p:cNvSpPr>
          <p:nvPr>
            <p:ph type="ftr" sz="quarter" idx="11"/>
          </p:nvPr>
        </p:nvSpPr>
        <p:spPr/>
        <p:txBody>
          <a:bodyPr/>
          <a:lstStyle/>
          <a:p>
            <a:r>
              <a:rPr lang="en-US" altLang="en-US" smtClean="0"/>
              <a:t>Doç. Dr. yasemin G. İŞGÖR /Ankara Üniversitesi/ link: http://80.251.40.59/ankara.edu.tr/isgor/index.html</a:t>
            </a:r>
            <a:endParaRPr lang="en-US" altLang="en-US"/>
          </a:p>
        </p:txBody>
      </p:sp>
      <p:sp>
        <p:nvSpPr>
          <p:cNvPr id="4" name="Slide Number Placeholder 3"/>
          <p:cNvSpPr>
            <a:spLocks noGrp="1"/>
          </p:cNvSpPr>
          <p:nvPr>
            <p:ph type="sldNum" sz="quarter" idx="12"/>
          </p:nvPr>
        </p:nvSpPr>
        <p:spPr>
          <a:xfrm>
            <a:off x="158377" y="6248400"/>
            <a:ext cx="621552" cy="457200"/>
          </a:xfrm>
        </p:spPr>
        <p:txBody>
          <a:bodyPr/>
          <a:lstStyle/>
          <a:p>
            <a:fld id="{24C73FFC-816F-4E39-B79F-C36D478ED361}" type="slidenum">
              <a:rPr lang="en-US" altLang="en-US" smtClean="0"/>
              <a:pPr/>
              <a:t>8</a:t>
            </a:fld>
            <a:endParaRPr lang="en-US" altLang="en-US"/>
          </a:p>
        </p:txBody>
      </p:sp>
    </p:spTree>
    <p:extLst>
      <p:ext uri="{BB962C8B-B14F-4D97-AF65-F5344CB8AC3E}">
        <p14:creationId xmlns:p14="http://schemas.microsoft.com/office/powerpoint/2010/main" val="1945986025"/>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299533" y="220641"/>
            <a:ext cx="7543800" cy="838200"/>
          </a:xfrm>
        </p:spPr>
        <p:txBody>
          <a:bodyPr/>
          <a:lstStyle/>
          <a:p>
            <a:pPr eaLnBrk="1" hangingPunct="1"/>
            <a:r>
              <a:rPr lang="tr-TR" altLang="en-US" sz="3600" dirty="0">
                <a:latin typeface="Times New Roman" panose="02020603050405020304" pitchFamily="18" charset="0"/>
                <a:cs typeface="Times New Roman" panose="02020603050405020304" pitchFamily="18" charset="0"/>
              </a:rPr>
              <a:t>Hidrojen bağları</a:t>
            </a:r>
            <a:r>
              <a:rPr lang="tr-TR" altLang="en-US" sz="3600" dirty="0">
                <a:latin typeface="Times New Roman" panose="02020603050405020304" pitchFamily="18" charset="0"/>
              </a:rPr>
              <a:t> </a:t>
            </a:r>
          </a:p>
        </p:txBody>
      </p:sp>
      <p:sp>
        <p:nvSpPr>
          <p:cNvPr id="37891" name="Text Box 3"/>
          <p:cNvSpPr txBox="1">
            <a:spLocks noChangeArrowheads="1"/>
          </p:cNvSpPr>
          <p:nvPr/>
        </p:nvSpPr>
        <p:spPr bwMode="auto">
          <a:xfrm>
            <a:off x="299533" y="1046161"/>
            <a:ext cx="48768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tr-TR" altLang="en-US" sz="2400" dirty="0">
                <a:latin typeface="Times New Roman" panose="02020603050405020304" pitchFamily="18" charset="0"/>
              </a:rPr>
              <a:t>B</a:t>
            </a:r>
            <a:r>
              <a:rPr lang="tr-TR" altLang="en-US" sz="2400" dirty="0">
                <a:latin typeface="Times New Roman" panose="02020603050405020304" pitchFamily="18" charset="0"/>
                <a:cs typeface="Times New Roman" panose="02020603050405020304" pitchFamily="18" charset="0"/>
              </a:rPr>
              <a:t>ir hidrojen (H) atomunun oksijen (O) ve azot (N) gibi bir elektronegatif atoma </a:t>
            </a:r>
            <a:r>
              <a:rPr lang="tr-TR" altLang="en-US" sz="2400" dirty="0" err="1">
                <a:latin typeface="Times New Roman" panose="02020603050405020304" pitchFamily="18" charset="0"/>
                <a:cs typeface="Times New Roman" panose="02020603050405020304" pitchFamily="18" charset="0"/>
              </a:rPr>
              <a:t>kovalent</a:t>
            </a:r>
            <a:r>
              <a:rPr lang="tr-TR" altLang="en-US" sz="2400" dirty="0">
                <a:latin typeface="Times New Roman" panose="02020603050405020304" pitchFamily="18" charset="0"/>
                <a:cs typeface="Times New Roman" panose="02020603050405020304" pitchFamily="18" charset="0"/>
              </a:rPr>
              <a:t> bağlanması halinde, elektronların oksijen ve azot atomuna hidrojenden daha yakın bulunmaları nedeniyle elektropozitif hale gelen hidrojenin başka bir elektronegatif atom tarafından çekilmesi sonucu meydana gelir</a:t>
            </a:r>
            <a:r>
              <a:rPr lang="tr-TR" altLang="en-US" sz="2400" dirty="0">
                <a:latin typeface="Times New Roman" panose="02020603050405020304" pitchFamily="18" charset="0"/>
              </a:rPr>
              <a:t> </a:t>
            </a:r>
          </a:p>
        </p:txBody>
      </p:sp>
      <p:pic>
        <p:nvPicPr>
          <p:cNvPr id="37892" name="Picture 6"/>
          <p:cNvPicPr>
            <a:picLocks noChangeAspect="1" noChangeArrowheads="1"/>
          </p:cNvPicPr>
          <p:nvPr/>
        </p:nvPicPr>
        <p:blipFill>
          <a:blip r:embed="rId2">
            <a:extLst>
              <a:ext uri="{28A0092B-C50C-407E-A947-70E740481C1C}">
                <a14:useLocalDpi xmlns:a14="http://schemas.microsoft.com/office/drawing/2010/main" val="0"/>
              </a:ext>
            </a:extLst>
          </a:blip>
          <a:srcRect t="15459"/>
          <a:stretch>
            <a:fillRect/>
          </a:stretch>
        </p:blipFill>
        <p:spPr bwMode="auto">
          <a:xfrm>
            <a:off x="5868939" y="533994"/>
            <a:ext cx="2665462" cy="2298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3" name="Picture 5" descr="image018"/>
          <p:cNvPicPr>
            <a:picLocks noChangeAspect="1" noChangeArrowheads="1"/>
          </p:cNvPicPr>
          <p:nvPr/>
        </p:nvPicPr>
        <p:blipFill>
          <a:blip r:embed="rId3">
            <a:clrChange>
              <a:clrFrom>
                <a:srgbClr val="CBECF5"/>
              </a:clrFrom>
              <a:clrTo>
                <a:srgbClr val="CBECF5">
                  <a:alpha val="0"/>
                </a:srgbClr>
              </a:clrTo>
            </a:clrChange>
            <a:extLst>
              <a:ext uri="{28A0092B-C50C-407E-A947-70E740481C1C}">
                <a14:useLocalDpi xmlns:a14="http://schemas.microsoft.com/office/drawing/2010/main" val="0"/>
              </a:ext>
            </a:extLst>
          </a:blip>
          <a:srcRect l="6061" t="4865" r="3030" b="9984"/>
          <a:stretch>
            <a:fillRect/>
          </a:stretch>
        </p:blipFill>
        <p:spPr bwMode="auto">
          <a:xfrm>
            <a:off x="5404932" y="3256396"/>
            <a:ext cx="3300919" cy="25677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4"/>
          <a:stretch>
            <a:fillRect/>
          </a:stretch>
        </p:blipFill>
        <p:spPr>
          <a:xfrm>
            <a:off x="8878840" y="263333"/>
            <a:ext cx="2914748" cy="5635180"/>
          </a:xfrm>
          <a:prstGeom prst="rect">
            <a:avLst/>
          </a:prstGeom>
        </p:spPr>
      </p:pic>
      <p:sp>
        <p:nvSpPr>
          <p:cNvPr id="3" name="Footer Placeholder 2"/>
          <p:cNvSpPr>
            <a:spLocks noGrp="1"/>
          </p:cNvSpPr>
          <p:nvPr>
            <p:ph type="ftr" sz="quarter" idx="11"/>
          </p:nvPr>
        </p:nvSpPr>
        <p:spPr/>
        <p:txBody>
          <a:bodyPr/>
          <a:lstStyle/>
          <a:p>
            <a:r>
              <a:rPr lang="en-US" smtClean="0"/>
              <a:t>Doç. Dr. yasemin G. İŞGÖR /Ankara Üniversitesi/ link: http://80.251.40.59/ankara.edu.tr/isgor/index.html</a:t>
            </a:r>
            <a:endParaRPr lang="en-US" dirty="0" smtClean="0"/>
          </a:p>
        </p:txBody>
      </p:sp>
      <p:sp>
        <p:nvSpPr>
          <p:cNvPr id="4" name="Slide Number Placeholder 3"/>
          <p:cNvSpPr>
            <a:spLocks noGrp="1"/>
          </p:cNvSpPr>
          <p:nvPr>
            <p:ph type="sldNum" sz="quarter" idx="12"/>
          </p:nvPr>
        </p:nvSpPr>
        <p:spPr/>
        <p:txBody>
          <a:bodyPr/>
          <a:lstStyle/>
          <a:p>
            <a:fld id="{401CF334-2D5C-4859-84A6-CA7E6E43FAEB}" type="slidenum">
              <a:rPr lang="en-US" smtClean="0"/>
              <a:t>9</a:t>
            </a:fld>
            <a:endParaRPr lang="en-US"/>
          </a:p>
        </p:txBody>
      </p:sp>
    </p:spTree>
    <p:extLst>
      <p:ext uri="{BB962C8B-B14F-4D97-AF65-F5344CB8AC3E}">
        <p14:creationId xmlns:p14="http://schemas.microsoft.com/office/powerpoint/2010/main" val="16833439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ygi">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dirty="0"/>
        </a:defPPr>
      </a:lstStyle>
      <a:style>
        <a:lnRef idx="1">
          <a:schemeClr val="accent1"/>
        </a:lnRef>
        <a:fillRef idx="2">
          <a:schemeClr val="accent1"/>
        </a:fillRef>
        <a:effectRef idx="1">
          <a:schemeClr val="accent1"/>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Theme1ygi" id="{BE5F7811-18FA-493A-BF0B-828855E033CA}" vid="{9DE22B3A-B843-4A5C-8556-D9CE1CBA2F0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Theme1ygi</Template>
  <TotalTime>24</TotalTime>
  <Words>442</Words>
  <Application>Microsoft Office PowerPoint</Application>
  <PresentationFormat>Widescreen</PresentationFormat>
  <Paragraphs>50</Paragraphs>
  <Slides>10</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ＭＳ Ｐゴシック</vt:lpstr>
      <vt:lpstr>Arial</vt:lpstr>
      <vt:lpstr>Calibri</vt:lpstr>
      <vt:lpstr>Cambria</vt:lpstr>
      <vt:lpstr>Comic Sans MS</vt:lpstr>
      <vt:lpstr>Times New Roman</vt:lpstr>
      <vt:lpstr>Wingdings 2</vt:lpstr>
      <vt:lpstr>Theme1ygi</vt:lpstr>
      <vt:lpstr>Kimyasal Bağlar</vt:lpstr>
      <vt:lpstr>Hidrojen bağları </vt:lpstr>
      <vt:lpstr>Metalik bağlar</vt:lpstr>
      <vt:lpstr>Intermoleküler Kuvvetler (moleküller arası kuvvetler)</vt:lpstr>
      <vt:lpstr>van der Waals Kuvvetleri: kovalent olmayan etkileşimler</vt:lpstr>
      <vt:lpstr>PowerPoint Presentation</vt:lpstr>
      <vt:lpstr>Dipole-Dipole Etkileşimleri</vt:lpstr>
      <vt:lpstr>London Dağılım Kuvvetleri</vt:lpstr>
      <vt:lpstr>Hidrojen bağları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Kimyasal Bağlar</dc:title>
  <dc:creator>Doc. Dr. Y.Isgor</dc:creator>
  <cp:lastModifiedBy>Doc. Dr. Y.Isgor</cp:lastModifiedBy>
  <cp:revision>4</cp:revision>
  <dcterms:created xsi:type="dcterms:W3CDTF">2018-04-26T11:41:02Z</dcterms:created>
  <dcterms:modified xsi:type="dcterms:W3CDTF">2018-04-26T12:05:25Z</dcterms:modified>
</cp:coreProperties>
</file>