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76" r:id="rId2"/>
    <p:sldId id="277" r:id="rId3"/>
    <p:sldId id="278" r:id="rId4"/>
    <p:sldId id="279" r:id="rId5"/>
    <p:sldId id="280" r:id="rId6"/>
    <p:sldId id="281" r:id="rId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9C4C8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254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-313507"/>
              <a:satOff val="34334"/>
              <a:lumOff val="-8266"/>
              <a:alpha val="10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254308"/>
              <a:satOff val="57261"/>
              <a:lumOff val="12765"/>
              <a:alpha val="62000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4C4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BABABA">
              <a:alpha val="70000"/>
            </a:srgbClr>
          </a:solidFill>
        </a:fill>
      </a:tcStyle>
    </a:firstCol>
    <a:lastRow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739060"/>
              <a:satOff val="51948"/>
              <a:lumOff val="-8454"/>
              <a:alpha val="62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D5CBC0">
              <a:alpha val="39000"/>
            </a:srgbClr>
          </a:solidFill>
        </a:fill>
      </a:tcStyle>
    </a:band2H>
    <a:firstCo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868685"/>
              </a:solidFill>
              <a:prstDash val="solid"/>
              <a:miter lim="400000"/>
            </a:ln>
          </a:left>
          <a:right>
            <a:ln w="12700" cap="flat">
              <a:solidFill>
                <a:srgbClr val="868685"/>
              </a:solidFill>
              <a:prstDash val="solid"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85948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V>
        </a:tcBdr>
        <a:fill>
          <a:solidFill>
            <a:srgbClr val="685948">
              <a:alpha val="6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FEFEE0">
              <a:alpha val="55000"/>
            </a:srgbClr>
          </a:solidFill>
        </a:fill>
      </a:tcStyle>
    </a:band2H>
    <a:firstCol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31750" cap="flat">
              <a:solidFill>
                <a:schemeClr val="accent5">
                  <a:hueOff val="61010"/>
                  <a:satOff val="20460"/>
                  <a:lumOff val="-2197"/>
                  <a:alpha val="62000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lastRow>
    <a:fir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/>
    <p:restoredTop sz="94674"/>
  </p:normalViewPr>
  <p:slideViewPr>
    <p:cSldViewPr snapToGrid="0" snapToObjects="1">
      <p:cViewPr varScale="1">
        <p:scale>
          <a:sx n="87" d="100"/>
          <a:sy n="87" d="100"/>
        </p:scale>
        <p:origin x="22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307138" y="649152"/>
            <a:ext cx="10401301" cy="585630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604000"/>
            <a:ext cx="10464800" cy="1651000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3312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2844800"/>
            <a:ext cx="10464800" cy="4064000"/>
          </a:xfrm>
          <a:prstGeom prst="rect">
            <a:avLst/>
          </a:prstGeom>
        </p:spPr>
        <p:txBody>
          <a:bodyPr/>
          <a:lstStyle>
            <a:lvl1pPr>
              <a:defRPr sz="9500"/>
            </a:lvl1pPr>
          </a:lstStyle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utterfly-and-leaf_3000x1734.jpeg"/>
          <p:cNvSpPr>
            <a:spLocks noGrp="1"/>
          </p:cNvSpPr>
          <p:nvPr>
            <p:ph type="pic" sz="half" idx="13"/>
          </p:nvPr>
        </p:nvSpPr>
        <p:spPr>
          <a:xfrm>
            <a:off x="6572250" y="812800"/>
            <a:ext cx="5753100" cy="7670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381000" y="1409700"/>
            <a:ext cx="58674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81000" y="4787900"/>
            <a:ext cx="5867400" cy="3721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utterfly-and-leaf_3000x1734.jpeg"/>
          <p:cNvSpPr>
            <a:spLocks noGrp="1"/>
          </p:cNvSpPr>
          <p:nvPr>
            <p:ph type="pic" sz="half" idx="13"/>
          </p:nvPr>
        </p:nvSpPr>
        <p:spPr>
          <a:xfrm>
            <a:off x="7277100" y="2578100"/>
            <a:ext cx="4457700" cy="5943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768600"/>
            <a:ext cx="5461000" cy="5715000"/>
          </a:xfrm>
          <a:prstGeom prst="rect">
            <a:avLst/>
          </a:prstGeom>
        </p:spPr>
        <p:txBody>
          <a:bodyPr/>
          <a:lstStyle>
            <a:lvl1pPr marL="444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1pPr>
            <a:lvl2pPr marL="8890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2pPr>
            <a:lvl3pPr marL="1333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3pPr>
            <a:lvl4pPr marL="17780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4pPr>
            <a:lvl5pPr marL="2222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 rot="21600000">
            <a:off x="7063543" y="473144"/>
            <a:ext cx="5554134" cy="4165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 rot="21600000">
            <a:off x="7095370" y="5018682"/>
            <a:ext cx="5520268" cy="4140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266700" y="482600"/>
            <a:ext cx="6502400" cy="866986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1"/>
              </a:buBlip>
            </a:lvl1pPr>
            <a:lvl2pPr>
              <a:buBlip>
                <a:blip r:embed="rId11"/>
              </a:buBlip>
            </a:lvl2pPr>
            <a:lvl3pPr>
              <a:buBlip>
                <a:blip r:embed="rId11"/>
              </a:buBlip>
            </a:lvl3pPr>
            <a:lvl4pPr>
              <a:buBlip>
                <a:blip r:embed="rId11"/>
              </a:buBlip>
            </a:lvl4pPr>
            <a:lvl5pPr>
              <a:buBlip>
                <a:blip r:embed="rId11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901" y="9271000"/>
            <a:ext cx="374905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86868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9" r:id="rId8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9pPr>
    </p:titleStyle>
    <p:bodyStyle>
      <a:lvl1pPr marL="63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1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1pPr>
      <a:lvl2pPr marL="127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1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2pPr>
      <a:lvl3pPr marL="190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1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3pPr>
      <a:lvl4pPr marL="254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1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4pPr>
      <a:lvl5pPr marL="317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1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5pPr>
      <a:lvl6pPr marL="381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1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6pPr>
      <a:lvl7pPr marL="444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1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7pPr>
      <a:lvl8pPr marL="508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1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8pPr>
      <a:lvl9pPr marL="571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1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How hormonal syncronisation works 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How hormonal syncronisation works ?</a:t>
            </a:r>
          </a:p>
        </p:txBody>
      </p:sp>
      <p:sp>
        <p:nvSpPr>
          <p:cNvPr id="264" name="Synchronisation products control the esters cycle by influencing structures that are present on the ovary"/>
          <p:cNvSpPr txBox="1"/>
          <p:nvPr/>
        </p:nvSpPr>
        <p:spPr>
          <a:xfrm>
            <a:off x="1143000" y="3128697"/>
            <a:ext cx="10464800" cy="1667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490727">
              <a:spcBef>
                <a:spcPts val="3500"/>
              </a:spcBef>
              <a:defRPr sz="3864"/>
            </a:lvl1pPr>
          </a:lstStyle>
          <a:p>
            <a:r>
              <a:t>Synchronisation products control the esters cycle by influencing structures that are present on the ovary</a:t>
            </a:r>
          </a:p>
        </p:txBody>
      </p:sp>
      <p:sp>
        <p:nvSpPr>
          <p:cNvPr id="265" name="Shortening the life span of CL with PGF2a"/>
          <p:cNvSpPr txBox="1"/>
          <p:nvPr/>
        </p:nvSpPr>
        <p:spPr>
          <a:xfrm>
            <a:off x="7445937" y="5372596"/>
            <a:ext cx="4630309" cy="507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268731">
              <a:spcBef>
                <a:spcPts val="1900"/>
              </a:spcBef>
              <a:defRPr sz="2116"/>
            </a:lvl1pPr>
          </a:lstStyle>
          <a:p>
            <a:r>
              <a:t>Shortening the life span of CL with PGF2a</a:t>
            </a:r>
          </a:p>
        </p:txBody>
      </p:sp>
      <p:sp>
        <p:nvSpPr>
          <p:cNvPr id="266" name="Prolonging luteal phase with Progesterone"/>
          <p:cNvSpPr txBox="1"/>
          <p:nvPr/>
        </p:nvSpPr>
        <p:spPr>
          <a:xfrm>
            <a:off x="943537" y="5232400"/>
            <a:ext cx="4630308" cy="638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268731">
              <a:spcBef>
                <a:spcPts val="1900"/>
              </a:spcBef>
              <a:defRPr sz="2116"/>
            </a:lvl1pPr>
          </a:lstStyle>
          <a:p>
            <a:r>
              <a:t>Prolonging luteal phase with Progesterone</a:t>
            </a:r>
          </a:p>
        </p:txBody>
      </p:sp>
      <p:pic>
        <p:nvPicPr>
          <p:cNvPr id="267" name="induction-of-ovulation-with-pgf-2-a2-n.jpg" descr="induction-of-ovulation-with-pgf-2-a2-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90951" y="6251475"/>
            <a:ext cx="2866229" cy="21496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Unknown.png" descr="Unknow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85070" y="6252858"/>
            <a:ext cx="2866230" cy="2146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normal-cycle1-n.jpg" descr="normal-cycle1-n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9695" y="6307666"/>
            <a:ext cx="2716387" cy="20372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slide25-n.jpg" descr="slide25-n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240892" y="6307666"/>
            <a:ext cx="2716387" cy="20372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rogesterone based Synch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854829" cy="2438400"/>
          </a:xfrm>
          <a:prstGeom prst="rect">
            <a:avLst/>
          </a:prstGeom>
        </p:spPr>
        <p:txBody>
          <a:bodyPr/>
          <a:lstStyle/>
          <a:p>
            <a:r>
              <a:t>Progesterone based Synch</a:t>
            </a:r>
          </a:p>
        </p:txBody>
      </p:sp>
      <p:sp>
        <p:nvSpPr>
          <p:cNvPr id="273" name="Use progestagen/progesterone impregnated vaginal devices"/>
          <p:cNvSpPr txBox="1">
            <a:spLocks noGrp="1"/>
          </p:cNvSpPr>
          <p:nvPr>
            <p:ph type="body" sz="quarter" idx="1"/>
          </p:nvPr>
        </p:nvSpPr>
        <p:spPr>
          <a:xfrm>
            <a:off x="761727" y="2387600"/>
            <a:ext cx="11481346" cy="1133327"/>
          </a:xfrm>
          <a:prstGeom prst="rect">
            <a:avLst/>
          </a:prstGeom>
        </p:spPr>
        <p:txBody>
          <a:bodyPr/>
          <a:lstStyle>
            <a:lvl1pPr marL="0" indent="0" defTabSz="473201">
              <a:spcBef>
                <a:spcPts val="3400"/>
              </a:spcBef>
              <a:buSzTx/>
              <a:buNone/>
              <a:defRPr sz="3725"/>
            </a:lvl1pPr>
          </a:lstStyle>
          <a:p>
            <a:r>
              <a:t>Use progestagen/progesterone impregnated vaginal devices</a:t>
            </a:r>
          </a:p>
        </p:txBody>
      </p:sp>
      <p:sp>
        <p:nvSpPr>
          <p:cNvPr id="274" name="Three types of devices are available: cronolone (20mg) impregnated sponges (Chronogest CR, MSD AH), MAP (60mg) impregnated sponges and CIDR(0.3g progesterone)"/>
          <p:cNvSpPr txBox="1"/>
          <p:nvPr/>
        </p:nvSpPr>
        <p:spPr>
          <a:xfrm>
            <a:off x="761727" y="3962400"/>
            <a:ext cx="11481346" cy="1133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321310">
              <a:spcBef>
                <a:spcPts val="2300"/>
              </a:spcBef>
              <a:defRPr sz="2530"/>
            </a:lvl1pPr>
          </a:lstStyle>
          <a:p>
            <a:r>
              <a:t>Three types of devices are available: cronolone (20mg) impregnated sponges (Chronogest CR, MSD AH), MAP (60mg) impregnated sponges and CIDR(0.3g progesterone)</a:t>
            </a:r>
          </a:p>
        </p:txBody>
      </p:sp>
      <p:sp>
        <p:nvSpPr>
          <p:cNvPr id="275" name="Treatment schedule"/>
          <p:cNvSpPr txBox="1"/>
          <p:nvPr/>
        </p:nvSpPr>
        <p:spPr>
          <a:xfrm>
            <a:off x="710927" y="5372100"/>
            <a:ext cx="4799410" cy="1133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spcBef>
                <a:spcPts val="4200"/>
              </a:spcBef>
              <a:defRPr sz="4600"/>
            </a:lvl1pPr>
          </a:lstStyle>
          <a:p>
            <a:r>
              <a:t>Treatment schedule</a:t>
            </a:r>
          </a:p>
        </p:txBody>
      </p:sp>
      <p:sp>
        <p:nvSpPr>
          <p:cNvPr id="276" name="43-45h in goats"/>
          <p:cNvSpPr txBox="1"/>
          <p:nvPr/>
        </p:nvSpPr>
        <p:spPr>
          <a:xfrm>
            <a:off x="8623027" y="6645126"/>
            <a:ext cx="2183538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554990">
              <a:spcBef>
                <a:spcPts val="3900"/>
              </a:spcBef>
              <a:defRPr sz="2470"/>
            </a:lvl1pPr>
          </a:lstStyle>
          <a:p>
            <a:r>
              <a:t>43-45h in goats</a:t>
            </a:r>
          </a:p>
        </p:txBody>
      </p:sp>
      <p:sp>
        <p:nvSpPr>
          <p:cNvPr id="277" name="Rectangle"/>
          <p:cNvSpPr/>
          <p:nvPr/>
        </p:nvSpPr>
        <p:spPr>
          <a:xfrm>
            <a:off x="1841500" y="7391400"/>
            <a:ext cx="4495354" cy="410965"/>
          </a:xfrm>
          <a:prstGeom prst="rect">
            <a:avLst/>
          </a:prstGeom>
          <a:solidFill>
            <a:schemeClr val="accent1">
              <a:hueOff val="-313507"/>
              <a:satOff val="34334"/>
              <a:lumOff val="-8266"/>
              <a:alpha val="62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8" name="Day 0"/>
          <p:cNvSpPr txBox="1"/>
          <p:nvPr/>
        </p:nvSpPr>
        <p:spPr>
          <a:xfrm>
            <a:off x="1304289" y="8015237"/>
            <a:ext cx="1252221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Day 0</a:t>
            </a:r>
          </a:p>
        </p:txBody>
      </p:sp>
      <p:sp>
        <p:nvSpPr>
          <p:cNvPr id="279" name="Day 5-14"/>
          <p:cNvSpPr txBox="1"/>
          <p:nvPr/>
        </p:nvSpPr>
        <p:spPr>
          <a:xfrm>
            <a:off x="5147131" y="8128000"/>
            <a:ext cx="1925321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Day 5-14</a:t>
            </a:r>
          </a:p>
        </p:txBody>
      </p:sp>
      <p:sp>
        <p:nvSpPr>
          <p:cNvPr id="280" name="Rectangle"/>
          <p:cNvSpPr/>
          <p:nvPr/>
        </p:nvSpPr>
        <p:spPr>
          <a:xfrm>
            <a:off x="6324600" y="7391400"/>
            <a:ext cx="3719394" cy="410965"/>
          </a:xfrm>
          <a:prstGeom prst="rect">
            <a:avLst/>
          </a:prstGeom>
          <a:solidFill>
            <a:srgbClr val="DE5F00">
              <a:alpha val="8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1" name="Sponge removal &amp; PMSG"/>
          <p:cNvSpPr txBox="1"/>
          <p:nvPr/>
        </p:nvSpPr>
        <p:spPr>
          <a:xfrm>
            <a:off x="5391658" y="6219676"/>
            <a:ext cx="1925320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/>
            </a:lvl1pPr>
          </a:lstStyle>
          <a:p>
            <a:r>
              <a:t>Sponge removal &amp; PMSG</a:t>
            </a:r>
          </a:p>
        </p:txBody>
      </p:sp>
      <p:sp>
        <p:nvSpPr>
          <p:cNvPr id="282" name="55h in sheep"/>
          <p:cNvSpPr txBox="1"/>
          <p:nvPr/>
        </p:nvSpPr>
        <p:spPr>
          <a:xfrm>
            <a:off x="10463172" y="7818387"/>
            <a:ext cx="1784453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2600"/>
            </a:lvl1pPr>
          </a:lstStyle>
          <a:p>
            <a:r>
              <a:t>55h in sheep</a:t>
            </a:r>
          </a:p>
        </p:txBody>
      </p:sp>
      <p:grpSp>
        <p:nvGrpSpPr>
          <p:cNvPr id="285" name="Rectangle"/>
          <p:cNvGrpSpPr/>
          <p:nvPr/>
        </p:nvGrpSpPr>
        <p:grpSpPr>
          <a:xfrm>
            <a:off x="9963478" y="7386835"/>
            <a:ext cx="1518078" cy="420094"/>
            <a:chOff x="0" y="0"/>
            <a:chExt cx="1518076" cy="420092"/>
          </a:xfrm>
        </p:grpSpPr>
        <p:sp>
          <p:nvSpPr>
            <p:cNvPr id="284" name="Rectangle"/>
            <p:cNvSpPr/>
            <p:nvPr/>
          </p:nvSpPr>
          <p:spPr>
            <a:xfrm>
              <a:off x="25399" y="25400"/>
              <a:ext cx="1467278" cy="369293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283" name="Rectangle" descr="Rectangl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1518078" cy="420093"/>
            </a:xfrm>
            <a:prstGeom prst="rect">
              <a:avLst/>
            </a:prstGeom>
            <a:effectLst/>
          </p:spPr>
        </p:pic>
      </p:grpSp>
      <p:sp>
        <p:nvSpPr>
          <p:cNvPr id="286" name="AI"/>
          <p:cNvSpPr txBox="1"/>
          <p:nvPr/>
        </p:nvSpPr>
        <p:spPr>
          <a:xfrm>
            <a:off x="9663073" y="8128000"/>
            <a:ext cx="551181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AI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F1.png" descr="F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0953" y="348208"/>
            <a:ext cx="9753601" cy="8547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rostoglandin based Synch"/>
          <p:cNvSpPr txBox="1">
            <a:spLocks noGrp="1"/>
          </p:cNvSpPr>
          <p:nvPr>
            <p:ph type="title"/>
          </p:nvPr>
        </p:nvSpPr>
        <p:spPr>
          <a:xfrm>
            <a:off x="711150" y="130026"/>
            <a:ext cx="11134279" cy="2438401"/>
          </a:xfrm>
          <a:prstGeom prst="rect">
            <a:avLst/>
          </a:prstGeom>
        </p:spPr>
        <p:txBody>
          <a:bodyPr/>
          <a:lstStyle/>
          <a:p>
            <a:r>
              <a:t>Prostoglandin based Synch</a:t>
            </a:r>
          </a:p>
        </p:txBody>
      </p:sp>
      <p:sp>
        <p:nvSpPr>
          <p:cNvPr id="291" name="Luteolytic agent"/>
          <p:cNvSpPr txBox="1">
            <a:spLocks noGrp="1"/>
          </p:cNvSpPr>
          <p:nvPr>
            <p:ph type="body" sz="quarter" idx="1"/>
          </p:nvPr>
        </p:nvSpPr>
        <p:spPr>
          <a:xfrm>
            <a:off x="710927" y="1925835"/>
            <a:ext cx="4424958" cy="113332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3600"/>
            </a:lvl1pPr>
          </a:lstStyle>
          <a:p>
            <a:r>
              <a:t>Luteolytic agent</a:t>
            </a:r>
          </a:p>
        </p:txBody>
      </p:sp>
      <p:sp>
        <p:nvSpPr>
          <p:cNvPr id="292" name="Clean, Green and Ethical"/>
          <p:cNvSpPr txBox="1"/>
          <p:nvPr/>
        </p:nvSpPr>
        <p:spPr>
          <a:xfrm>
            <a:off x="723627" y="2734071"/>
            <a:ext cx="5694859" cy="1133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spcBef>
                <a:spcPts val="4200"/>
              </a:spcBef>
              <a:defRPr sz="3600"/>
            </a:lvl1pPr>
          </a:lstStyle>
          <a:p>
            <a:r>
              <a:t>Clean, Green and Ethical</a:t>
            </a:r>
          </a:p>
        </p:txBody>
      </p:sp>
      <p:sp>
        <p:nvSpPr>
          <p:cNvPr id="293" name="Metabolised in lungs, not in tissues"/>
          <p:cNvSpPr txBox="1"/>
          <p:nvPr/>
        </p:nvSpPr>
        <p:spPr>
          <a:xfrm>
            <a:off x="710927" y="3494285"/>
            <a:ext cx="7447360" cy="1133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spcBef>
                <a:spcPts val="4200"/>
              </a:spcBef>
              <a:defRPr sz="3600"/>
            </a:lvl1pPr>
          </a:lstStyle>
          <a:p>
            <a:r>
              <a:t>Metabolised in lungs, not in tissues</a:t>
            </a:r>
          </a:p>
        </p:txBody>
      </p:sp>
      <p:sp>
        <p:nvSpPr>
          <p:cNvPr id="294" name="Day 3 of Estrus cycle"/>
          <p:cNvSpPr txBox="1"/>
          <p:nvPr/>
        </p:nvSpPr>
        <p:spPr>
          <a:xfrm>
            <a:off x="710927" y="4266431"/>
            <a:ext cx="7447360" cy="1133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spcBef>
                <a:spcPts val="4200"/>
              </a:spcBef>
              <a:defRPr sz="3600"/>
            </a:lvl1pPr>
          </a:lstStyle>
          <a:p>
            <a:r>
              <a:t>Day 3 of Estrus cycle</a:t>
            </a:r>
          </a:p>
        </p:txBody>
      </p:sp>
      <p:sp>
        <p:nvSpPr>
          <p:cNvPr id="295" name="48-72h"/>
          <p:cNvSpPr txBox="1"/>
          <p:nvPr/>
        </p:nvSpPr>
        <p:spPr>
          <a:xfrm>
            <a:off x="3160896" y="6731000"/>
            <a:ext cx="1252220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spcBef>
                <a:spcPts val="4200"/>
              </a:spcBef>
              <a:defRPr sz="2600" b="1"/>
            </a:lvl1pPr>
          </a:lstStyle>
          <a:p>
            <a:r>
              <a:t>48-72h </a:t>
            </a:r>
          </a:p>
        </p:txBody>
      </p:sp>
      <p:sp>
        <p:nvSpPr>
          <p:cNvPr id="296" name="Rectangle"/>
          <p:cNvSpPr/>
          <p:nvPr/>
        </p:nvSpPr>
        <p:spPr>
          <a:xfrm>
            <a:off x="1539329" y="7391400"/>
            <a:ext cx="4952157" cy="410965"/>
          </a:xfrm>
          <a:prstGeom prst="rect">
            <a:avLst/>
          </a:prstGeom>
          <a:solidFill>
            <a:schemeClr val="accent1">
              <a:hueOff val="-313507"/>
              <a:satOff val="34334"/>
              <a:lumOff val="-8266"/>
              <a:alpha val="62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7" name="Day 0"/>
          <p:cNvSpPr txBox="1"/>
          <p:nvPr/>
        </p:nvSpPr>
        <p:spPr>
          <a:xfrm>
            <a:off x="935989" y="7926337"/>
            <a:ext cx="1252221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Day 0</a:t>
            </a:r>
          </a:p>
        </p:txBody>
      </p:sp>
      <p:sp>
        <p:nvSpPr>
          <p:cNvPr id="298" name="Day 11-13"/>
          <p:cNvSpPr txBox="1"/>
          <p:nvPr/>
        </p:nvSpPr>
        <p:spPr>
          <a:xfrm>
            <a:off x="5530417" y="7926337"/>
            <a:ext cx="2149349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Day 11-13</a:t>
            </a:r>
          </a:p>
        </p:txBody>
      </p:sp>
      <p:sp>
        <p:nvSpPr>
          <p:cNvPr id="299" name="Rectangle"/>
          <p:cNvSpPr/>
          <p:nvPr/>
        </p:nvSpPr>
        <p:spPr>
          <a:xfrm>
            <a:off x="6477000" y="7391400"/>
            <a:ext cx="5178058" cy="410965"/>
          </a:xfrm>
          <a:prstGeom prst="rect">
            <a:avLst/>
          </a:prstGeom>
          <a:solidFill>
            <a:srgbClr val="DE5F00">
              <a:alpha val="8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302" name="Rectangle"/>
          <p:cNvGrpSpPr/>
          <p:nvPr/>
        </p:nvGrpSpPr>
        <p:grpSpPr>
          <a:xfrm>
            <a:off x="2620253" y="7386835"/>
            <a:ext cx="2149348" cy="420094"/>
            <a:chOff x="0" y="0"/>
            <a:chExt cx="2149347" cy="420092"/>
          </a:xfrm>
        </p:grpSpPr>
        <p:sp>
          <p:nvSpPr>
            <p:cNvPr id="301" name="Rectangle"/>
            <p:cNvSpPr/>
            <p:nvPr/>
          </p:nvSpPr>
          <p:spPr>
            <a:xfrm>
              <a:off x="25399" y="25400"/>
              <a:ext cx="2098549" cy="369293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300" name="Rectangle" descr="Rectangl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2149349" cy="420093"/>
            </a:xfrm>
            <a:prstGeom prst="rect">
              <a:avLst/>
            </a:prstGeom>
            <a:effectLst/>
          </p:spPr>
        </p:pic>
      </p:grpSp>
      <p:sp>
        <p:nvSpPr>
          <p:cNvPr id="303" name="Heat detect and AI"/>
          <p:cNvSpPr txBox="1"/>
          <p:nvPr/>
        </p:nvSpPr>
        <p:spPr>
          <a:xfrm>
            <a:off x="2935888" y="7926337"/>
            <a:ext cx="1518078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defTabSz="461518">
              <a:spcBef>
                <a:spcPts val="3300"/>
              </a:spcBef>
              <a:defRPr sz="2054"/>
            </a:lvl1pPr>
          </a:lstStyle>
          <a:p>
            <a:r>
              <a:t>Heat detect and AI</a:t>
            </a:r>
          </a:p>
        </p:txBody>
      </p:sp>
      <p:grpSp>
        <p:nvGrpSpPr>
          <p:cNvPr id="306" name="Rectangle"/>
          <p:cNvGrpSpPr/>
          <p:nvPr/>
        </p:nvGrpSpPr>
        <p:grpSpPr>
          <a:xfrm>
            <a:off x="8174558" y="7386835"/>
            <a:ext cx="1782942" cy="420094"/>
            <a:chOff x="0" y="0"/>
            <a:chExt cx="1782941" cy="420092"/>
          </a:xfrm>
        </p:grpSpPr>
        <p:sp>
          <p:nvSpPr>
            <p:cNvPr id="305" name="Rectangle"/>
            <p:cNvSpPr/>
            <p:nvPr/>
          </p:nvSpPr>
          <p:spPr>
            <a:xfrm>
              <a:off x="25399" y="25400"/>
              <a:ext cx="1732143" cy="369293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304" name="Rectangle" descr="Rectangl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1782943" cy="420093"/>
            </a:xfrm>
            <a:prstGeom prst="rect">
              <a:avLst/>
            </a:prstGeom>
            <a:effectLst/>
          </p:spPr>
        </p:pic>
      </p:grpSp>
      <p:sp>
        <p:nvSpPr>
          <p:cNvPr id="307" name="Heat detect and AI"/>
          <p:cNvSpPr txBox="1"/>
          <p:nvPr/>
        </p:nvSpPr>
        <p:spPr>
          <a:xfrm>
            <a:off x="8398753" y="8045201"/>
            <a:ext cx="1518077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defTabSz="461518">
              <a:spcBef>
                <a:spcPts val="3300"/>
              </a:spcBef>
              <a:defRPr sz="2054"/>
            </a:lvl1pPr>
          </a:lstStyle>
          <a:p>
            <a:r>
              <a:t>Heat detect and AI</a:t>
            </a:r>
          </a:p>
        </p:txBody>
      </p:sp>
      <p:sp>
        <p:nvSpPr>
          <p:cNvPr id="308" name="48-72h"/>
          <p:cNvSpPr txBox="1"/>
          <p:nvPr/>
        </p:nvSpPr>
        <p:spPr>
          <a:xfrm>
            <a:off x="8531681" y="6731000"/>
            <a:ext cx="1252221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spcBef>
                <a:spcPts val="4200"/>
              </a:spcBef>
              <a:defRPr sz="2600" b="1"/>
            </a:lvl1pPr>
          </a:lstStyle>
          <a:p>
            <a:r>
              <a:t>48-72h </a:t>
            </a:r>
          </a:p>
        </p:txBody>
      </p:sp>
      <p:sp>
        <p:nvSpPr>
          <p:cNvPr id="309" name="PGF2"/>
          <p:cNvSpPr txBox="1"/>
          <p:nvPr/>
        </p:nvSpPr>
        <p:spPr>
          <a:xfrm>
            <a:off x="1029715" y="5946775"/>
            <a:ext cx="1064769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PGF2</a:t>
            </a:r>
          </a:p>
        </p:txBody>
      </p:sp>
      <p:sp>
        <p:nvSpPr>
          <p:cNvPr id="310" name="Arrow"/>
          <p:cNvSpPr/>
          <p:nvPr/>
        </p:nvSpPr>
        <p:spPr>
          <a:xfrm rot="5396733">
            <a:off x="1280033" y="6726773"/>
            <a:ext cx="563942" cy="324521"/>
          </a:xfrm>
          <a:prstGeom prst="rightArrow">
            <a:avLst>
              <a:gd name="adj1" fmla="val 23884"/>
              <a:gd name="adj2" fmla="val 55642"/>
            </a:avLst>
          </a:prstGeom>
          <a:solidFill>
            <a:schemeClr val="accent1">
              <a:hueOff val="-313507"/>
              <a:satOff val="34334"/>
              <a:lumOff val="-8266"/>
              <a:alpha val="62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1" name="PGF2"/>
          <p:cNvSpPr txBox="1"/>
          <p:nvPr/>
        </p:nvSpPr>
        <p:spPr>
          <a:xfrm>
            <a:off x="5970015" y="5798790"/>
            <a:ext cx="1064769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PGF2</a:t>
            </a:r>
          </a:p>
        </p:txBody>
      </p:sp>
      <p:sp>
        <p:nvSpPr>
          <p:cNvPr id="312" name="Arrow"/>
          <p:cNvSpPr/>
          <p:nvPr/>
        </p:nvSpPr>
        <p:spPr>
          <a:xfrm rot="5396733">
            <a:off x="6220333" y="6578788"/>
            <a:ext cx="563942" cy="324521"/>
          </a:xfrm>
          <a:prstGeom prst="rightArrow">
            <a:avLst>
              <a:gd name="adj1" fmla="val 23884"/>
              <a:gd name="adj2" fmla="val 55642"/>
            </a:avLst>
          </a:prstGeom>
          <a:solidFill>
            <a:schemeClr val="accent1">
              <a:hueOff val="-313507"/>
              <a:satOff val="34334"/>
              <a:lumOff val="-8266"/>
              <a:alpha val="62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3" name="Day 7–9"/>
          <p:cNvSpPr txBox="1"/>
          <p:nvPr/>
        </p:nvSpPr>
        <p:spPr>
          <a:xfrm>
            <a:off x="5707201" y="8586589"/>
            <a:ext cx="1795781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Day 7–9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nRH based Synchronisation"/>
          <p:cNvSpPr txBox="1">
            <a:spLocks noGrp="1"/>
          </p:cNvSpPr>
          <p:nvPr>
            <p:ph type="title"/>
          </p:nvPr>
        </p:nvSpPr>
        <p:spPr>
          <a:xfrm>
            <a:off x="439340" y="254000"/>
            <a:ext cx="12126120" cy="2438400"/>
          </a:xfrm>
          <a:prstGeom prst="rect">
            <a:avLst/>
          </a:prstGeom>
        </p:spPr>
        <p:txBody>
          <a:bodyPr/>
          <a:lstStyle/>
          <a:p>
            <a:r>
              <a:t>GnRH based Synchronisation</a:t>
            </a:r>
          </a:p>
        </p:txBody>
      </p:sp>
      <p:grpSp>
        <p:nvGrpSpPr>
          <p:cNvPr id="333" name="Group"/>
          <p:cNvGrpSpPr/>
          <p:nvPr/>
        </p:nvGrpSpPr>
        <p:grpSpPr>
          <a:xfrm>
            <a:off x="1405889" y="3544118"/>
            <a:ext cx="10437850" cy="2665364"/>
            <a:chOff x="0" y="0"/>
            <a:chExt cx="10437848" cy="2665362"/>
          </a:xfrm>
        </p:grpSpPr>
        <p:sp>
          <p:nvSpPr>
            <p:cNvPr id="316" name="Rectangle"/>
            <p:cNvSpPr/>
            <p:nvPr/>
          </p:nvSpPr>
          <p:spPr>
            <a:xfrm>
              <a:off x="603339" y="1470025"/>
              <a:ext cx="4952157" cy="410965"/>
            </a:xfrm>
            <a:prstGeom prst="rect">
              <a:avLst/>
            </a:prstGeom>
            <a:solidFill>
              <a:schemeClr val="accent1">
                <a:hueOff val="-313507"/>
                <a:satOff val="34334"/>
                <a:lumOff val="-8266"/>
                <a:alpha val="62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7" name="GnRH"/>
            <p:cNvSpPr txBox="1"/>
            <p:nvPr/>
          </p:nvSpPr>
          <p:spPr>
            <a:xfrm>
              <a:off x="25907" y="25400"/>
              <a:ext cx="1200405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GnRH</a:t>
              </a:r>
            </a:p>
          </p:txBody>
        </p:sp>
        <p:sp>
          <p:nvSpPr>
            <p:cNvPr id="318" name="Arrow"/>
            <p:cNvSpPr/>
            <p:nvPr/>
          </p:nvSpPr>
          <p:spPr>
            <a:xfrm rot="5396733">
              <a:off x="344043" y="805398"/>
              <a:ext cx="563942" cy="324521"/>
            </a:xfrm>
            <a:prstGeom prst="rightArrow">
              <a:avLst>
                <a:gd name="adj1" fmla="val 23884"/>
                <a:gd name="adj2" fmla="val 55642"/>
              </a:avLst>
            </a:prstGeom>
            <a:solidFill>
              <a:schemeClr val="accent1">
                <a:hueOff val="-313507"/>
                <a:satOff val="34334"/>
                <a:lumOff val="-8266"/>
                <a:alpha val="62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9" name="GnRH"/>
            <p:cNvSpPr txBox="1"/>
            <p:nvPr/>
          </p:nvSpPr>
          <p:spPr>
            <a:xfrm>
              <a:off x="7150607" y="0"/>
              <a:ext cx="1200405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GnRH</a:t>
              </a:r>
            </a:p>
          </p:txBody>
        </p:sp>
        <p:sp>
          <p:nvSpPr>
            <p:cNvPr id="320" name="Arrow"/>
            <p:cNvSpPr/>
            <p:nvPr/>
          </p:nvSpPr>
          <p:spPr>
            <a:xfrm rot="5396733">
              <a:off x="7468743" y="779998"/>
              <a:ext cx="563942" cy="324521"/>
            </a:xfrm>
            <a:prstGeom prst="rightArrow">
              <a:avLst>
                <a:gd name="adj1" fmla="val 23884"/>
                <a:gd name="adj2" fmla="val 55642"/>
              </a:avLst>
            </a:prstGeom>
            <a:solidFill>
              <a:schemeClr val="accent1">
                <a:hueOff val="-313507"/>
                <a:satOff val="34334"/>
                <a:lumOff val="-8266"/>
                <a:alpha val="62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323" name="Rectangle"/>
            <p:cNvGrpSpPr/>
            <p:nvPr/>
          </p:nvGrpSpPr>
          <p:grpSpPr>
            <a:xfrm>
              <a:off x="5506963" y="1465460"/>
              <a:ext cx="2481731" cy="420094"/>
              <a:chOff x="0" y="0"/>
              <a:chExt cx="2481730" cy="420092"/>
            </a:xfrm>
          </p:grpSpPr>
          <p:sp>
            <p:nvSpPr>
              <p:cNvPr id="322" name="Rectangle"/>
              <p:cNvSpPr/>
              <p:nvPr/>
            </p:nvSpPr>
            <p:spPr>
              <a:xfrm>
                <a:off x="25399" y="25399"/>
                <a:ext cx="2430932" cy="369294"/>
              </a:xfrm>
              <a:prstGeom prst="rect">
                <a:avLst/>
              </a:prstGeom>
              <a:blipFill rotWithShape="1">
                <a:blip r:embed="rId2"/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6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pic>
            <p:nvPicPr>
              <p:cNvPr id="321" name="Rectangle" descr="Rectangle"/>
              <p:cNvPicPr>
                <a:picLocks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-1" y="-1"/>
                <a:ext cx="2481732" cy="420094"/>
              </a:xfrm>
              <a:prstGeom prst="rect">
                <a:avLst/>
              </a:prstGeom>
              <a:effectLst/>
            </p:spPr>
          </p:pic>
        </p:grpSp>
        <p:sp>
          <p:nvSpPr>
            <p:cNvPr id="324" name="PGF2"/>
            <p:cNvSpPr txBox="1"/>
            <p:nvPr/>
          </p:nvSpPr>
          <p:spPr>
            <a:xfrm>
              <a:off x="4932425" y="0"/>
              <a:ext cx="1064769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PGF2</a:t>
              </a:r>
            </a:p>
          </p:txBody>
        </p:sp>
        <p:sp>
          <p:nvSpPr>
            <p:cNvPr id="325" name="Arrow"/>
            <p:cNvSpPr/>
            <p:nvPr/>
          </p:nvSpPr>
          <p:spPr>
            <a:xfrm rot="5396733">
              <a:off x="5182742" y="779998"/>
              <a:ext cx="563942" cy="324521"/>
            </a:xfrm>
            <a:prstGeom prst="rightArrow">
              <a:avLst>
                <a:gd name="adj1" fmla="val 23884"/>
                <a:gd name="adj2" fmla="val 55642"/>
              </a:avLst>
            </a:prstGeom>
            <a:solidFill>
              <a:schemeClr val="accent1">
                <a:hueOff val="-313507"/>
                <a:satOff val="34334"/>
                <a:lumOff val="-8266"/>
                <a:alpha val="62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6" name="Day 0"/>
            <p:cNvSpPr txBox="1"/>
            <p:nvPr/>
          </p:nvSpPr>
          <p:spPr>
            <a:xfrm>
              <a:off x="-1" y="2004962"/>
              <a:ext cx="1252221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Day 0</a:t>
              </a:r>
            </a:p>
          </p:txBody>
        </p:sp>
        <p:sp>
          <p:nvSpPr>
            <p:cNvPr id="327" name="Day 6"/>
            <p:cNvSpPr txBox="1"/>
            <p:nvPr/>
          </p:nvSpPr>
          <p:spPr>
            <a:xfrm>
              <a:off x="4940299" y="2004962"/>
              <a:ext cx="1252221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Day 6</a:t>
              </a:r>
            </a:p>
          </p:txBody>
        </p:sp>
        <p:sp>
          <p:nvSpPr>
            <p:cNvPr id="328" name="Day 9"/>
            <p:cNvSpPr txBox="1"/>
            <p:nvPr/>
          </p:nvSpPr>
          <p:spPr>
            <a:xfrm>
              <a:off x="7416799" y="2004962"/>
              <a:ext cx="1252221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Day 9</a:t>
              </a:r>
            </a:p>
          </p:txBody>
        </p:sp>
        <p:grpSp>
          <p:nvGrpSpPr>
            <p:cNvPr id="331" name="Rectangle"/>
            <p:cNvGrpSpPr/>
            <p:nvPr/>
          </p:nvGrpSpPr>
          <p:grpSpPr>
            <a:xfrm>
              <a:off x="7956118" y="1471810"/>
              <a:ext cx="2481731" cy="420094"/>
              <a:chOff x="0" y="0"/>
              <a:chExt cx="2481730" cy="420092"/>
            </a:xfrm>
          </p:grpSpPr>
          <p:sp>
            <p:nvSpPr>
              <p:cNvPr id="330" name="Rectangle"/>
              <p:cNvSpPr/>
              <p:nvPr/>
            </p:nvSpPr>
            <p:spPr>
              <a:xfrm>
                <a:off x="19049" y="19049"/>
                <a:ext cx="2443632" cy="381994"/>
              </a:xfrm>
              <a:prstGeom prst="rect">
                <a:avLst/>
              </a:prstGeom>
              <a:blipFill rotWithShape="1">
                <a:blip r:embed="rId4"/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6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pic>
            <p:nvPicPr>
              <p:cNvPr id="329" name="Rectangle" descr="Rectangle"/>
              <p:cNvPicPr>
                <a:picLocks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-1" y="-1"/>
                <a:ext cx="2481732" cy="420094"/>
              </a:xfrm>
              <a:prstGeom prst="rect">
                <a:avLst/>
              </a:prstGeom>
              <a:effectLst/>
            </p:spPr>
          </p:pic>
        </p:grpSp>
        <p:sp>
          <p:nvSpPr>
            <p:cNvPr id="332" name="Detect heat and AI"/>
            <p:cNvSpPr txBox="1"/>
            <p:nvPr/>
          </p:nvSpPr>
          <p:spPr>
            <a:xfrm>
              <a:off x="8570873" y="835025"/>
              <a:ext cx="1630642" cy="660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rmAutofit/>
            </a:bodyPr>
            <a:lstStyle>
              <a:lvl1pPr algn="l" defTabSz="426466">
                <a:spcBef>
                  <a:spcPts val="3000"/>
                </a:spcBef>
                <a:defRPr sz="1898" b="1"/>
              </a:lvl1pPr>
            </a:lstStyle>
            <a:p>
              <a:r>
                <a:t>Detect heat and AI</a:t>
              </a:r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Melatonin Based Sync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Melatonin Based Synch</a:t>
            </a:r>
          </a:p>
        </p:txBody>
      </p:sp>
      <p:sp>
        <p:nvSpPr>
          <p:cNvPr id="336" name="Rectangle"/>
          <p:cNvSpPr/>
          <p:nvPr/>
        </p:nvSpPr>
        <p:spPr>
          <a:xfrm>
            <a:off x="1896339" y="5014143"/>
            <a:ext cx="7382869" cy="423665"/>
          </a:xfrm>
          <a:prstGeom prst="rect">
            <a:avLst/>
          </a:prstGeom>
          <a:solidFill>
            <a:schemeClr val="accent1">
              <a:hueOff val="-313507"/>
              <a:satOff val="34334"/>
              <a:lumOff val="-8266"/>
              <a:alpha val="62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7" name="Melatonin 18 mg"/>
          <p:cNvSpPr txBox="1"/>
          <p:nvPr/>
        </p:nvSpPr>
        <p:spPr>
          <a:xfrm>
            <a:off x="81166" y="3569518"/>
            <a:ext cx="3675889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Melatonin 18 mg</a:t>
            </a:r>
          </a:p>
        </p:txBody>
      </p:sp>
      <p:sp>
        <p:nvSpPr>
          <p:cNvPr id="338" name="Arrow"/>
          <p:cNvSpPr/>
          <p:nvPr/>
        </p:nvSpPr>
        <p:spPr>
          <a:xfrm rot="5396733">
            <a:off x="1637043" y="4349516"/>
            <a:ext cx="563942" cy="324521"/>
          </a:xfrm>
          <a:prstGeom prst="rightArrow">
            <a:avLst>
              <a:gd name="adj1" fmla="val 23884"/>
              <a:gd name="adj2" fmla="val 55642"/>
            </a:avLst>
          </a:prstGeom>
          <a:solidFill>
            <a:schemeClr val="accent1">
              <a:hueOff val="-313507"/>
              <a:satOff val="34334"/>
              <a:lumOff val="-8266"/>
              <a:alpha val="62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9" name="GnRH"/>
          <p:cNvSpPr txBox="1"/>
          <p:nvPr/>
        </p:nvSpPr>
        <p:spPr>
          <a:xfrm>
            <a:off x="8443608" y="3544118"/>
            <a:ext cx="1200405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GnRH</a:t>
            </a:r>
          </a:p>
        </p:txBody>
      </p:sp>
      <p:sp>
        <p:nvSpPr>
          <p:cNvPr id="340" name="Arrow"/>
          <p:cNvSpPr/>
          <p:nvPr/>
        </p:nvSpPr>
        <p:spPr>
          <a:xfrm rot="5396733">
            <a:off x="8761744" y="4324116"/>
            <a:ext cx="563942" cy="324521"/>
          </a:xfrm>
          <a:prstGeom prst="rightArrow">
            <a:avLst>
              <a:gd name="adj1" fmla="val 23884"/>
              <a:gd name="adj2" fmla="val 55642"/>
            </a:avLst>
          </a:prstGeom>
          <a:solidFill>
            <a:schemeClr val="accent1">
              <a:hueOff val="-313507"/>
              <a:satOff val="34334"/>
              <a:lumOff val="-8266"/>
              <a:alpha val="62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1" name="Day 0"/>
          <p:cNvSpPr txBox="1"/>
          <p:nvPr/>
        </p:nvSpPr>
        <p:spPr>
          <a:xfrm>
            <a:off x="1293000" y="5549081"/>
            <a:ext cx="1252221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Day 0</a:t>
            </a:r>
          </a:p>
        </p:txBody>
      </p:sp>
      <p:sp>
        <p:nvSpPr>
          <p:cNvPr id="342" name="Day 50-70"/>
          <p:cNvSpPr txBox="1"/>
          <p:nvPr/>
        </p:nvSpPr>
        <p:spPr>
          <a:xfrm>
            <a:off x="8208150" y="5549081"/>
            <a:ext cx="2255521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Day 50-70</a:t>
            </a:r>
          </a:p>
        </p:txBody>
      </p:sp>
      <p:grpSp>
        <p:nvGrpSpPr>
          <p:cNvPr id="345" name="Rectangle"/>
          <p:cNvGrpSpPr/>
          <p:nvPr/>
        </p:nvGrpSpPr>
        <p:grpSpPr>
          <a:xfrm>
            <a:off x="9249119" y="5014143"/>
            <a:ext cx="1252221" cy="423665"/>
            <a:chOff x="0" y="0"/>
            <a:chExt cx="1252219" cy="423664"/>
          </a:xfrm>
        </p:grpSpPr>
        <p:sp>
          <p:nvSpPr>
            <p:cNvPr id="344" name="Rectangle"/>
            <p:cNvSpPr/>
            <p:nvPr/>
          </p:nvSpPr>
          <p:spPr>
            <a:xfrm>
              <a:off x="19049" y="19049"/>
              <a:ext cx="1214121" cy="385566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343" name="Rectangle" descr="Rectangl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1252221" cy="423666"/>
            </a:xfrm>
            <a:prstGeom prst="rect">
              <a:avLst/>
            </a:prstGeom>
            <a:effectLst/>
          </p:spPr>
        </p:pic>
      </p:grpSp>
      <p:sp>
        <p:nvSpPr>
          <p:cNvPr id="346" name="Detect heat and AI"/>
          <p:cNvSpPr txBox="1"/>
          <p:nvPr/>
        </p:nvSpPr>
        <p:spPr>
          <a:xfrm>
            <a:off x="9863874" y="4379143"/>
            <a:ext cx="1630642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426466">
              <a:spcBef>
                <a:spcPts val="3000"/>
              </a:spcBef>
              <a:defRPr sz="1898" b="1"/>
            </a:lvl1pPr>
          </a:lstStyle>
          <a:p>
            <a:r>
              <a:t>Detect heat and AI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GraphPaper">
  <a:themeElements>
    <a:clrScheme name="GraphPaper">
      <a:dk1>
        <a:srgbClr val="008585"/>
      </a:dk1>
      <a:lt1>
        <a:srgbClr val="858585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phPaper">
  <a:themeElements>
    <a:clrScheme name="GraphPaper">
      <a:dk1>
        <a:srgbClr val="000000"/>
      </a:dk1>
      <a:lt1>
        <a:srgbClr val="FFFFFF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</Words>
  <Application>Microsoft Macintosh PowerPoint</Application>
  <PresentationFormat>Custom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Helvetica Neue</vt:lpstr>
      <vt:lpstr>Marker Felt</vt:lpstr>
      <vt:lpstr>GraphPaper</vt:lpstr>
      <vt:lpstr>How hormonal syncronisation works ?</vt:lpstr>
      <vt:lpstr>Progesterone based Synch</vt:lpstr>
      <vt:lpstr>PowerPoint Presentation</vt:lpstr>
      <vt:lpstr>Prostoglandin based Synch</vt:lpstr>
      <vt:lpstr>GnRH based Synchronisation</vt:lpstr>
      <vt:lpstr>Melatonin Based Synch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hormonal syncronisation works ?</dc:title>
  <cp:lastModifiedBy>Microsoft</cp:lastModifiedBy>
  <cp:revision>1</cp:revision>
  <dcterms:modified xsi:type="dcterms:W3CDTF">2019-05-08T07:56:43Z</dcterms:modified>
</cp:coreProperties>
</file>