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9"/>
  </p:notesMasterIdLst>
  <p:sldIdLst>
    <p:sldId id="256" r:id="rId2"/>
    <p:sldId id="404" r:id="rId3"/>
    <p:sldId id="341" r:id="rId4"/>
    <p:sldId id="342" r:id="rId5"/>
    <p:sldId id="344" r:id="rId6"/>
    <p:sldId id="345" r:id="rId7"/>
    <p:sldId id="346" r:id="rId8"/>
    <p:sldId id="347" r:id="rId9"/>
    <p:sldId id="348" r:id="rId10"/>
    <p:sldId id="343" r:id="rId11"/>
    <p:sldId id="350" r:id="rId12"/>
    <p:sldId id="291" r:id="rId13"/>
    <p:sldId id="292" r:id="rId14"/>
    <p:sldId id="334" r:id="rId15"/>
    <p:sldId id="293" r:id="rId16"/>
    <p:sldId id="335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A5CC-01DB-F64E-9E90-D996A924A9A3}" type="datetimeFigureOut">
              <a:rPr lang="tr-TR" smtClean="0"/>
              <a:t>22.10.2020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1784C-429D-CE4B-ABC7-24CBAD9B87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00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4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1million people died of hunger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CFA02-5955-7B4D-81B9-EC9BAFB5EB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9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6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4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36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4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7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7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5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37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8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5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5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5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10/22/20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72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4DC7-A347-5C48-8016-8FEBC619B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Temel Genetik Kavramlar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4D322-E3B5-2F4F-B1D4-9521205D40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</a:t>
            </a:r>
            <a:r>
              <a:rPr lang="tr-TR" dirty="0" err="1"/>
              <a:t>Öğrt</a:t>
            </a:r>
            <a:r>
              <a:rPr lang="tr-TR" dirty="0"/>
              <a:t>. Üyesi </a:t>
            </a:r>
            <a:r>
              <a:rPr lang="tr-TR"/>
              <a:t>Nüket Bilgen</a:t>
            </a:r>
          </a:p>
        </p:txBody>
      </p:sp>
    </p:spTree>
    <p:extLst>
      <p:ext uri="{BB962C8B-B14F-4D97-AF65-F5344CB8AC3E}">
        <p14:creationId xmlns:p14="http://schemas.microsoft.com/office/powerpoint/2010/main" val="155855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8625" y="1192641"/>
            <a:ext cx="5946749" cy="7278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seleksiyon</a:t>
            </a:r>
            <a:r>
              <a:rPr lang="en-US" dirty="0"/>
              <a:t>, 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527" y="2667000"/>
            <a:ext cx="4049561" cy="2724150"/>
          </a:xfrm>
        </p:spPr>
        <p:txBody>
          <a:bodyPr>
            <a:normAutofit/>
          </a:bodyPr>
          <a:lstStyle/>
          <a:p>
            <a:r>
              <a:rPr lang="en-US" dirty="0"/>
              <a:t>Darwin </a:t>
            </a:r>
            <a:r>
              <a:rPr lang="en-US" dirty="0" err="1"/>
              <a:t>ispinoz</a:t>
            </a:r>
            <a:r>
              <a:rPr lang="en-US" dirty="0"/>
              <a:t> </a:t>
            </a:r>
            <a:r>
              <a:rPr lang="en-US" dirty="0" err="1"/>
              <a:t>kuşlarının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koşullarına</a:t>
            </a:r>
            <a:r>
              <a:rPr lang="en-US" dirty="0"/>
              <a:t> </a:t>
            </a:r>
            <a:r>
              <a:rPr lang="en-US" dirty="0" err="1"/>
              <a:t>uyum</a:t>
            </a:r>
            <a:r>
              <a:rPr lang="en-US" dirty="0"/>
              <a:t> </a:t>
            </a:r>
            <a:r>
              <a:rPr lang="en-US" dirty="0" err="1"/>
              <a:t>sağladığını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koydu</a:t>
            </a:r>
            <a:r>
              <a:rPr lang="en-US" dirty="0"/>
              <a:t>. </a:t>
            </a:r>
          </a:p>
          <a:p>
            <a:r>
              <a:rPr lang="en-US" dirty="0"/>
              <a:t>Bu </a:t>
            </a:r>
            <a:r>
              <a:rPr lang="en-US" dirty="0" err="1"/>
              <a:t>kuşlar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b="1" dirty="0"/>
              <a:t>gaga </a:t>
            </a:r>
            <a:r>
              <a:rPr lang="en-US" b="1" dirty="0" err="1"/>
              <a:t>şekli</a:t>
            </a:r>
            <a:r>
              <a:rPr lang="en-US" b="1" dirty="0"/>
              <a:t>, </a:t>
            </a:r>
            <a:r>
              <a:rPr lang="en-US" b="1" dirty="0" err="1"/>
              <a:t>besin</a:t>
            </a:r>
            <a:r>
              <a:rPr lang="en-US" b="1" dirty="0"/>
              <a:t> </a:t>
            </a:r>
            <a:r>
              <a:rPr lang="en-US" b="1" dirty="0" err="1"/>
              <a:t>kaynağ</a:t>
            </a:r>
            <a:r>
              <a:rPr lang="tr-TR" b="1" dirty="0"/>
              <a:t>ı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besinin</a:t>
            </a:r>
            <a:r>
              <a:rPr lang="en-US" b="1" dirty="0"/>
              <a:t> </a:t>
            </a:r>
            <a:r>
              <a:rPr lang="en-US" b="1" dirty="0" err="1"/>
              <a:t>yakalan</a:t>
            </a:r>
            <a:r>
              <a:rPr lang="en-US" dirty="0" err="1"/>
              <a:t>ması</a:t>
            </a:r>
            <a:r>
              <a:rPr lang="en-US" dirty="0"/>
              <a:t> </a:t>
            </a:r>
            <a:r>
              <a:rPr lang="en-US" dirty="0" err="1"/>
              <a:t>konularında</a:t>
            </a:r>
            <a:r>
              <a:rPr lang="en-US" dirty="0"/>
              <a:t> da </a:t>
            </a:r>
            <a:r>
              <a:rPr lang="en-US" dirty="0" err="1"/>
              <a:t>farklılık</a:t>
            </a:r>
            <a:r>
              <a:rPr lang="en-US" dirty="0"/>
              <a:t> </a:t>
            </a:r>
            <a:r>
              <a:rPr lang="en-US" dirty="0" err="1"/>
              <a:t>gösteriyorlardı</a:t>
            </a:r>
            <a:r>
              <a:rPr lang="en-US" dirty="0"/>
              <a:t>.</a:t>
            </a:r>
          </a:p>
        </p:txBody>
      </p:sp>
      <p:pic>
        <p:nvPicPr>
          <p:cNvPr id="7" name="Picture 6" descr="urn_cambridge.org_id_binary_20161123115658336-0722_9781316771488_17624fig5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03" y="3538325"/>
            <a:ext cx="1638598" cy="104460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43001" y="5721291"/>
            <a:ext cx="3754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50"/>
              </a:spcAft>
            </a:pPr>
            <a:r>
              <a:rPr lang="mr-IN" sz="1350" dirty="0"/>
              <a:t>https://doi.org/10.1017/9781316771488.006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8659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192" y="2398241"/>
            <a:ext cx="5643002" cy="2727383"/>
          </a:xfrm>
        </p:spPr>
        <p:txBody>
          <a:bodyPr/>
          <a:lstStyle/>
          <a:p>
            <a:r>
              <a:rPr lang="en-US" dirty="0"/>
              <a:t>Darwin </a:t>
            </a:r>
            <a:r>
              <a:rPr lang="en-US" dirty="0" err="1"/>
              <a:t>ve</a:t>
            </a:r>
            <a:r>
              <a:rPr lang="en-US" dirty="0"/>
              <a:t> Wallace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seleksiyon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attılar</a:t>
            </a:r>
            <a:r>
              <a:rPr lang="en-US" dirty="0"/>
              <a:t>. </a:t>
            </a:r>
          </a:p>
          <a:p>
            <a:r>
              <a:rPr lang="en-US" dirty="0"/>
              <a:t>Linnaean Society (1858)’de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teorilerini</a:t>
            </a:r>
            <a:r>
              <a:rPr lang="en-US" dirty="0"/>
              <a:t> </a:t>
            </a:r>
            <a:r>
              <a:rPr lang="en-US" dirty="0" err="1"/>
              <a:t>sundular</a:t>
            </a:r>
            <a:r>
              <a:rPr lang="en-US" dirty="0"/>
              <a:t>.</a:t>
            </a:r>
          </a:p>
          <a:p>
            <a:r>
              <a:rPr lang="en-US" dirty="0"/>
              <a:t>Darwin </a:t>
            </a:r>
            <a:r>
              <a:rPr lang="en-US" dirty="0" err="1"/>
              <a:t>türlerin</a:t>
            </a:r>
            <a:r>
              <a:rPr lang="en-US" dirty="0"/>
              <a:t> </a:t>
            </a:r>
            <a:r>
              <a:rPr lang="en-US" dirty="0" err="1"/>
              <a:t>kökeni</a:t>
            </a:r>
            <a:r>
              <a:rPr lang="en-US" dirty="0"/>
              <a:t> </a:t>
            </a:r>
            <a:r>
              <a:rPr lang="en-US" dirty="0" err="1"/>
              <a:t>kitabını</a:t>
            </a:r>
            <a:r>
              <a:rPr lang="en-US" dirty="0"/>
              <a:t> </a:t>
            </a:r>
            <a:r>
              <a:rPr lang="en-US" dirty="0" err="1"/>
              <a:t>yayımlarken</a:t>
            </a:r>
            <a:r>
              <a:rPr lang="en-US" dirty="0"/>
              <a:t> Wallace </a:t>
            </a:r>
            <a:r>
              <a:rPr lang="en-US" dirty="0" err="1"/>
              <a:t>biyocoğrafya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araştırmalarına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döndü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518" y="4230701"/>
            <a:ext cx="1057275" cy="1266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833" y="4685102"/>
            <a:ext cx="7905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1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446AE82-407A-FE4B-ABF2-9941928085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93800"/>
            <a:ext cx="7929563" cy="727075"/>
          </a:xfrm>
        </p:spPr>
        <p:txBody>
          <a:bodyPr/>
          <a:lstStyle/>
          <a:p>
            <a:r>
              <a:rPr lang="en-US" altLang="en-US"/>
              <a:t>Kalıtımın Kromozomal Esası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FB53EBE7-B2DD-3D4F-900B-6E9D216BAF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524125"/>
            <a:ext cx="7915275" cy="2727325"/>
          </a:xfrm>
        </p:spPr>
        <p:txBody>
          <a:bodyPr/>
          <a:lstStyle/>
          <a:p>
            <a:r>
              <a:rPr lang="en-US" altLang="en-US"/>
              <a:t>Kromozomlar hakkında ne biliyorsunuz?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Screen Shot 2018-10-22 at 09.10.05.png">
            <a:extLst>
              <a:ext uri="{FF2B5EF4-FFF2-40B4-BE49-F238E27FC236}">
                <a16:creationId xmlns:a16="http://schemas.microsoft.com/office/drawing/2014/main" id="{0833BE54-1634-F045-9E61-8FE6DADC2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16" y="850106"/>
            <a:ext cx="198477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0B0C9E1F-179E-5442-8E7B-F4F1CFB506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6172200" cy="857250"/>
          </a:xfrm>
        </p:spPr>
        <p:txBody>
          <a:bodyPr/>
          <a:lstStyle/>
          <a:p>
            <a:pPr algn="l"/>
            <a:r>
              <a:rPr lang="en-US" altLang="en-US"/>
              <a:t>Kalıtımın Kromozomal Esası</a:t>
            </a:r>
          </a:p>
        </p:txBody>
      </p:sp>
      <p:sp>
        <p:nvSpPr>
          <p:cNvPr id="6148" name="Content Placeholder 2">
            <a:extLst>
              <a:ext uri="{FF2B5EF4-FFF2-40B4-BE49-F238E27FC236}">
                <a16:creationId xmlns:a16="http://schemas.microsoft.com/office/drawing/2014/main" id="{33C8BCDD-8DF6-A34B-86B9-5F9D23625C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2524125"/>
            <a:ext cx="6400800" cy="2727325"/>
          </a:xfrm>
        </p:spPr>
        <p:txBody>
          <a:bodyPr/>
          <a:lstStyle/>
          <a:p>
            <a:r>
              <a:rPr lang="en-US" altLang="en-US" dirty="0"/>
              <a:t>Hofmeister </a:t>
            </a:r>
            <a:r>
              <a:rPr lang="en-US" altLang="en-US" dirty="0" err="1"/>
              <a:t>tarafından</a:t>
            </a:r>
            <a:r>
              <a:rPr lang="en-US" altLang="en-US" dirty="0"/>
              <a:t> tradescantia </a:t>
            </a:r>
            <a:r>
              <a:rPr lang="en-US" altLang="en-US" dirty="0" err="1"/>
              <a:t>bitkisinde</a:t>
            </a:r>
            <a:r>
              <a:rPr lang="en-US" altLang="en-US" dirty="0"/>
              <a:t> </a:t>
            </a:r>
            <a:r>
              <a:rPr lang="en-US" altLang="en-US" dirty="0" err="1"/>
              <a:t>görülmüştür</a:t>
            </a:r>
            <a:r>
              <a:rPr lang="en-US" altLang="en-US" dirty="0"/>
              <a:t>, 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 err="1"/>
              <a:t>Waldeyer</a:t>
            </a:r>
            <a:r>
              <a:rPr lang="en-US" altLang="en-US" dirty="0"/>
              <a:t> </a:t>
            </a:r>
            <a:r>
              <a:rPr lang="en-US" altLang="en-US" dirty="0" err="1"/>
              <a:t>tarafından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b="1" dirty="0" err="1"/>
              <a:t>Kromozom</a:t>
            </a:r>
            <a:r>
              <a:rPr lang="en-US" altLang="en-US" dirty="0"/>
              <a:t> </a:t>
            </a:r>
            <a:r>
              <a:rPr lang="en-US" altLang="en-US" dirty="0" err="1"/>
              <a:t>adı</a:t>
            </a:r>
            <a:r>
              <a:rPr lang="en-US" altLang="en-US" dirty="0"/>
              <a:t> </a:t>
            </a:r>
            <a:r>
              <a:rPr lang="en-US" altLang="en-US" dirty="0" err="1"/>
              <a:t>verilmiştir</a:t>
            </a:r>
            <a:r>
              <a:rPr lang="en-US" altLang="en-US" dirty="0"/>
              <a:t>.</a:t>
            </a:r>
          </a:p>
        </p:txBody>
      </p:sp>
      <p:pic>
        <p:nvPicPr>
          <p:cNvPr id="6149" name="Picture 4" descr="Screen Shot 2018-10-22 at 09.22.38.png">
            <a:extLst>
              <a:ext uri="{FF2B5EF4-FFF2-40B4-BE49-F238E27FC236}">
                <a16:creationId xmlns:a16="http://schemas.microsoft.com/office/drawing/2014/main" id="{EAAA55F5-3E3F-B549-8B54-95B6D9429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48" y="3001567"/>
            <a:ext cx="2025253" cy="302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565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F53D7E5-BC3D-9440-9291-B56ACED94B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93800"/>
            <a:ext cx="7929563" cy="727075"/>
          </a:xfrm>
        </p:spPr>
        <p:txBody>
          <a:bodyPr/>
          <a:lstStyle/>
          <a:p>
            <a:r>
              <a:rPr lang="en-US" altLang="en-US"/>
              <a:t>Kalıtımın Kromozomal Esası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64767BB-5F5F-5D44-BD99-8729408797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524125"/>
            <a:ext cx="7915275" cy="2727325"/>
          </a:xfrm>
        </p:spPr>
        <p:txBody>
          <a:bodyPr>
            <a:normAutofit lnSpcReduction="10000"/>
          </a:bodyPr>
          <a:lstStyle/>
          <a:p>
            <a:r>
              <a:rPr lang="en-US" altLang="en-US" sz="2100"/>
              <a:t>Walter Sutton ve Thedore Boveri;</a:t>
            </a:r>
          </a:p>
          <a:p>
            <a:r>
              <a:rPr lang="en-US" altLang="en-US" sz="2100"/>
              <a:t>Genler ve kromozomların ortak özellikleri olduğunu,</a:t>
            </a:r>
          </a:p>
          <a:p>
            <a:r>
              <a:rPr lang="en-US" altLang="en-US" sz="2100"/>
              <a:t>Kromozomların mayoz bölünme sırasındaki davranışları ile genlerin davranışının benzer olduğunu (mesela ikisinin de çiftler halinde bulunması),</a:t>
            </a:r>
          </a:p>
          <a:p>
            <a:r>
              <a:rPr lang="en-US" altLang="en-US" sz="2100"/>
              <a:t>Bu verilerden yola çıkarak genlerin kromozomlarla taşındığını söylemişlerdir.  </a:t>
            </a:r>
          </a:p>
        </p:txBody>
      </p:sp>
    </p:spTree>
    <p:extLst>
      <p:ext uri="{BB962C8B-B14F-4D97-AF65-F5344CB8AC3E}">
        <p14:creationId xmlns:p14="http://schemas.microsoft.com/office/powerpoint/2010/main" val="306859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1EFA0D1-6078-9D47-90CA-D2FA36B85E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739" y="842203"/>
            <a:ext cx="7752522" cy="857250"/>
          </a:xfrm>
        </p:spPr>
        <p:txBody>
          <a:bodyPr/>
          <a:lstStyle/>
          <a:p>
            <a:r>
              <a:rPr lang="en-US" altLang="en-US" dirty="0" err="1"/>
              <a:t>Kalıtımın</a:t>
            </a:r>
            <a:r>
              <a:rPr lang="en-US" altLang="en-US" dirty="0"/>
              <a:t> </a:t>
            </a:r>
            <a:r>
              <a:rPr lang="en-US" altLang="en-US" dirty="0" err="1"/>
              <a:t>Kromozomal</a:t>
            </a:r>
            <a:r>
              <a:rPr lang="en-US" altLang="en-US" dirty="0"/>
              <a:t> </a:t>
            </a:r>
            <a:r>
              <a:rPr lang="en-US" altLang="en-US" dirty="0" err="1"/>
              <a:t>Esası</a:t>
            </a:r>
            <a:endParaRPr lang="en-US" altLang="en-US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85B4CBF-7FCA-704F-A899-02E88A8BED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91478" y="2193097"/>
            <a:ext cx="6172200" cy="3394075"/>
          </a:xfrm>
        </p:spPr>
        <p:txBody>
          <a:bodyPr>
            <a:normAutofit fontScale="92500"/>
          </a:bodyPr>
          <a:lstStyle/>
          <a:p>
            <a:r>
              <a:rPr lang="en-US" altLang="en-US" sz="2100" dirty="0"/>
              <a:t>“I would like to permit myself to suggest that the specific technical term chromosomes is attributed to those things which </a:t>
            </a:r>
            <a:r>
              <a:rPr lang="en-US" altLang="en-US" sz="2100" dirty="0" err="1"/>
              <a:t>Boveri</a:t>
            </a:r>
            <a:r>
              <a:rPr lang="en-US" altLang="en-US" sz="2100" dirty="0"/>
              <a:t> titled </a:t>
            </a:r>
            <a:r>
              <a:rPr lang="en-US" altLang="en-US" sz="2100" b="1" i="1" dirty="0"/>
              <a:t>chromatic elements</a:t>
            </a:r>
            <a:r>
              <a:rPr lang="en-US" altLang="en-US" sz="2100" dirty="0"/>
              <a:t>, on which one of the most important parts of </a:t>
            </a:r>
            <a:r>
              <a:rPr lang="en-US" altLang="en-US" sz="2100" dirty="0" err="1"/>
              <a:t>caryogenesis</a:t>
            </a:r>
            <a:r>
              <a:rPr lang="en-US" altLang="en-US" sz="2100" dirty="0"/>
              <a:t>, </a:t>
            </a:r>
            <a:r>
              <a:rPr lang="en-US" altLang="en-US" sz="2100" dirty="0" err="1"/>
              <a:t>Flemming’s</a:t>
            </a:r>
            <a:r>
              <a:rPr lang="en-US" altLang="en-US" sz="2100" dirty="0"/>
              <a:t> longitudinal splitting, is performed. They are of such importance that a particularly short name appears desirable. If the term which I suggested can be practicably used, then it will become established; if not, it will vanish into oblivion”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496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29EDF43-7C53-FF49-B959-B167815F58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367338"/>
            <a:ext cx="6172200" cy="652462"/>
          </a:xfrm>
        </p:spPr>
        <p:txBody>
          <a:bodyPr/>
          <a:lstStyle/>
          <a:p>
            <a:r>
              <a:rPr lang="en-US" altLang="en-TR" sz="1350"/>
              <a:t>https://visualsunlimited.photoshelter.com/image/I0000ZvQYm12tAbI</a:t>
            </a:r>
          </a:p>
        </p:txBody>
      </p:sp>
      <p:pic>
        <p:nvPicPr>
          <p:cNvPr id="8195" name="Content Placeholder 3" descr="214260.jpg">
            <a:extLst>
              <a:ext uri="{FF2B5EF4-FFF2-40B4-BE49-F238E27FC236}">
                <a16:creationId xmlns:a16="http://schemas.microsoft.com/office/drawing/2014/main" id="{16344BB9-FF7C-004A-A1DA-63F8416253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8777"/>
          <a:stretch>
            <a:fillRect/>
          </a:stretch>
        </p:blipFill>
        <p:spPr>
          <a:xfrm>
            <a:off x="785192" y="2065337"/>
            <a:ext cx="7915275" cy="2727325"/>
          </a:xfrm>
        </p:spPr>
      </p:pic>
    </p:spTree>
    <p:extLst>
      <p:ext uri="{BB962C8B-B14F-4D97-AF65-F5344CB8AC3E}">
        <p14:creationId xmlns:p14="http://schemas.microsoft.com/office/powerpoint/2010/main" val="15384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AE8E347-9BDF-8A46-A09A-636569E890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93800"/>
            <a:ext cx="7929563" cy="727075"/>
          </a:xfrm>
        </p:spPr>
        <p:txBody>
          <a:bodyPr/>
          <a:lstStyle/>
          <a:p>
            <a:r>
              <a:rPr lang="en-US" altLang="en-US"/>
              <a:t>Kalıtımın Kromozomal Esası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18D39A1-F72B-EC4C-B57A-596742E2A8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4096" y="2563882"/>
            <a:ext cx="7915275" cy="2727325"/>
          </a:xfrm>
        </p:spPr>
        <p:txBody>
          <a:bodyPr/>
          <a:lstStyle/>
          <a:p>
            <a:r>
              <a:rPr lang="en-US" altLang="en-US" dirty="0" err="1"/>
              <a:t>Yaşamın</a:t>
            </a:r>
            <a:r>
              <a:rPr lang="en-US" altLang="en-US" dirty="0"/>
              <a:t> </a:t>
            </a:r>
            <a:r>
              <a:rPr lang="en-US" altLang="en-US" dirty="0" err="1"/>
              <a:t>sürekliliği</a:t>
            </a:r>
            <a:r>
              <a:rPr lang="en-US" altLang="en-US" dirty="0"/>
              <a:t> </a:t>
            </a:r>
            <a:r>
              <a:rPr lang="en-US" altLang="en-US" dirty="0" err="1"/>
              <a:t>kromozomların</a:t>
            </a:r>
            <a:r>
              <a:rPr lang="en-US" altLang="en-US" dirty="0"/>
              <a:t> </a:t>
            </a:r>
            <a:r>
              <a:rPr lang="en-US" altLang="en-US" dirty="0" err="1"/>
              <a:t>devamlılığına</a:t>
            </a:r>
            <a:r>
              <a:rPr lang="en-US" altLang="en-US" dirty="0"/>
              <a:t> </a:t>
            </a:r>
            <a:r>
              <a:rPr lang="en-US" altLang="en-US" dirty="0" err="1"/>
              <a:t>dayanır</a:t>
            </a:r>
            <a:r>
              <a:rPr lang="en-US" altLang="en-US" dirty="0"/>
              <a:t>. </a:t>
            </a:r>
          </a:p>
          <a:p>
            <a:r>
              <a:rPr lang="tr-TR" altLang="en-US" dirty="0"/>
              <a:t>Ş</a:t>
            </a:r>
            <a:r>
              <a:rPr lang="en-US" altLang="en-US" dirty="0" err="1"/>
              <a:t>ekilleri</a:t>
            </a:r>
            <a:r>
              <a:rPr lang="en-US" altLang="en-US" dirty="0"/>
              <a:t> </a:t>
            </a:r>
            <a:r>
              <a:rPr lang="en-US" altLang="en-US" dirty="0" err="1"/>
              <a:t>tüm</a:t>
            </a:r>
            <a:r>
              <a:rPr lang="en-US" altLang="en-US" dirty="0"/>
              <a:t> </a:t>
            </a:r>
            <a:r>
              <a:rPr lang="en-US" altLang="en-US" dirty="0" err="1"/>
              <a:t>canlılarda</a:t>
            </a:r>
            <a:r>
              <a:rPr lang="en-US" altLang="en-US" dirty="0"/>
              <a:t> </a:t>
            </a:r>
            <a:r>
              <a:rPr lang="en-US" altLang="en-US" dirty="0" err="1"/>
              <a:t>farklı</a:t>
            </a:r>
            <a:r>
              <a:rPr lang="en-US" altLang="en-US" dirty="0"/>
              <a:t> </a:t>
            </a:r>
            <a:r>
              <a:rPr lang="en-US" altLang="en-US" dirty="0" err="1"/>
              <a:t>olabilir</a:t>
            </a:r>
            <a:r>
              <a:rPr lang="en-US" altLang="en-US" dirty="0"/>
              <a:t> ama </a:t>
            </a:r>
            <a:r>
              <a:rPr lang="en-US" altLang="en-US" dirty="0" err="1"/>
              <a:t>aynı</a:t>
            </a:r>
            <a:r>
              <a:rPr lang="en-US" altLang="en-US" dirty="0"/>
              <a:t> </a:t>
            </a:r>
            <a:r>
              <a:rPr lang="en-US" altLang="en-US" dirty="0" err="1"/>
              <a:t>tür</a:t>
            </a:r>
            <a:r>
              <a:rPr lang="en-US" altLang="en-US" dirty="0"/>
              <a:t> </a:t>
            </a:r>
            <a:r>
              <a:rPr lang="en-US" altLang="en-US" dirty="0" err="1"/>
              <a:t>içinde</a:t>
            </a:r>
            <a:r>
              <a:rPr lang="en-US" altLang="en-US" dirty="0"/>
              <a:t> </a:t>
            </a:r>
            <a:r>
              <a:rPr lang="en-US" altLang="en-US" dirty="0" err="1"/>
              <a:t>aynı</a:t>
            </a:r>
            <a:r>
              <a:rPr lang="en-US" altLang="en-US" dirty="0"/>
              <a:t> kromozomlar </a:t>
            </a:r>
            <a:r>
              <a:rPr lang="en-US" altLang="en-US" dirty="0" err="1"/>
              <a:t>benzerdir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Örneğin</a:t>
            </a:r>
            <a:r>
              <a:rPr lang="en-US" altLang="en-US" dirty="0"/>
              <a:t> 5. </a:t>
            </a:r>
            <a:r>
              <a:rPr lang="en-US" altLang="en-US" dirty="0" err="1"/>
              <a:t>kromozom</a:t>
            </a:r>
            <a:r>
              <a:rPr lang="en-US" altLang="en-US" dirty="0"/>
              <a:t> </a:t>
            </a:r>
            <a:r>
              <a:rPr lang="en-US" altLang="en-US" dirty="0" err="1"/>
              <a:t>tüm</a:t>
            </a:r>
            <a:r>
              <a:rPr lang="en-US" altLang="en-US" dirty="0"/>
              <a:t> </a:t>
            </a:r>
            <a:r>
              <a:rPr lang="en-US" altLang="en-US" dirty="0" err="1"/>
              <a:t>insanlarda</a:t>
            </a:r>
            <a:r>
              <a:rPr lang="en-US" altLang="en-US" dirty="0"/>
              <a:t> </a:t>
            </a:r>
            <a:r>
              <a:rPr lang="en-US" altLang="en-US" dirty="0" err="1"/>
              <a:t>aynıdır</a:t>
            </a:r>
            <a:r>
              <a:rPr lang="en-US" altLang="en-US" dirty="0"/>
              <a:t> ama </a:t>
            </a:r>
            <a:r>
              <a:rPr lang="en-US" altLang="en-US" dirty="0" err="1"/>
              <a:t>insanlarda</a:t>
            </a:r>
            <a:r>
              <a:rPr lang="en-US" altLang="en-US" dirty="0"/>
              <a:t> 5 </a:t>
            </a:r>
            <a:r>
              <a:rPr lang="en-US" altLang="en-US" dirty="0" err="1"/>
              <a:t>ve</a:t>
            </a:r>
            <a:r>
              <a:rPr lang="en-US" altLang="en-US" dirty="0"/>
              <a:t> 22. kromozomlar </a:t>
            </a:r>
            <a:r>
              <a:rPr lang="en-US" altLang="en-US" dirty="0" err="1"/>
              <a:t>farklıdır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99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0C8B90D-40A2-904C-9FA3-5642219F4D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078" y="998538"/>
            <a:ext cx="8666922" cy="857250"/>
          </a:xfrm>
        </p:spPr>
        <p:txBody>
          <a:bodyPr/>
          <a:lstStyle/>
          <a:p>
            <a:r>
              <a:rPr lang="en-US" altLang="en-US" dirty="0" err="1"/>
              <a:t>Kalıtımın</a:t>
            </a:r>
            <a:r>
              <a:rPr lang="en-US" altLang="en-US" dirty="0"/>
              <a:t> </a:t>
            </a:r>
            <a:r>
              <a:rPr lang="en-US" altLang="en-US" dirty="0" err="1"/>
              <a:t>Kromozomal</a:t>
            </a:r>
            <a:r>
              <a:rPr lang="en-US" altLang="en-US" dirty="0"/>
              <a:t> </a:t>
            </a:r>
            <a:r>
              <a:rPr lang="en-US" altLang="en-US" dirty="0" err="1"/>
              <a:t>Esası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6ED48-410F-1E42-8593-F52489A00E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524125"/>
            <a:ext cx="7915275" cy="2727325"/>
          </a:xfrm>
        </p:spPr>
        <p:txBody>
          <a:bodyPr/>
          <a:lstStyle/>
          <a:p>
            <a:r>
              <a:rPr lang="en-US" altLang="en-US" b="1"/>
              <a:t>Kromozom çoksa gen de çoktur?</a:t>
            </a:r>
          </a:p>
          <a:p>
            <a:r>
              <a:rPr lang="en-US" altLang="en-US"/>
              <a:t>Kromozom sayısı ile gelişmişlik düzeyi arasında bir ilişki yoktur.</a:t>
            </a:r>
          </a:p>
          <a:p>
            <a:r>
              <a:rPr lang="en-US" altLang="en-US" b="1"/>
              <a:t>Kromozom büyükse çok gen vardır</a:t>
            </a:r>
          </a:p>
          <a:p>
            <a:r>
              <a:rPr lang="en-US" altLang="en-US"/>
              <a:t>Kromozomun büyüklüğü ile taşıdığı gen sayısı arasında da bir ilişki yoktur.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0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4C8DBFE-9613-1341-ADEB-5E6CFAFC3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5374" y="1144105"/>
            <a:ext cx="7929563" cy="727075"/>
          </a:xfrm>
        </p:spPr>
        <p:txBody>
          <a:bodyPr/>
          <a:lstStyle/>
          <a:p>
            <a:r>
              <a:rPr lang="en-US" altLang="en-US" dirty="0" err="1"/>
              <a:t>Kalıtımın</a:t>
            </a:r>
            <a:r>
              <a:rPr lang="en-US" altLang="en-US" dirty="0"/>
              <a:t> </a:t>
            </a:r>
            <a:r>
              <a:rPr lang="en-US" altLang="en-US" dirty="0" err="1"/>
              <a:t>Kromozomal</a:t>
            </a:r>
            <a:r>
              <a:rPr lang="en-US" altLang="en-US" dirty="0"/>
              <a:t> </a:t>
            </a:r>
            <a:r>
              <a:rPr lang="en-US" altLang="en-US" dirty="0" err="1"/>
              <a:t>Esası</a:t>
            </a:r>
            <a:endParaRPr lang="en-US" altLang="en-US" dirty="0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3EDA825-AEC7-5F4E-B4B8-11E5144A5D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524125"/>
            <a:ext cx="7915275" cy="2727325"/>
          </a:xfrm>
        </p:spPr>
        <p:txBody>
          <a:bodyPr/>
          <a:lstStyle/>
          <a:p>
            <a:r>
              <a:rPr lang="en-US" altLang="en-US"/>
              <a:t>Ascaris megalocephala en az kromozoma sahip canlı. 2n=2</a:t>
            </a:r>
          </a:p>
          <a:p>
            <a:r>
              <a:rPr lang="en-US" altLang="en-US"/>
              <a:t>Drosophila melanogaster: 2n=8</a:t>
            </a:r>
          </a:p>
          <a:p>
            <a:r>
              <a:rPr lang="en-US" altLang="en-US"/>
              <a:t>İnsan: 2n=</a:t>
            </a:r>
            <a:r>
              <a:rPr lang="tr-TR" altLang="en-US"/>
              <a:t>4</a:t>
            </a:r>
            <a:r>
              <a:rPr lang="en-US" altLang="en-US"/>
              <a:t>6</a:t>
            </a:r>
          </a:p>
          <a:p>
            <a:r>
              <a:rPr lang="en-US" altLang="en-US"/>
              <a:t>Keçi: 2n=60</a:t>
            </a:r>
          </a:p>
          <a:p>
            <a:r>
              <a:rPr lang="en-US" altLang="en-US"/>
              <a:t>Eğrelti otu: 2n=500</a:t>
            </a:r>
          </a:p>
        </p:txBody>
      </p:sp>
      <p:pic>
        <p:nvPicPr>
          <p:cNvPr id="11268" name="Picture 3" descr="Screen Shot 2018-10-24 at 10.51.06.png">
            <a:extLst>
              <a:ext uri="{FF2B5EF4-FFF2-40B4-BE49-F238E27FC236}">
                <a16:creationId xmlns:a16="http://schemas.microsoft.com/office/drawing/2014/main" id="{C6AF6F47-C82A-704F-9E77-44592CB2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8"/>
          <a:stretch>
            <a:fillRect/>
          </a:stretch>
        </p:blipFill>
        <p:spPr bwMode="auto">
          <a:xfrm>
            <a:off x="4463654" y="4079081"/>
            <a:ext cx="29622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Screen Shot 2018-10-24 at 10.51.56.png">
            <a:extLst>
              <a:ext uri="{FF2B5EF4-FFF2-40B4-BE49-F238E27FC236}">
                <a16:creationId xmlns:a16="http://schemas.microsoft.com/office/drawing/2014/main" id="{711CFE6F-8C64-D144-B840-79A0730A1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44" y="3267076"/>
            <a:ext cx="1872854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5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CD17-6726-DD4E-8F99-203515FD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Kısa tarihten bir soru…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6AD9C-AB8E-5845-ABCF-2EFEAFD79BCB}"/>
              </a:ext>
            </a:extLst>
          </p:cNvPr>
          <p:cNvSpPr/>
          <p:nvPr/>
        </p:nvSpPr>
        <p:spPr>
          <a:xfrm>
            <a:off x="902798" y="2159255"/>
            <a:ext cx="5905506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13" dirty="0"/>
          </a:p>
          <a:p>
            <a:endParaRPr lang="en-US" sz="1013" dirty="0"/>
          </a:p>
          <a:p>
            <a:r>
              <a:rPr lang="en-US" sz="1013" dirty="0"/>
              <a:t>1859 Charles Darwin </a:t>
            </a:r>
            <a:r>
              <a:rPr lang="en-US" sz="1013" dirty="0" err="1"/>
              <a:t>tarafından</a:t>
            </a:r>
            <a:r>
              <a:rPr lang="en-US" sz="1013" dirty="0"/>
              <a:t> </a:t>
            </a:r>
            <a:r>
              <a:rPr lang="en-US" sz="1013" dirty="0" err="1"/>
              <a:t>Doğal</a:t>
            </a:r>
            <a:r>
              <a:rPr lang="en-US" sz="1013" dirty="0"/>
              <a:t> </a:t>
            </a:r>
            <a:r>
              <a:rPr lang="en-US" sz="1013" dirty="0" err="1"/>
              <a:t>Seleksiyonun</a:t>
            </a:r>
            <a:r>
              <a:rPr lang="en-US" sz="1013" dirty="0"/>
              <a:t> </a:t>
            </a:r>
            <a:r>
              <a:rPr lang="en-US" sz="1013" dirty="0" err="1"/>
              <a:t>Keşfi</a:t>
            </a:r>
            <a:r>
              <a:rPr lang="en-US" sz="1013" dirty="0"/>
              <a:t>.</a:t>
            </a:r>
          </a:p>
          <a:p>
            <a:endParaRPr lang="en-US" sz="1013" dirty="0"/>
          </a:p>
          <a:p>
            <a:r>
              <a:rPr lang="en-US" sz="1013" dirty="0"/>
              <a:t>1865 Gregor Mendel </a:t>
            </a:r>
            <a:r>
              <a:rPr lang="en-US" sz="1013" dirty="0" err="1"/>
              <a:t>tarafından</a:t>
            </a:r>
            <a:r>
              <a:rPr lang="en-US" sz="1013" dirty="0"/>
              <a:t> </a:t>
            </a:r>
            <a:r>
              <a:rPr lang="en-US" sz="1013" dirty="0" err="1"/>
              <a:t>birimler</a:t>
            </a:r>
            <a:r>
              <a:rPr lang="en-US" sz="1013" dirty="0"/>
              <a:t> </a:t>
            </a:r>
            <a:r>
              <a:rPr lang="en-US" sz="1013" dirty="0" err="1"/>
              <a:t>halinde</a:t>
            </a:r>
            <a:r>
              <a:rPr lang="en-US" sz="1013" dirty="0"/>
              <a:t> </a:t>
            </a:r>
            <a:r>
              <a:rPr lang="en-US" sz="1013" dirty="0" err="1"/>
              <a:t>aktarılan</a:t>
            </a:r>
            <a:r>
              <a:rPr lang="en-US" sz="1013" dirty="0"/>
              <a:t> </a:t>
            </a:r>
            <a:r>
              <a:rPr lang="en-US" sz="1013" dirty="0" err="1"/>
              <a:t>kalıtsalın</a:t>
            </a:r>
            <a:r>
              <a:rPr lang="en-US" sz="1013" dirty="0"/>
              <a:t> </a:t>
            </a:r>
            <a:r>
              <a:rPr lang="en-US" sz="1013" dirty="0" err="1"/>
              <a:t>keşfi</a:t>
            </a:r>
            <a:endParaRPr lang="en-US" sz="1013" dirty="0"/>
          </a:p>
        </p:txBody>
      </p:sp>
      <p:pic>
        <p:nvPicPr>
          <p:cNvPr id="1026" name="Picture 2" descr="Natural Selection Topic | Answers in Genesis">
            <a:extLst>
              <a:ext uri="{FF2B5EF4-FFF2-40B4-BE49-F238E27FC236}">
                <a16:creationId xmlns:a16="http://schemas.microsoft.com/office/drawing/2014/main" id="{CDEF8DED-7D06-7D44-AB01-8B7F917E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68" y="3772586"/>
            <a:ext cx="2850356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45D916C-DA91-204C-A81D-F6FC8FED4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15" y="3249967"/>
            <a:ext cx="3721912" cy="2698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17AE02-8FFC-1444-BA51-10B91E2CC0C9}"/>
              </a:ext>
            </a:extLst>
          </p:cNvPr>
          <p:cNvSpPr txBox="1"/>
          <p:nvPr/>
        </p:nvSpPr>
        <p:spPr>
          <a:xfrm>
            <a:off x="6277679" y="3997581"/>
            <a:ext cx="167264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13" dirty="0">
                <a:solidFill>
                  <a:schemeClr val="bg1"/>
                </a:solidFill>
              </a:rPr>
              <a:t>Tanıştılar mı?</a:t>
            </a:r>
          </a:p>
        </p:txBody>
      </p:sp>
    </p:spTree>
    <p:extLst>
      <p:ext uri="{BB962C8B-B14F-4D97-AF65-F5344CB8AC3E}">
        <p14:creationId xmlns:p14="http://schemas.microsoft.com/office/powerpoint/2010/main" val="159530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67001AA-CC3E-D04C-BCC5-D21CEEE181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93800"/>
            <a:ext cx="7929563" cy="727075"/>
          </a:xfrm>
        </p:spPr>
        <p:txBody>
          <a:bodyPr/>
          <a:lstStyle/>
          <a:p>
            <a:r>
              <a:rPr lang="en-US" altLang="en-US"/>
              <a:t>Kalıtımın Kromozomal Esası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E000869D-2BC0-4F41-BBB0-C245613513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32025" y="2057400"/>
            <a:ext cx="6911975" cy="3394075"/>
          </a:xfrm>
        </p:spPr>
        <p:txBody>
          <a:bodyPr/>
          <a:lstStyle/>
          <a:p>
            <a:r>
              <a:rPr lang="en-US" altLang="en-US" b="1"/>
              <a:t>Somatik hücre:</a:t>
            </a:r>
            <a:r>
              <a:rPr lang="en-US" altLang="en-US"/>
              <a:t> bir çift kromozom setini bulunduran vücut hücreleri. </a:t>
            </a:r>
            <a:r>
              <a:rPr lang="en-US" altLang="en-US" b="1" i="1"/>
              <a:t>Diploit</a:t>
            </a:r>
          </a:p>
          <a:p>
            <a:r>
              <a:rPr lang="en-US" altLang="en-US" b="1"/>
              <a:t>Germinatif hücre: </a:t>
            </a:r>
            <a:r>
              <a:rPr lang="en-US" altLang="en-US"/>
              <a:t>eşey hücreleri, ergin gametlerde kromozomların eşleri yoktur. </a:t>
            </a:r>
            <a:r>
              <a:rPr lang="en-US" altLang="en-US" sz="2100" b="1" i="1"/>
              <a:t>Haploit</a:t>
            </a:r>
          </a:p>
          <a:p>
            <a:r>
              <a:rPr lang="en-US" altLang="en-US"/>
              <a:t>Partenogenetik çoğalan hayvanlarda kromozom sayısı vucut hücrelerinin kromozom sayısı erkek bireylerde n, dişilerde 2n’dir.</a:t>
            </a:r>
          </a:p>
          <a:p>
            <a:r>
              <a:rPr lang="en-US" altLang="en-US" b="1"/>
              <a:t>Endomitozis</a:t>
            </a:r>
            <a:r>
              <a:rPr lang="en-US" altLang="en-US"/>
              <a:t> nedir?</a:t>
            </a:r>
          </a:p>
        </p:txBody>
      </p:sp>
    </p:spTree>
    <p:extLst>
      <p:ext uri="{BB962C8B-B14F-4D97-AF65-F5344CB8AC3E}">
        <p14:creationId xmlns:p14="http://schemas.microsoft.com/office/powerpoint/2010/main" val="169936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C0D1CE4-9CA9-BF4B-8103-D58F9C7F1D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93800"/>
            <a:ext cx="7929563" cy="727075"/>
          </a:xfrm>
        </p:spPr>
        <p:txBody>
          <a:bodyPr/>
          <a:lstStyle/>
          <a:p>
            <a:r>
              <a:rPr lang="en-US" altLang="en-US"/>
              <a:t>Kalıtımın Kromozomal Esası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3ADEB2D-6CC3-B845-971B-8B071A8D2F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524125"/>
            <a:ext cx="7915275" cy="2727325"/>
          </a:xfrm>
        </p:spPr>
        <p:txBody>
          <a:bodyPr/>
          <a:lstStyle/>
          <a:p>
            <a:r>
              <a:rPr lang="en-US" altLang="en-US"/>
              <a:t>Kromatin ve kromozom farklılıkları</a:t>
            </a:r>
          </a:p>
        </p:txBody>
      </p:sp>
      <p:pic>
        <p:nvPicPr>
          <p:cNvPr id="13316" name="Picture 3" descr="Screen Shot 2018-10-22 at 16.35.13.png">
            <a:extLst>
              <a:ext uri="{FF2B5EF4-FFF2-40B4-BE49-F238E27FC236}">
                <a16:creationId xmlns:a16="http://schemas.microsoft.com/office/drawing/2014/main" id="{EFB8359E-7E55-4646-A548-65069CD26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39" y="2278546"/>
            <a:ext cx="45910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26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3399F92-6C6B-A04F-931A-140EC11222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93800"/>
            <a:ext cx="7929563" cy="727075"/>
          </a:xfrm>
        </p:spPr>
        <p:txBody>
          <a:bodyPr/>
          <a:lstStyle/>
          <a:p>
            <a:r>
              <a:rPr lang="en-US" altLang="en-US"/>
              <a:t>Kromozom yapısı</a:t>
            </a:r>
          </a:p>
        </p:txBody>
      </p:sp>
      <p:pic>
        <p:nvPicPr>
          <p:cNvPr id="14339" name="Content Placeholder 3" descr="Screen Shot 2018-10-22 at 16.42.39.png">
            <a:extLst>
              <a:ext uri="{FF2B5EF4-FFF2-40B4-BE49-F238E27FC236}">
                <a16:creationId xmlns:a16="http://schemas.microsoft.com/office/drawing/2014/main" id="{971AAEB9-C8D9-AF4C-8461-DC07AC8C473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r="938" b="22414"/>
          <a:stretch>
            <a:fillRect/>
          </a:stretch>
        </p:blipFill>
        <p:spPr>
          <a:xfrm>
            <a:off x="1143000" y="2112168"/>
            <a:ext cx="6172200" cy="2633663"/>
          </a:xfrm>
        </p:spPr>
      </p:pic>
      <p:sp>
        <p:nvSpPr>
          <p:cNvPr id="14340" name="TextBox 4">
            <a:extLst>
              <a:ext uri="{FF2B5EF4-FFF2-40B4-BE49-F238E27FC236}">
                <a16:creationId xmlns:a16="http://schemas.microsoft.com/office/drawing/2014/main" id="{5D7BAE20-837E-5145-A38D-6915A48DE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391" y="1754981"/>
            <a:ext cx="6156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/>
              <a:t>Telosentrik,        Akrosentrik,         Submetasentrik ve    Metasentrik</a:t>
            </a:r>
          </a:p>
        </p:txBody>
      </p:sp>
    </p:spTree>
    <p:extLst>
      <p:ext uri="{BB962C8B-B14F-4D97-AF65-F5344CB8AC3E}">
        <p14:creationId xmlns:p14="http://schemas.microsoft.com/office/powerpoint/2010/main" val="302092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A1E35F7C-1B02-674D-A6A1-71CAC93860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15009" y="1838325"/>
            <a:ext cx="7915275" cy="2727325"/>
          </a:xfrm>
        </p:spPr>
        <p:txBody>
          <a:bodyPr>
            <a:normAutofit lnSpcReduction="10000"/>
          </a:bodyPr>
          <a:lstStyle/>
          <a:p>
            <a:r>
              <a:rPr lang="tr-TR" altLang="en-US" dirty="0"/>
              <a:t>İnsan kromozomları tipik </a:t>
            </a:r>
            <a:r>
              <a:rPr lang="tr-TR" altLang="en-US" dirty="0" err="1"/>
              <a:t>ökaryot</a:t>
            </a:r>
            <a:r>
              <a:rPr lang="tr-TR" altLang="en-US" dirty="0"/>
              <a:t> kromozomlarıdır. </a:t>
            </a:r>
          </a:p>
          <a:p>
            <a:r>
              <a:rPr lang="tr-TR" altLang="en-US" dirty="0"/>
              <a:t>Bazı organizmalarda olağan dışı kromozom yapıları görülebilmektedir.</a:t>
            </a:r>
          </a:p>
          <a:p>
            <a:pPr lvl="1"/>
            <a:r>
              <a:rPr lang="tr-TR" altLang="en-US" sz="2700" dirty="0">
                <a:ea typeface="Arial" panose="020B0604020202020204" pitchFamily="34" charset="0"/>
              </a:rPr>
              <a:t>Mini-kromozomlar, </a:t>
            </a:r>
          </a:p>
          <a:p>
            <a:pPr lvl="1"/>
            <a:r>
              <a:rPr lang="tr-TR" altLang="en-US" sz="2700" dirty="0">
                <a:ea typeface="Arial" panose="020B0604020202020204" pitchFamily="34" charset="0"/>
              </a:rPr>
              <a:t>Dev kromozomlar, </a:t>
            </a:r>
          </a:p>
          <a:p>
            <a:pPr lvl="1"/>
            <a:r>
              <a:rPr lang="tr-TR" altLang="en-US" sz="2700" dirty="0" err="1">
                <a:ea typeface="Arial" panose="020B0604020202020204" pitchFamily="34" charset="0"/>
              </a:rPr>
              <a:t>Holosentrik</a:t>
            </a:r>
            <a:r>
              <a:rPr lang="tr-TR" altLang="en-US" sz="2700" dirty="0">
                <a:ea typeface="Arial" panose="020B0604020202020204" pitchFamily="34" charset="0"/>
              </a:rPr>
              <a:t> kromozomlar</a:t>
            </a:r>
            <a:endParaRPr lang="en-US" altLang="en-US" sz="2700" dirty="0">
              <a:ea typeface="Arial" panose="020B0604020202020204" pitchFamily="34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0143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BED561F0-596B-434F-A583-DB97D3ABCF3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39957" y="1337469"/>
            <a:ext cx="6172200" cy="4183062"/>
          </a:xfrm>
        </p:spPr>
        <p:txBody>
          <a:bodyPr/>
          <a:lstStyle/>
          <a:p>
            <a:r>
              <a:rPr lang="tr-TR" altLang="en-US" dirty="0" err="1"/>
              <a:t>Minikromozomlar</a:t>
            </a:r>
            <a:r>
              <a:rPr lang="tr-TR" altLang="en-US" dirty="0"/>
              <a:t>: kısa fakat fazla sayıda gen içeren kromozomlardır. </a:t>
            </a:r>
            <a:br>
              <a:rPr lang="tr-TR" altLang="en-US" dirty="0"/>
            </a:br>
            <a:r>
              <a:rPr lang="tr-TR" altLang="en-US" dirty="0"/>
              <a:t>Tavuk genomu; 6 </a:t>
            </a:r>
            <a:r>
              <a:rPr lang="tr-TR" altLang="en-US" dirty="0" err="1"/>
              <a:t>makrokromozom</a:t>
            </a:r>
            <a:r>
              <a:rPr lang="tr-TR" altLang="en-US" dirty="0"/>
              <a:t> (%25 gen), 33 </a:t>
            </a:r>
            <a:r>
              <a:rPr lang="tr-TR" altLang="en-US" dirty="0" err="1"/>
              <a:t>minikromozom</a:t>
            </a:r>
            <a:r>
              <a:rPr lang="tr-TR" altLang="en-US" dirty="0"/>
              <a:t> (%75 gen)</a:t>
            </a:r>
          </a:p>
          <a:p>
            <a:r>
              <a:rPr lang="tr-TR" altLang="en-US" dirty="0"/>
              <a:t>Dev kromozomlar: sinek </a:t>
            </a:r>
            <a:r>
              <a:rPr lang="tr-TR" altLang="en-US" dirty="0" err="1"/>
              <a:t>tükrük</a:t>
            </a:r>
            <a:r>
              <a:rPr lang="tr-TR" altLang="en-US" dirty="0"/>
              <a:t> bezleri, bazı yağ dokularında bulunur. </a:t>
            </a:r>
            <a:r>
              <a:rPr lang="en-US" altLang="en-US" dirty="0"/>
              <a:t>K</a:t>
            </a:r>
            <a:r>
              <a:rPr lang="tr-TR" altLang="en-US" dirty="0" err="1"/>
              <a:t>romozomların</a:t>
            </a:r>
            <a:r>
              <a:rPr lang="tr-TR" altLang="en-US" dirty="0"/>
              <a:t> </a:t>
            </a:r>
            <a:r>
              <a:rPr lang="tr-TR" altLang="en-US" dirty="0" err="1"/>
              <a:t>uçuca</a:t>
            </a:r>
            <a:r>
              <a:rPr lang="tr-TR" altLang="en-US" dirty="0"/>
              <a:t> eklenmesi sonucu oluşur.  </a:t>
            </a:r>
          </a:p>
          <a:p>
            <a:r>
              <a:rPr lang="tr-TR" altLang="en-US" dirty="0" err="1"/>
              <a:t>Holosentrik</a:t>
            </a:r>
            <a:r>
              <a:rPr lang="tr-TR" altLang="en-US" dirty="0"/>
              <a:t> kromozomlar: çoklu </a:t>
            </a:r>
            <a:r>
              <a:rPr lang="tr-TR" altLang="en-US" dirty="0" err="1"/>
              <a:t>sentromeri</a:t>
            </a:r>
            <a:r>
              <a:rPr lang="tr-TR" altLang="en-US" dirty="0"/>
              <a:t> vardır. </a:t>
            </a:r>
            <a:r>
              <a:rPr lang="tr-TR" altLang="en-US" i="1" dirty="0"/>
              <a:t>C. </a:t>
            </a:r>
            <a:r>
              <a:rPr lang="tr-TR" altLang="en-US" i="1" dirty="0" err="1"/>
              <a:t>elegans</a:t>
            </a:r>
            <a:r>
              <a:rPr lang="tr-TR" altLang="en-US" dirty="0"/>
              <a:t>.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942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3">
            <a:extLst>
              <a:ext uri="{FF2B5EF4-FFF2-40B4-BE49-F238E27FC236}">
                <a16:creationId xmlns:a16="http://schemas.microsoft.com/office/drawing/2014/main" id="{EF2E4D97-8A26-3B44-9AAD-13AF3580151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79" r="-76979"/>
          <a:stretch>
            <a:fillRect/>
          </a:stretch>
        </p:blipFill>
        <p:spPr>
          <a:xfrm>
            <a:off x="-288236" y="1420882"/>
            <a:ext cx="10212495" cy="3518866"/>
          </a:xfrm>
        </p:spPr>
      </p:pic>
    </p:spTree>
    <p:extLst>
      <p:ext uri="{BB962C8B-B14F-4D97-AF65-F5344CB8AC3E}">
        <p14:creationId xmlns:p14="http://schemas.microsoft.com/office/powerpoint/2010/main" val="2185240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303CCAE-2087-6440-9B5E-65A3DE1557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7017" y="1728995"/>
            <a:ext cx="7915275" cy="2727325"/>
          </a:xfrm>
        </p:spPr>
        <p:txBody>
          <a:bodyPr/>
          <a:lstStyle/>
          <a:p>
            <a:r>
              <a:rPr lang="en-US" altLang="en-US" dirty="0" err="1"/>
              <a:t>Sentromeri</a:t>
            </a:r>
            <a:r>
              <a:rPr lang="en-US" altLang="en-US" dirty="0"/>
              <a:t> </a:t>
            </a:r>
            <a:r>
              <a:rPr lang="en-US" altLang="en-US" dirty="0" err="1"/>
              <a:t>olmayan</a:t>
            </a:r>
            <a:r>
              <a:rPr lang="en-US" altLang="en-US" dirty="0"/>
              <a:t> </a:t>
            </a:r>
            <a:r>
              <a:rPr lang="en-US" altLang="en-US" dirty="0" err="1"/>
              <a:t>bir</a:t>
            </a:r>
            <a:r>
              <a:rPr lang="en-US" altLang="en-US" dirty="0"/>
              <a:t> </a:t>
            </a:r>
            <a:r>
              <a:rPr lang="en-US" altLang="en-US" dirty="0" err="1"/>
              <a:t>kromozom</a:t>
            </a:r>
            <a:r>
              <a:rPr lang="en-US" altLang="en-US" dirty="0"/>
              <a:t> </a:t>
            </a:r>
            <a:r>
              <a:rPr lang="en-US" altLang="en-US" dirty="0" err="1"/>
              <a:t>hücre</a:t>
            </a:r>
            <a:r>
              <a:rPr lang="en-US" altLang="en-US" dirty="0"/>
              <a:t> </a:t>
            </a:r>
            <a:r>
              <a:rPr lang="en-US" altLang="en-US" dirty="0" err="1"/>
              <a:t>bölünmesine</a:t>
            </a:r>
            <a:r>
              <a:rPr lang="en-US" altLang="en-US" dirty="0"/>
              <a:t> </a:t>
            </a:r>
            <a:r>
              <a:rPr lang="en-US" altLang="en-US" dirty="0" err="1"/>
              <a:t>katılamaz</a:t>
            </a:r>
            <a:r>
              <a:rPr lang="en-US" altLang="en-US" dirty="0"/>
              <a:t>.</a:t>
            </a:r>
          </a:p>
          <a:p>
            <a:r>
              <a:rPr lang="en-US" altLang="en-US" dirty="0" err="1"/>
              <a:t>Telomerler</a:t>
            </a:r>
            <a:r>
              <a:rPr lang="en-US" altLang="en-US" dirty="0"/>
              <a:t> </a:t>
            </a:r>
            <a:r>
              <a:rPr lang="en-US" altLang="en-US" dirty="0" err="1"/>
              <a:t>kromozomların</a:t>
            </a:r>
            <a:r>
              <a:rPr lang="en-US" altLang="en-US" dirty="0"/>
              <a:t> </a:t>
            </a:r>
            <a:r>
              <a:rPr lang="en-US" altLang="en-US" dirty="0" err="1"/>
              <a:t>uç</a:t>
            </a:r>
            <a:r>
              <a:rPr lang="en-US" altLang="en-US" dirty="0"/>
              <a:t> </a:t>
            </a:r>
            <a:r>
              <a:rPr lang="en-US" altLang="en-US" dirty="0" err="1"/>
              <a:t>kısımlarında</a:t>
            </a:r>
            <a:r>
              <a:rPr lang="en-US" altLang="en-US" dirty="0"/>
              <a:t> </a:t>
            </a:r>
            <a:r>
              <a:rPr lang="en-US" altLang="en-US" dirty="0" err="1"/>
              <a:t>bulunur</a:t>
            </a:r>
            <a:r>
              <a:rPr lang="en-US" altLang="en-US" dirty="0"/>
              <a:t> </a:t>
            </a:r>
            <a:r>
              <a:rPr lang="en-US" altLang="en-US" dirty="0" err="1"/>
              <a:t>ve</a:t>
            </a:r>
            <a:r>
              <a:rPr lang="en-US" altLang="en-US" dirty="0"/>
              <a:t> </a:t>
            </a:r>
            <a:r>
              <a:rPr lang="en-US" altLang="en-US" dirty="0" err="1"/>
              <a:t>lineer</a:t>
            </a:r>
            <a:r>
              <a:rPr lang="en-US" altLang="en-US" dirty="0"/>
              <a:t> </a:t>
            </a:r>
            <a:r>
              <a:rPr lang="en-US" altLang="en-US" dirty="0" err="1"/>
              <a:t>kromozomların</a:t>
            </a:r>
            <a:r>
              <a:rPr lang="en-US" altLang="en-US" dirty="0"/>
              <a:t> </a:t>
            </a:r>
            <a:r>
              <a:rPr lang="en-US" altLang="en-US" dirty="0" err="1"/>
              <a:t>uçlarının</a:t>
            </a:r>
            <a:r>
              <a:rPr lang="en-US" altLang="en-US" dirty="0"/>
              <a:t> </a:t>
            </a:r>
            <a:r>
              <a:rPr lang="en-US" altLang="en-US" dirty="0" err="1"/>
              <a:t>yapışmasını</a:t>
            </a:r>
            <a:r>
              <a:rPr lang="en-US" altLang="en-US" dirty="0"/>
              <a:t> </a:t>
            </a:r>
            <a:r>
              <a:rPr lang="en-US" altLang="en-US" dirty="0" err="1"/>
              <a:t>engeller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DNA </a:t>
            </a:r>
            <a:r>
              <a:rPr lang="en-US" altLang="en-US" dirty="0" err="1"/>
              <a:t>hücre</a:t>
            </a:r>
            <a:r>
              <a:rPr lang="en-US" altLang="en-US" dirty="0"/>
              <a:t> </a:t>
            </a:r>
            <a:r>
              <a:rPr lang="en-US" altLang="en-US" dirty="0" err="1"/>
              <a:t>bölünmesi</a:t>
            </a:r>
            <a:r>
              <a:rPr lang="en-US" altLang="en-US" dirty="0"/>
              <a:t> </a:t>
            </a:r>
            <a:r>
              <a:rPr lang="en-US" altLang="en-US" dirty="0" err="1"/>
              <a:t>sırasında</a:t>
            </a:r>
            <a:r>
              <a:rPr lang="en-US" altLang="en-US" dirty="0"/>
              <a:t> </a:t>
            </a:r>
            <a:r>
              <a:rPr lang="en-US" altLang="en-US" dirty="0" err="1"/>
              <a:t>bu</a:t>
            </a:r>
            <a:r>
              <a:rPr lang="en-US" altLang="en-US" dirty="0"/>
              <a:t> </a:t>
            </a:r>
            <a:r>
              <a:rPr lang="en-US" altLang="en-US" dirty="0" err="1"/>
              <a:t>bölgelerden</a:t>
            </a:r>
            <a:r>
              <a:rPr lang="en-US" altLang="en-US" dirty="0"/>
              <a:t> </a:t>
            </a:r>
            <a:r>
              <a:rPr lang="en-US" altLang="en-US" dirty="0" err="1"/>
              <a:t>kısalır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48095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6D33F17-B3B3-E94C-A169-53ECC21691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9870" y="4626320"/>
            <a:ext cx="4051300" cy="857250"/>
          </a:xfrm>
        </p:spPr>
        <p:txBody>
          <a:bodyPr/>
          <a:lstStyle/>
          <a:p>
            <a:r>
              <a:rPr lang="en-US" altLang="en-TR" dirty="0" err="1"/>
              <a:t>Telomerler</a:t>
            </a:r>
            <a:r>
              <a:rPr lang="en-US" altLang="en-TR" dirty="0"/>
              <a:t>, </a:t>
            </a:r>
            <a:br>
              <a:rPr lang="en-US" altLang="en-TR" dirty="0"/>
            </a:br>
            <a:r>
              <a:rPr lang="en-US" altLang="en-TR" dirty="0"/>
              <a:t>2009 Nobel</a:t>
            </a:r>
          </a:p>
        </p:txBody>
      </p:sp>
      <p:pic>
        <p:nvPicPr>
          <p:cNvPr id="19459" name="Picture 3" descr="QSgE8_1510390691_7683.jpg">
            <a:extLst>
              <a:ext uri="{FF2B5EF4-FFF2-40B4-BE49-F238E27FC236}">
                <a16:creationId xmlns:a16="http://schemas.microsoft.com/office/drawing/2014/main" id="{989CB7F4-8BA7-AC46-80D2-64F3DDFAA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04" y="3861198"/>
            <a:ext cx="2313384" cy="213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Screen Shot 2018-10-23 at 18.08.14.png">
            <a:extLst>
              <a:ext uri="{FF2B5EF4-FFF2-40B4-BE49-F238E27FC236}">
                <a16:creationId xmlns:a16="http://schemas.microsoft.com/office/drawing/2014/main" id="{13156468-1F2E-CB42-890E-8AC922A36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6916341" cy="29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0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25" y="1192641"/>
            <a:ext cx="5946749" cy="7278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Seleksiyon</a:t>
            </a:r>
            <a:r>
              <a:rPr lang="en-US" dirty="0"/>
              <a:t>, 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92" y="2213372"/>
            <a:ext cx="4049561" cy="272415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Evrimin</a:t>
            </a:r>
            <a:r>
              <a:rPr lang="en-US" dirty="0"/>
              <a:t> </a:t>
            </a:r>
            <a:r>
              <a:rPr lang="en-US" dirty="0" err="1"/>
              <a:t>temeli</a:t>
            </a:r>
            <a:r>
              <a:rPr lang="en-US" dirty="0"/>
              <a:t> </a:t>
            </a:r>
            <a:r>
              <a:rPr lang="en-US" dirty="0" err="1"/>
              <a:t>nedir</a:t>
            </a:r>
            <a:r>
              <a:rPr lang="en-US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203" y="3446944"/>
            <a:ext cx="1638598" cy="122736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51954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98625" y="1192641"/>
            <a:ext cx="5946749" cy="7278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spcAft>
                <a:spcPts val="450"/>
              </a:spcAft>
            </a:pPr>
            <a:r>
              <a:rPr lang="en-US" sz="3000" b="1">
                <a:solidFill>
                  <a:srgbClr val="FEFEFE"/>
                </a:solidFill>
              </a:rPr>
              <a:t>Doğal Seleksiyon, 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3" y="2667000"/>
            <a:ext cx="5116375" cy="272415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err="1"/>
              <a:t>Aslında</a:t>
            </a:r>
            <a:r>
              <a:rPr lang="en-US" dirty="0"/>
              <a:t> </a:t>
            </a:r>
            <a:r>
              <a:rPr lang="en-US" dirty="0" err="1"/>
              <a:t>oldukça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; </a:t>
            </a:r>
          </a:p>
          <a:p>
            <a:pPr lvl="1"/>
            <a:r>
              <a:rPr lang="en-US" b="1" dirty="0" err="1"/>
              <a:t>Hayatta</a:t>
            </a:r>
            <a:r>
              <a:rPr lang="en-US" b="1" dirty="0"/>
              <a:t> </a:t>
            </a:r>
            <a:r>
              <a:rPr lang="en-US" b="1" dirty="0" err="1"/>
              <a:t>kalmak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üremek</a:t>
            </a:r>
            <a:r>
              <a:rPr lang="en-US" b="1" dirty="0"/>
              <a:t>.</a:t>
            </a:r>
          </a:p>
          <a:p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hayatta</a:t>
            </a:r>
            <a:r>
              <a:rPr lang="en-US" dirty="0"/>
              <a:t> </a:t>
            </a:r>
            <a:r>
              <a:rPr lang="en-US" dirty="0" err="1"/>
              <a:t>kalıyoruz</a:t>
            </a:r>
            <a:r>
              <a:rPr lang="en-US" dirty="0"/>
              <a:t>,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adapte</a:t>
            </a:r>
            <a:r>
              <a:rPr lang="en-US" dirty="0"/>
              <a:t> </a:t>
            </a:r>
            <a:r>
              <a:rPr lang="en-US" dirty="0" err="1"/>
              <a:t>oluyoruz</a:t>
            </a:r>
            <a:r>
              <a:rPr lang="en-US" dirty="0"/>
              <a:t>…</a:t>
            </a:r>
          </a:p>
          <a:p>
            <a:pPr lvl="1"/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bunlar</a:t>
            </a:r>
            <a:r>
              <a:rPr lang="en-US" dirty="0"/>
              <a:t> </a:t>
            </a:r>
            <a:r>
              <a:rPr lang="en-US" dirty="0" err="1"/>
              <a:t>yapılabilirliği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çeşitlilikten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alıyor</a:t>
            </a:r>
            <a:r>
              <a:rPr lang="en-US" dirty="0"/>
              <a:t>.</a:t>
            </a:r>
          </a:p>
          <a:p>
            <a:endParaRPr lang="en-US" dirty="0"/>
          </a:p>
          <a:p>
            <a:pPr lvl="1"/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203" y="3241329"/>
            <a:ext cx="1638598" cy="163859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0536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19849003">
            <a:off x="1600200" y="2758591"/>
            <a:ext cx="4122738" cy="344487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92D050"/>
                </a:solidFill>
              </a:rPr>
            </a:br>
            <a:r>
              <a:rPr lang="en-US" dirty="0" err="1">
                <a:solidFill>
                  <a:srgbClr val="92D050"/>
                </a:solidFill>
              </a:rPr>
              <a:t>Hadi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düşünelim</a:t>
            </a:r>
            <a:r>
              <a:rPr lang="en-US" dirty="0">
                <a:solidFill>
                  <a:srgbClr val="92D050"/>
                </a:solidFill>
              </a:rPr>
              <a:t>,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 err="1">
                <a:solidFill>
                  <a:srgbClr val="92D050"/>
                </a:solidFill>
              </a:rPr>
              <a:t>Genetik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çeşitlilik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olmasa</a:t>
            </a:r>
            <a:r>
              <a:rPr lang="en-US" dirty="0">
                <a:solidFill>
                  <a:srgbClr val="92D050"/>
                </a:solidFill>
              </a:rPr>
              <a:t> 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ne </a:t>
            </a:r>
            <a:r>
              <a:rPr lang="en-US" dirty="0" err="1">
                <a:solidFill>
                  <a:srgbClr val="92D050"/>
                </a:solidFill>
              </a:rPr>
              <a:t>olurdu</a:t>
            </a:r>
            <a:r>
              <a:rPr lang="en-US" dirty="0">
                <a:solidFill>
                  <a:srgbClr val="92D050"/>
                </a:solidFill>
              </a:rPr>
              <a:t>?</a:t>
            </a:r>
          </a:p>
        </p:txBody>
      </p:sp>
      <p:pic>
        <p:nvPicPr>
          <p:cNvPr id="4" name="Picture 3" descr="tumblr_lyzr0ce10H1r7d96io1_4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5" y="3173758"/>
            <a:ext cx="3887115" cy="28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2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Kıtlık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soyun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tükenmesi</a:t>
            </a:r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err="1">
                <a:sym typeface="Wingdings"/>
              </a:rPr>
              <a:t>Çeşitliliğin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yok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olması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soyun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tükenmesi</a:t>
            </a:r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tr-TR" dirty="0">
                <a:sym typeface="Wingdings"/>
              </a:rPr>
              <a:t>Y</a:t>
            </a:r>
            <a:r>
              <a:rPr lang="en-US" dirty="0" err="1">
                <a:sym typeface="Wingdings"/>
              </a:rPr>
              <a:t>aşam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ortamlarının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yok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olması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soyun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tükenmesi</a:t>
            </a:r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7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İrlanda</a:t>
            </a:r>
            <a:r>
              <a:rPr lang="en-US" dirty="0"/>
              <a:t>,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Kıtlık</a:t>
            </a:r>
            <a:r>
              <a:rPr lang="en-US" dirty="0"/>
              <a:t> 1845–49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Kıtlık</a:t>
            </a:r>
            <a:r>
              <a:rPr lang="en-US" dirty="0"/>
              <a:t> (</a:t>
            </a:r>
            <a:r>
              <a:rPr lang="en-US" dirty="0" err="1"/>
              <a:t>İrlanda</a:t>
            </a:r>
            <a:r>
              <a:rPr lang="en-US" dirty="0"/>
              <a:t> </a:t>
            </a:r>
            <a:r>
              <a:rPr lang="en-US" dirty="0" err="1"/>
              <a:t>Patates</a:t>
            </a:r>
            <a:r>
              <a:rPr lang="en-US" dirty="0"/>
              <a:t> </a:t>
            </a:r>
            <a:r>
              <a:rPr lang="en-US" dirty="0" err="1"/>
              <a:t>Kıtlığı</a:t>
            </a:r>
            <a:r>
              <a:rPr lang="en-US" dirty="0"/>
              <a:t>) </a:t>
            </a:r>
            <a:r>
              <a:rPr lang="en-US" dirty="0" err="1"/>
              <a:t>İrlanda’da</a:t>
            </a:r>
            <a:r>
              <a:rPr lang="en-US" dirty="0"/>
              <a:t> </a:t>
            </a:r>
            <a:r>
              <a:rPr lang="en-US" dirty="0" err="1"/>
              <a:t>görülmüştür</a:t>
            </a:r>
            <a:endParaRPr lang="en-US" dirty="0"/>
          </a:p>
          <a:p>
            <a:r>
              <a:rPr lang="en-US" i="1" dirty="0" err="1"/>
              <a:t>Phytophthora</a:t>
            </a:r>
            <a:r>
              <a:rPr lang="en-US" i="1" dirty="0"/>
              <a:t> </a:t>
            </a:r>
            <a:r>
              <a:rPr lang="en-US" i="1" dirty="0" err="1"/>
              <a:t>infestans</a:t>
            </a:r>
            <a:r>
              <a:rPr lang="en-US" dirty="0"/>
              <a:t> </a:t>
            </a:r>
            <a:r>
              <a:rPr lang="en-US" dirty="0" err="1"/>
              <a:t>adında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mantar</a:t>
            </a:r>
            <a:r>
              <a:rPr lang="en-US" dirty="0"/>
              <a:t> </a:t>
            </a:r>
            <a:r>
              <a:rPr lang="en-US" dirty="0" err="1"/>
              <a:t>patates</a:t>
            </a:r>
            <a:r>
              <a:rPr lang="en-US" dirty="0"/>
              <a:t> </a:t>
            </a:r>
            <a:r>
              <a:rPr lang="en-US" dirty="0" err="1"/>
              <a:t>tarlalarını</a:t>
            </a:r>
            <a:r>
              <a:rPr lang="en-US" dirty="0"/>
              <a:t> enfekte </a:t>
            </a:r>
            <a:r>
              <a:rPr lang="en-US" dirty="0" err="1"/>
              <a:t>etmiş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patatesin</a:t>
            </a:r>
            <a:r>
              <a:rPr lang="en-US" dirty="0"/>
              <a:t> </a:t>
            </a:r>
            <a:r>
              <a:rPr lang="en-US" dirty="0" err="1"/>
              <a:t>yenilebilir</a:t>
            </a:r>
            <a:r>
              <a:rPr lang="en-US" dirty="0"/>
              <a:t> </a:t>
            </a:r>
            <a:r>
              <a:rPr lang="en-US" dirty="0" err="1"/>
              <a:t>herşeyi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küf</a:t>
            </a:r>
            <a:r>
              <a:rPr lang="en-US" dirty="0"/>
              <a:t> </a:t>
            </a:r>
            <a:r>
              <a:rPr lang="en-US" dirty="0" err="1"/>
              <a:t>oluşturarak</a:t>
            </a:r>
            <a:r>
              <a:rPr lang="en-US" dirty="0"/>
              <a:t> </a:t>
            </a:r>
            <a:r>
              <a:rPr lang="en-US" dirty="0" err="1"/>
              <a:t>patatesleri</a:t>
            </a:r>
            <a:r>
              <a:rPr lang="en-US" dirty="0"/>
              <a:t> </a:t>
            </a:r>
            <a:r>
              <a:rPr lang="en-US" dirty="0" err="1"/>
              <a:t>yok</a:t>
            </a:r>
            <a:r>
              <a:rPr lang="en-US" dirty="0"/>
              <a:t> </a:t>
            </a:r>
            <a:r>
              <a:rPr lang="en-US" dirty="0" err="1"/>
              <a:t>etmiş</a:t>
            </a:r>
            <a:r>
              <a:rPr lang="en-US" dirty="0"/>
              <a:t>. </a:t>
            </a:r>
          </a:p>
          <a:p>
            <a:r>
              <a:rPr lang="en-US" dirty="0" err="1"/>
              <a:t>Avrupa’da</a:t>
            </a:r>
            <a:r>
              <a:rPr lang="en-US" dirty="0"/>
              <a:t> 19.yy’da </a:t>
            </a:r>
            <a:r>
              <a:rPr lang="en-US" dirty="0" err="1"/>
              <a:t>görülmüş</a:t>
            </a:r>
            <a:r>
              <a:rPr lang="en-US" dirty="0"/>
              <a:t> en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kıtlık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bilinmektedir</a:t>
            </a:r>
            <a:r>
              <a:rPr lang="en-US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1" y="5710936"/>
            <a:ext cx="5314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www.britannica.com</a:t>
            </a:r>
            <a:r>
              <a:rPr lang="en-US" sz="1350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369804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724" y="2054656"/>
            <a:ext cx="6070024" cy="2939102"/>
          </a:xfrm>
        </p:spPr>
        <p:txBody>
          <a:bodyPr>
            <a:normAutofit/>
          </a:bodyPr>
          <a:lstStyle/>
          <a:p>
            <a:r>
              <a:rPr lang="en-US" dirty="0" err="1"/>
              <a:t>Patates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besin</a:t>
            </a:r>
            <a:r>
              <a:rPr lang="en-US" dirty="0"/>
              <a:t> </a:t>
            </a:r>
            <a:r>
              <a:rPr lang="en-US" dirty="0" err="1"/>
              <a:t>kaynağı</a:t>
            </a:r>
            <a:r>
              <a:rPr lang="en-US" dirty="0"/>
              <a:t> </a:t>
            </a:r>
            <a:r>
              <a:rPr lang="en-US" dirty="0" err="1"/>
              <a:t>idi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tane</a:t>
            </a:r>
            <a:r>
              <a:rPr lang="en-US" dirty="0"/>
              <a:t> </a:t>
            </a:r>
            <a:r>
              <a:rPr lang="en-US" dirty="0" err="1"/>
              <a:t>patates</a:t>
            </a:r>
            <a:r>
              <a:rPr lang="en-US" dirty="0"/>
              <a:t> </a:t>
            </a:r>
            <a:r>
              <a:rPr lang="en-US" dirty="0" err="1"/>
              <a:t>türünün</a:t>
            </a:r>
            <a:r>
              <a:rPr lang="en-US" dirty="0"/>
              <a:t> </a:t>
            </a:r>
            <a:r>
              <a:rPr lang="en-US" dirty="0" err="1"/>
              <a:t>verim</a:t>
            </a:r>
            <a:r>
              <a:rPr lang="en-US" dirty="0"/>
              <a:t> </a:t>
            </a:r>
            <a:r>
              <a:rPr lang="en-US" dirty="0" err="1"/>
              <a:t>özellikleri</a:t>
            </a:r>
            <a:r>
              <a:rPr lang="en-US" dirty="0"/>
              <a:t> </a:t>
            </a:r>
            <a:r>
              <a:rPr lang="en-US" dirty="0" err="1"/>
              <a:t>yüzünden</a:t>
            </a:r>
            <a:r>
              <a:rPr lang="en-US" dirty="0"/>
              <a:t> </a:t>
            </a:r>
            <a:r>
              <a:rPr lang="en-US" dirty="0" err="1"/>
              <a:t>tercih</a:t>
            </a:r>
            <a:r>
              <a:rPr lang="en-US" dirty="0"/>
              <a:t> </a:t>
            </a:r>
            <a:r>
              <a:rPr lang="en-US" dirty="0" err="1"/>
              <a:t>edilerek</a:t>
            </a:r>
            <a:r>
              <a:rPr lang="en-US" dirty="0"/>
              <a:t> </a:t>
            </a:r>
            <a:r>
              <a:rPr lang="en-US" dirty="0" err="1"/>
              <a:t>yetiştirilmesi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 </a:t>
            </a:r>
            <a:r>
              <a:rPr lang="en-US" dirty="0" err="1"/>
              <a:t>çeşitliliğin</a:t>
            </a:r>
            <a:r>
              <a:rPr lang="en-US" dirty="0"/>
              <a:t> </a:t>
            </a:r>
            <a:r>
              <a:rPr lang="en-US" dirty="0" err="1"/>
              <a:t>azalmasına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/>
              <a:t>bitkinin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hastalığa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direncinin</a:t>
            </a:r>
            <a:r>
              <a:rPr lang="en-US" dirty="0"/>
              <a:t> de </a:t>
            </a:r>
            <a:r>
              <a:rPr lang="en-US" dirty="0" err="1"/>
              <a:t>azalmasına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mr-IN" dirty="0"/>
              <a:t>…</a:t>
            </a:r>
            <a:endParaRPr lang="tr-TR" dirty="0"/>
          </a:p>
          <a:p>
            <a:r>
              <a:rPr lang="en-US" dirty="0"/>
              <a:t>B</a:t>
            </a:r>
            <a:r>
              <a:rPr lang="tr-TR" dirty="0"/>
              <a:t>öylece de İrlanda ülke olarak kıtlığa karşı hassas konuma geldi.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1" y="5710936"/>
            <a:ext cx="5314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www.britannica.com</a:t>
            </a:r>
            <a:r>
              <a:rPr lang="en-US" sz="1350" dirty="0"/>
              <a:t>/event/Great-Famine-Irish-history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9724" y="1367484"/>
            <a:ext cx="6172200" cy="3435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err="1"/>
              <a:t>İrlanda</a:t>
            </a:r>
            <a:r>
              <a:rPr lang="en-US" sz="2700" dirty="0"/>
              <a:t>, </a:t>
            </a:r>
            <a:r>
              <a:rPr lang="en-US" sz="2700" dirty="0" err="1"/>
              <a:t>Büyük</a:t>
            </a:r>
            <a:r>
              <a:rPr lang="en-US" sz="2700" dirty="0"/>
              <a:t> </a:t>
            </a:r>
            <a:r>
              <a:rPr lang="en-US" sz="2700" dirty="0" err="1"/>
              <a:t>Kıtlık</a:t>
            </a:r>
            <a:r>
              <a:rPr lang="en-US" sz="2700" dirty="0"/>
              <a:t> 1845–49</a:t>
            </a:r>
          </a:p>
        </p:txBody>
      </p:sp>
    </p:spTree>
    <p:extLst>
      <p:ext uri="{BB962C8B-B14F-4D97-AF65-F5344CB8AC3E}">
        <p14:creationId xmlns:p14="http://schemas.microsoft.com/office/powerpoint/2010/main" val="2147899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4887" y="866592"/>
            <a:ext cx="7722704" cy="344487"/>
          </a:xfrm>
        </p:spPr>
        <p:txBody>
          <a:bodyPr>
            <a:normAutofit fontScale="90000"/>
          </a:bodyPr>
          <a:lstStyle/>
          <a:p>
            <a:r>
              <a:rPr lang="en-US" dirty="0"/>
              <a:t>1 </a:t>
            </a:r>
            <a:r>
              <a:rPr lang="en-US" dirty="0" err="1"/>
              <a:t>milyon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açlıktan</a:t>
            </a:r>
            <a:r>
              <a:rPr lang="en-US" dirty="0"/>
              <a:t> </a:t>
            </a:r>
            <a:r>
              <a:rPr lang="en-US" dirty="0" err="1"/>
              <a:t>öldü</a:t>
            </a:r>
            <a:endParaRPr lang="en-US" dirty="0"/>
          </a:p>
        </p:txBody>
      </p:sp>
      <p:pic>
        <p:nvPicPr>
          <p:cNvPr id="4" name="Picture 3" descr="Screen Shot 2018-09-25 at 13.09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76" y="1424748"/>
            <a:ext cx="4038600" cy="4276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1" y="5710936"/>
            <a:ext cx="5314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www.britannica.com</a:t>
            </a:r>
            <a:r>
              <a:rPr lang="en-US" sz="1350" dirty="0"/>
              <a:t>/event/Great-Famine-Irish-history</a:t>
            </a:r>
          </a:p>
        </p:txBody>
      </p:sp>
    </p:spTree>
    <p:extLst>
      <p:ext uri="{BB962C8B-B14F-4D97-AF65-F5344CB8AC3E}">
        <p14:creationId xmlns:p14="http://schemas.microsoft.com/office/powerpoint/2010/main" val="255972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10</TotalTime>
  <Words>772</Words>
  <Application>Microsoft Macintosh PowerPoint</Application>
  <PresentationFormat>On-screen Show (4:3)</PresentationFormat>
  <Paragraphs>99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2</vt:lpstr>
      <vt:lpstr>Quotable</vt:lpstr>
      <vt:lpstr>Temel Genetik Kavramlar III</vt:lpstr>
      <vt:lpstr>Kısa tarihten bir soru…</vt:lpstr>
      <vt:lpstr>Doğal Seleksiyon, Darwin</vt:lpstr>
      <vt:lpstr>PowerPoint Presentation</vt:lpstr>
      <vt:lpstr> Hadi düşünelim, Genetik çeşitlilik olmasa  ne olurdu?</vt:lpstr>
      <vt:lpstr>PowerPoint Presentation</vt:lpstr>
      <vt:lpstr>İrlanda, Büyük Kıtlık 1845–49</vt:lpstr>
      <vt:lpstr>PowerPoint Presentation</vt:lpstr>
      <vt:lpstr>1 milyon insan açlıktan öldü</vt:lpstr>
      <vt:lpstr>Doğal seleksiyon, Darwin</vt:lpstr>
      <vt:lpstr>PowerPoint Presentation</vt:lpstr>
      <vt:lpstr>Kalıtımın Kromozomal Esası</vt:lpstr>
      <vt:lpstr>Kalıtımın Kromozomal Esası</vt:lpstr>
      <vt:lpstr>Kalıtımın Kromozomal Esası</vt:lpstr>
      <vt:lpstr>Kalıtımın Kromozomal Esası</vt:lpstr>
      <vt:lpstr>https://visualsunlimited.photoshelter.com/image/I0000ZvQYm12tAbI</vt:lpstr>
      <vt:lpstr>Kalıtımın Kromozomal Esası</vt:lpstr>
      <vt:lpstr>Kalıtımın Kromozomal Esası</vt:lpstr>
      <vt:lpstr>Kalıtımın Kromozomal Esası</vt:lpstr>
      <vt:lpstr>Kalıtımın Kromozomal Esası</vt:lpstr>
      <vt:lpstr>Kalıtımın Kromozomal Esası</vt:lpstr>
      <vt:lpstr>Kromozom yapısı</vt:lpstr>
      <vt:lpstr>PowerPoint Presentation</vt:lpstr>
      <vt:lpstr>PowerPoint Presentation</vt:lpstr>
      <vt:lpstr>PowerPoint Presentation</vt:lpstr>
      <vt:lpstr>PowerPoint Presentation</vt:lpstr>
      <vt:lpstr>Telomerler,  2009 Nobel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Genetik Kavramlar III</dc:title>
  <dc:creator>Nuket.Bilgen</dc:creator>
  <cp:lastModifiedBy>Nuket.Bilgen</cp:lastModifiedBy>
  <cp:revision>8</cp:revision>
  <dcterms:created xsi:type="dcterms:W3CDTF">2020-10-15T11:01:56Z</dcterms:created>
  <dcterms:modified xsi:type="dcterms:W3CDTF">2020-10-22T08:01:14Z</dcterms:modified>
</cp:coreProperties>
</file>