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098DA-51FA-4ECF-A5EC-C5A6790A29E4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EA09A-4458-46BD-9E22-7F04442740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088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588732E-BB70-49E1-BAF6-75DD04013CF2}" type="slidenum">
              <a:rPr lang="tr-TR" altLang="tr-TR"/>
              <a:pPr eaLnBrk="1" hangingPunct="1"/>
              <a:t>6</a:t>
            </a:fld>
            <a:endParaRPr lang="tr-TR" altLang="tr-TR"/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4175" y="687388"/>
            <a:ext cx="6089650" cy="3425825"/>
          </a:xfrm>
          <a:ln w="12700" cap="flat"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1368806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C4ECBF-C57B-4CED-A349-A842B28F7982}" type="slidenum">
              <a:rPr lang="tr-TR" altLang="tr-TR"/>
              <a:pPr eaLnBrk="1" hangingPunct="1"/>
              <a:t>7</a:t>
            </a:fld>
            <a:endParaRPr lang="tr-TR" altLang="tr-TR"/>
          </a:p>
        </p:txBody>
      </p:sp>
      <p:sp>
        <p:nvSpPr>
          <p:cNvPr id="10752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4175" y="687388"/>
            <a:ext cx="6089650" cy="3425825"/>
          </a:xfrm>
          <a:ln w="12700" cap="flat"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143100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097349-F668-4B5A-93D5-AA13F3D345D4}" type="slidenum">
              <a:rPr lang="tr-TR" altLang="tr-TR"/>
              <a:pPr eaLnBrk="1" hangingPunct="1"/>
              <a:t>8</a:t>
            </a:fld>
            <a:endParaRPr lang="tr-TR" altLang="tr-TR"/>
          </a:p>
        </p:txBody>
      </p:sp>
      <p:sp>
        <p:nvSpPr>
          <p:cNvPr id="10854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4175" y="687388"/>
            <a:ext cx="6089650" cy="3425825"/>
          </a:xfrm>
          <a:ln w="12700" cap="flat"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375474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388DEB6-C700-42BC-B698-248FFCC82693}" type="slidenum">
              <a:rPr lang="tr-TR" altLang="tr-TR"/>
              <a:pPr eaLnBrk="1" hangingPunct="1"/>
              <a:t>9</a:t>
            </a:fld>
            <a:endParaRPr lang="tr-TR" altLang="tr-TR"/>
          </a:p>
        </p:txBody>
      </p:sp>
      <p:sp>
        <p:nvSpPr>
          <p:cNvPr id="10957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4175" y="687388"/>
            <a:ext cx="6089650" cy="3425825"/>
          </a:xfrm>
          <a:ln w="12700" cap="flat"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1296007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8AFDCD4-0EF1-4050-9FC0-697B2BBAD9A8}" type="slidenum">
              <a:rPr lang="tr-TR" altLang="tr-TR"/>
              <a:pPr eaLnBrk="1" hangingPunct="1"/>
              <a:t>10</a:t>
            </a:fld>
            <a:endParaRPr lang="tr-TR" altLang="tr-TR"/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4175" y="687388"/>
            <a:ext cx="6089650" cy="3425825"/>
          </a:xfrm>
          <a:ln w="12700" cap="flat"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3496164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7375C1-225A-40AB-BBDF-912E87F89201}" type="slidenum">
              <a:rPr lang="tr-TR" altLang="tr-TR"/>
              <a:pPr eaLnBrk="1" hangingPunct="1"/>
              <a:t>11</a:t>
            </a:fld>
            <a:endParaRPr lang="tr-TR" altLang="tr-TR"/>
          </a:p>
        </p:txBody>
      </p:sp>
      <p:sp>
        <p:nvSpPr>
          <p:cNvPr id="11161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4175" y="687388"/>
            <a:ext cx="6089650" cy="3425825"/>
          </a:xfrm>
          <a:ln w="12700" cap="flat"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3959077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1148756-AC1A-455E-A510-DD1A1C68E6E9}" type="slidenum">
              <a:rPr lang="tr-TR" altLang="tr-TR"/>
              <a:pPr eaLnBrk="1" hangingPunct="1"/>
              <a:t>12</a:t>
            </a:fld>
            <a:endParaRPr lang="tr-TR" altLang="tr-TR"/>
          </a:p>
        </p:txBody>
      </p:sp>
      <p:sp>
        <p:nvSpPr>
          <p:cNvPr id="11264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4175" y="687388"/>
            <a:ext cx="6089650" cy="3425825"/>
          </a:xfrm>
          <a:ln w="12700" cap="flat"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760145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14D3-AD3E-4DB2-8F24-604403B2CA1C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6579-59E2-40E5-9537-38DB9AAFEA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690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14D3-AD3E-4DB2-8F24-604403B2CA1C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6579-59E2-40E5-9537-38DB9AAFEA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545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14D3-AD3E-4DB2-8F24-604403B2CA1C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6579-59E2-40E5-9537-38DB9AAFEA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7158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FF7719-3B29-4A26-9799-40E7564B017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8761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14D3-AD3E-4DB2-8F24-604403B2CA1C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6579-59E2-40E5-9537-38DB9AAFEA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599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14D3-AD3E-4DB2-8F24-604403B2CA1C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6579-59E2-40E5-9537-38DB9AAFEA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86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14D3-AD3E-4DB2-8F24-604403B2CA1C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6579-59E2-40E5-9537-38DB9AAFEA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807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14D3-AD3E-4DB2-8F24-604403B2CA1C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6579-59E2-40E5-9537-38DB9AAFEA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504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14D3-AD3E-4DB2-8F24-604403B2CA1C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6579-59E2-40E5-9537-38DB9AAFEA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359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14D3-AD3E-4DB2-8F24-604403B2CA1C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6579-59E2-40E5-9537-38DB9AAFEA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927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14D3-AD3E-4DB2-8F24-604403B2CA1C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6579-59E2-40E5-9537-38DB9AAFEA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843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14D3-AD3E-4DB2-8F24-604403B2CA1C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6579-59E2-40E5-9537-38DB9AAFEA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2799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714D3-AD3E-4DB2-8F24-604403B2CA1C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16579-59E2-40E5-9537-38DB9AAFEA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084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609601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tr-TR" sz="4800"/>
              <a:t>ANT 311 Beslenme İlkeleri ve Beslenme Antropolojisi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886200"/>
            <a:ext cx="7467600" cy="1752600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smtClean="0"/>
              <a:t>Prof.Dr. Timur Gültekin</a:t>
            </a:r>
          </a:p>
          <a:p>
            <a:pPr eaLnBrk="1" hangingPunct="1">
              <a:defRPr/>
            </a:pPr>
            <a:endParaRPr lang="tr-TR" altLang="tr-TR" smtClean="0"/>
          </a:p>
          <a:p>
            <a:pPr eaLnBrk="1" hangingPunct="1">
              <a:defRPr/>
            </a:pPr>
            <a:r>
              <a:rPr lang="tr-TR" altLang="tr-TR" smtClean="0"/>
              <a:t>Email: tgultekin@ankara.edu.trin</a:t>
            </a:r>
          </a:p>
        </p:txBody>
      </p:sp>
    </p:spTree>
    <p:extLst>
      <p:ext uri="{BB962C8B-B14F-4D97-AF65-F5344CB8AC3E}">
        <p14:creationId xmlns:p14="http://schemas.microsoft.com/office/powerpoint/2010/main" val="2090332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905000" y="304800"/>
            <a:ext cx="4724400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2800" b="1">
                <a:solidFill>
                  <a:srgbClr val="FF0000"/>
                </a:solidFill>
                <a:latin typeface="Tahoma" panose="020B0604030504040204" pitchFamily="34" charset="0"/>
              </a:rPr>
              <a:t>FİZİKSEL AKTİVİTE</a:t>
            </a:r>
          </a:p>
          <a:p>
            <a:pPr>
              <a:spcBef>
                <a:spcPct val="50000"/>
              </a:spcBef>
            </a:pPr>
            <a:endParaRPr lang="tr-TR" altLang="tr-TR" sz="2800" b="1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tr-TR" altLang="tr-TR" sz="2400" b="1">
                <a:latin typeface="Tahoma" panose="020B0604030504040204" pitchFamily="34" charset="0"/>
              </a:rPr>
              <a:t>Oksijen alımı ve kalpten kan akımı hacmini arttırır.</a:t>
            </a:r>
          </a:p>
          <a:p>
            <a:pPr>
              <a:spcBef>
                <a:spcPct val="50000"/>
              </a:spcBef>
            </a:pPr>
            <a:endParaRPr lang="tr-TR" altLang="tr-TR" sz="2400" b="1"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tr-TR" altLang="tr-TR" sz="2800" b="1">
                <a:latin typeface="Monotype Sorts" pitchFamily="2" charset="2"/>
              </a:rPr>
              <a:t>Ú</a:t>
            </a:r>
            <a:r>
              <a:rPr lang="tr-TR" altLang="tr-TR" sz="2800" b="1">
                <a:latin typeface="Tahoma" panose="020B0604030504040204" pitchFamily="34" charset="0"/>
              </a:rPr>
              <a:t> </a:t>
            </a:r>
            <a:r>
              <a:rPr lang="tr-TR" altLang="tr-TR" sz="2400" b="1">
                <a:latin typeface="Tahoma" panose="020B0604030504040204" pitchFamily="34" charset="0"/>
              </a:rPr>
              <a:t>Belirli oksijen alımında kalp atım hızını arttırır.</a:t>
            </a:r>
          </a:p>
          <a:p>
            <a:pPr>
              <a:spcBef>
                <a:spcPct val="50000"/>
              </a:spcBef>
            </a:pPr>
            <a:endParaRPr lang="tr-TR" altLang="tr-TR" sz="2800" b="1"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tr-TR" altLang="tr-TR" sz="2800" b="1">
                <a:latin typeface="Monotype Sorts" pitchFamily="2" charset="2"/>
              </a:rPr>
              <a:t>Ú</a:t>
            </a:r>
            <a:r>
              <a:rPr lang="tr-TR" altLang="tr-TR" sz="2800" b="1">
                <a:latin typeface="Tahoma" panose="020B0604030504040204" pitchFamily="34" charset="0"/>
              </a:rPr>
              <a:t> </a:t>
            </a:r>
            <a:r>
              <a:rPr lang="tr-TR" altLang="tr-TR" sz="2400" b="1">
                <a:latin typeface="Tahoma" panose="020B0604030504040204" pitchFamily="34" charset="0"/>
              </a:rPr>
              <a:t>Metabolizmayı hızlandırır.</a:t>
            </a:r>
          </a:p>
          <a:p>
            <a:pPr>
              <a:spcBef>
                <a:spcPct val="50000"/>
              </a:spcBef>
            </a:pPr>
            <a:endParaRPr lang="tr-TR" altLang="tr-TR" sz="2800" b="1"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tr-TR" altLang="tr-TR" sz="2800" b="1">
                <a:latin typeface="Monotype Sorts" pitchFamily="2" charset="2"/>
              </a:rPr>
              <a:t>Ú</a:t>
            </a:r>
            <a:r>
              <a:rPr lang="tr-TR" altLang="tr-TR" sz="2800" b="1">
                <a:latin typeface="Tahoma" panose="020B0604030504040204" pitchFamily="34" charset="0"/>
              </a:rPr>
              <a:t> </a:t>
            </a:r>
            <a:r>
              <a:rPr lang="tr-TR" altLang="tr-TR" sz="2400" b="1">
                <a:latin typeface="Tahoma" panose="020B0604030504040204" pitchFamily="34" charset="0"/>
              </a:rPr>
              <a:t>Şişmanlığı önler.</a:t>
            </a:r>
            <a:endParaRPr lang="tr-TR" altLang="tr-TR" sz="2800" b="1"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tr-TR" altLang="tr-TR" sz="2800" b="1">
              <a:latin typeface="Tahoma Tur" charset="-94"/>
            </a:endParaRPr>
          </a:p>
        </p:txBody>
      </p:sp>
      <p:graphicFrame>
        <p:nvGraphicFramePr>
          <p:cNvPr id="92163" name="Object 3"/>
          <p:cNvGraphicFramePr>
            <a:graphicFrameLocks/>
          </p:cNvGraphicFramePr>
          <p:nvPr/>
        </p:nvGraphicFramePr>
        <p:xfrm>
          <a:off x="6553200" y="533400"/>
          <a:ext cx="3822700" cy="572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4" imgW="3822700" imgH="5727700" progId="MS_ClipArt_Gallery.2">
                  <p:embed/>
                </p:oleObj>
              </mc:Choice>
              <mc:Fallback>
                <p:oleObj name="Clip" r:id="rId4" imgW="3822700" imgH="5727700" progId="MS_ClipArt_Gallery.2">
                  <p:embed/>
                  <p:pic>
                    <p:nvPicPr>
                      <p:cNvPr id="92163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33400"/>
                        <a:ext cx="3822700" cy="572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392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905000" y="685801"/>
            <a:ext cx="3733800" cy="591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2800" b="1">
                <a:latin typeface="Monotype Sorts" pitchFamily="2" charset="2"/>
              </a:rPr>
              <a:t>Ú</a:t>
            </a:r>
            <a:r>
              <a:rPr lang="tr-TR" altLang="tr-TR" sz="2800" b="1">
                <a:latin typeface="Tahoma" panose="020B0604030504040204" pitchFamily="34" charset="0"/>
              </a:rPr>
              <a:t> </a:t>
            </a:r>
            <a:r>
              <a:rPr lang="tr-TR" altLang="tr-TR" sz="2400" b="1">
                <a:latin typeface="Tahoma" panose="020B0604030504040204" pitchFamily="34" charset="0"/>
              </a:rPr>
              <a:t>Kas gücünü arttırır.</a:t>
            </a:r>
          </a:p>
          <a:p>
            <a:pPr>
              <a:spcBef>
                <a:spcPct val="50000"/>
              </a:spcBef>
            </a:pPr>
            <a:endParaRPr lang="tr-TR" altLang="tr-TR" sz="2400" b="1"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tr-TR" altLang="tr-TR" sz="2800" b="1">
                <a:latin typeface="Monotype Sorts" pitchFamily="2" charset="2"/>
              </a:rPr>
              <a:t>Ú</a:t>
            </a:r>
            <a:r>
              <a:rPr lang="tr-TR" altLang="tr-TR" sz="2800" b="1">
                <a:latin typeface="Tahoma" panose="020B0604030504040204" pitchFamily="34" charset="0"/>
              </a:rPr>
              <a:t> </a:t>
            </a:r>
            <a:r>
              <a:rPr lang="tr-TR" altLang="tr-TR" sz="2400" b="1">
                <a:latin typeface="Tahoma" panose="020B0604030504040204" pitchFamily="34" charset="0"/>
              </a:rPr>
              <a:t>Osteoporoz oluşumunu önler.</a:t>
            </a:r>
          </a:p>
          <a:p>
            <a:pPr>
              <a:spcBef>
                <a:spcPct val="50000"/>
              </a:spcBef>
            </a:pPr>
            <a:endParaRPr lang="tr-TR" altLang="tr-TR" sz="2800" b="1"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tr-TR" altLang="tr-TR" sz="2800" b="1">
                <a:latin typeface="Monotype Sorts" pitchFamily="2" charset="2"/>
              </a:rPr>
              <a:t>Ú</a:t>
            </a:r>
            <a:r>
              <a:rPr lang="tr-TR" altLang="tr-TR" sz="2800" b="1">
                <a:latin typeface="Tahoma" panose="020B0604030504040204" pitchFamily="34" charset="0"/>
              </a:rPr>
              <a:t> </a:t>
            </a:r>
            <a:r>
              <a:rPr lang="tr-TR" altLang="tr-TR" sz="2400" b="1">
                <a:latin typeface="Tahoma" panose="020B0604030504040204" pitchFamily="34" charset="0"/>
              </a:rPr>
              <a:t>Kan basıncını azaltır.</a:t>
            </a:r>
          </a:p>
          <a:p>
            <a:pPr>
              <a:spcBef>
                <a:spcPct val="50000"/>
              </a:spcBef>
            </a:pPr>
            <a:endParaRPr lang="tr-TR" altLang="tr-TR" sz="2800" b="1"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tr-TR" altLang="tr-TR" sz="2800" b="1">
                <a:latin typeface="Monotype Sorts" pitchFamily="2" charset="2"/>
              </a:rPr>
              <a:t>Ú</a:t>
            </a:r>
            <a:r>
              <a:rPr lang="tr-TR" altLang="tr-TR" sz="2800" b="1">
                <a:latin typeface="Tahoma" panose="020B0604030504040204" pitchFamily="34" charset="0"/>
              </a:rPr>
              <a:t> </a:t>
            </a:r>
            <a:r>
              <a:rPr lang="tr-TR" altLang="tr-TR" sz="2400" b="1">
                <a:latin typeface="Tahoma" panose="020B0604030504040204" pitchFamily="34" charset="0"/>
              </a:rPr>
              <a:t>Kalp kasının gücünü arttırır.</a:t>
            </a:r>
          </a:p>
          <a:p>
            <a:pPr>
              <a:spcBef>
                <a:spcPct val="50000"/>
              </a:spcBef>
            </a:pPr>
            <a:endParaRPr lang="tr-TR" altLang="tr-TR" sz="2400" b="1">
              <a:latin typeface="Tahoma Tur" charset="-94"/>
            </a:endParaRPr>
          </a:p>
        </p:txBody>
      </p:sp>
      <p:graphicFrame>
        <p:nvGraphicFramePr>
          <p:cNvPr id="94211" name="Object 3"/>
          <p:cNvGraphicFramePr>
            <a:graphicFrameLocks/>
          </p:cNvGraphicFramePr>
          <p:nvPr/>
        </p:nvGraphicFramePr>
        <p:xfrm>
          <a:off x="5810250" y="1295400"/>
          <a:ext cx="4870450" cy="412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lip" r:id="rId4" imgW="4870450" imgH="4127500" progId="MS_ClipArt_Gallery.2">
                  <p:embed/>
                </p:oleObj>
              </mc:Choice>
              <mc:Fallback>
                <p:oleObj name="Clip" r:id="rId4" imgW="4870450" imgH="4127500" progId="MS_ClipArt_Gallery.2">
                  <p:embed/>
                  <p:pic>
                    <p:nvPicPr>
                      <p:cNvPr id="94211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0" y="1295400"/>
                        <a:ext cx="4870450" cy="412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516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905000" y="1524001"/>
            <a:ext cx="441960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2800" b="1">
                <a:latin typeface="Monotype Sorts" pitchFamily="2" charset="2"/>
              </a:rPr>
              <a:t>Ú</a:t>
            </a:r>
            <a:r>
              <a:rPr lang="tr-TR" altLang="tr-TR" sz="2800" b="1">
                <a:latin typeface="Tahoma" panose="020B0604030504040204" pitchFamily="34" charset="0"/>
              </a:rPr>
              <a:t> </a:t>
            </a:r>
            <a:r>
              <a:rPr lang="tr-TR" altLang="tr-TR" sz="2400" b="1">
                <a:latin typeface="Tahoma" panose="020B0604030504040204" pitchFamily="34" charset="0"/>
              </a:rPr>
              <a:t>Kalple ilgili hastalık ve ölümleri azaltır.</a:t>
            </a:r>
          </a:p>
          <a:p>
            <a:pPr>
              <a:spcBef>
                <a:spcPct val="50000"/>
              </a:spcBef>
            </a:pPr>
            <a:endParaRPr lang="tr-TR" altLang="tr-TR" sz="2800" b="1"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tr-TR" altLang="tr-TR" sz="2800" b="1">
                <a:latin typeface="Monotype Sorts" pitchFamily="2" charset="2"/>
              </a:rPr>
              <a:t>Ú</a:t>
            </a:r>
            <a:r>
              <a:rPr lang="tr-TR" altLang="tr-TR" sz="2800" b="1">
                <a:latin typeface="Tahoma" panose="020B0604030504040204" pitchFamily="34" charset="0"/>
              </a:rPr>
              <a:t>  </a:t>
            </a:r>
            <a:r>
              <a:rPr lang="tr-TR" altLang="tr-TR" sz="2400" b="1">
                <a:latin typeface="Tahoma" panose="020B0604030504040204" pitchFamily="34" charset="0"/>
              </a:rPr>
              <a:t>HDL’nin LDL’ye oranını artırır.</a:t>
            </a:r>
          </a:p>
          <a:p>
            <a:pPr>
              <a:spcBef>
                <a:spcPct val="50000"/>
              </a:spcBef>
            </a:pPr>
            <a:endParaRPr lang="tr-TR" altLang="tr-TR" sz="2800" b="1"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tr-TR" altLang="tr-TR" sz="2800" b="1">
              <a:latin typeface="Tahoma Tur" charset="-94"/>
            </a:endParaRPr>
          </a:p>
        </p:txBody>
      </p:sp>
      <p:graphicFrame>
        <p:nvGraphicFramePr>
          <p:cNvPr id="5122" name="Object 3"/>
          <p:cNvGraphicFramePr>
            <a:graphicFrameLocks/>
          </p:cNvGraphicFramePr>
          <p:nvPr/>
        </p:nvGraphicFramePr>
        <p:xfrm>
          <a:off x="7696200" y="1447800"/>
          <a:ext cx="2146300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lip" r:id="rId4" imgW="2146300" imgH="3975100" progId="MS_ClipArt_Gallery.2">
                  <p:embed/>
                </p:oleObj>
              </mc:Choice>
              <mc:Fallback>
                <p:oleObj name="Clip" r:id="rId4" imgW="2146300" imgH="3975100" progId="MS_ClipArt_Gallery.2">
                  <p:embed/>
                  <p:pic>
                    <p:nvPicPr>
                      <p:cNvPr id="5122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1447800"/>
                        <a:ext cx="2146300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866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tr-TR" sz="4000"/>
              <a:t>Guidelines for </a:t>
            </a:r>
            <a:br>
              <a:rPr lang="en-US" altLang="tr-TR" sz="4000"/>
            </a:br>
            <a:r>
              <a:rPr lang="en-US" altLang="tr-TR" sz="4000"/>
              <a:t>Healthy Eating</a:t>
            </a:r>
            <a:endParaRPr lang="tr-TR" altLang="tr-TR" sz="4000"/>
          </a:p>
        </p:txBody>
      </p:sp>
      <p:grpSp>
        <p:nvGrpSpPr>
          <p:cNvPr id="91139" name="Group 4"/>
          <p:cNvGrpSpPr>
            <a:grpSpLocks/>
          </p:cNvGrpSpPr>
          <p:nvPr/>
        </p:nvGrpSpPr>
        <p:grpSpPr bwMode="auto">
          <a:xfrm>
            <a:off x="3352800" y="1524000"/>
            <a:ext cx="5143500" cy="4343400"/>
            <a:chOff x="960" y="432"/>
            <a:chExt cx="4288" cy="3584"/>
          </a:xfrm>
        </p:grpSpPr>
        <p:sp>
          <p:nvSpPr>
            <p:cNvPr id="91140" name="Line 5"/>
            <p:cNvSpPr>
              <a:spLocks noChangeShapeType="1"/>
            </p:cNvSpPr>
            <p:nvPr/>
          </p:nvSpPr>
          <p:spPr bwMode="auto">
            <a:xfrm>
              <a:off x="3147" y="464"/>
              <a:ext cx="2101" cy="3520"/>
            </a:xfrm>
            <a:prstGeom prst="line">
              <a:avLst/>
            </a:prstGeom>
            <a:noFill/>
            <a:ln w="50800">
              <a:solidFill>
                <a:srgbClr val="FAFD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1141" name="Line 6"/>
            <p:cNvSpPr>
              <a:spLocks noChangeShapeType="1"/>
            </p:cNvSpPr>
            <p:nvPr/>
          </p:nvSpPr>
          <p:spPr bwMode="auto">
            <a:xfrm flipV="1">
              <a:off x="960" y="432"/>
              <a:ext cx="2155" cy="3584"/>
            </a:xfrm>
            <a:prstGeom prst="line">
              <a:avLst/>
            </a:prstGeom>
            <a:noFill/>
            <a:ln w="50800">
              <a:solidFill>
                <a:srgbClr val="FAFD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1142" name="Line 7"/>
            <p:cNvSpPr>
              <a:spLocks noChangeShapeType="1"/>
            </p:cNvSpPr>
            <p:nvPr/>
          </p:nvSpPr>
          <p:spPr bwMode="auto">
            <a:xfrm>
              <a:off x="968" y="4000"/>
              <a:ext cx="4218" cy="0"/>
            </a:xfrm>
            <a:prstGeom prst="line">
              <a:avLst/>
            </a:prstGeom>
            <a:noFill/>
            <a:ln w="76200">
              <a:solidFill>
                <a:srgbClr val="FAFD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1143" name="Line 8"/>
            <p:cNvSpPr>
              <a:spLocks noChangeShapeType="1"/>
            </p:cNvSpPr>
            <p:nvPr/>
          </p:nvSpPr>
          <p:spPr bwMode="auto">
            <a:xfrm>
              <a:off x="1494" y="3255"/>
              <a:ext cx="3328" cy="0"/>
            </a:xfrm>
            <a:prstGeom prst="line">
              <a:avLst/>
            </a:prstGeom>
            <a:noFill/>
            <a:ln w="50800">
              <a:solidFill>
                <a:srgbClr val="FAFD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1144" name="Line 9"/>
            <p:cNvSpPr>
              <a:spLocks noChangeShapeType="1"/>
            </p:cNvSpPr>
            <p:nvPr/>
          </p:nvSpPr>
          <p:spPr bwMode="auto">
            <a:xfrm>
              <a:off x="1974" y="2396"/>
              <a:ext cx="2314" cy="0"/>
            </a:xfrm>
            <a:prstGeom prst="line">
              <a:avLst/>
            </a:prstGeom>
            <a:noFill/>
            <a:ln w="50800">
              <a:solidFill>
                <a:srgbClr val="FAFD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1145" name="Line 10"/>
            <p:cNvSpPr>
              <a:spLocks noChangeShapeType="1"/>
            </p:cNvSpPr>
            <p:nvPr/>
          </p:nvSpPr>
          <p:spPr bwMode="auto">
            <a:xfrm>
              <a:off x="2507" y="1537"/>
              <a:ext cx="1247" cy="0"/>
            </a:xfrm>
            <a:prstGeom prst="line">
              <a:avLst/>
            </a:prstGeom>
            <a:noFill/>
            <a:ln w="50800">
              <a:solidFill>
                <a:srgbClr val="FAFD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1146" name="Line 11"/>
            <p:cNvSpPr>
              <a:spLocks noChangeShapeType="1"/>
            </p:cNvSpPr>
            <p:nvPr/>
          </p:nvSpPr>
          <p:spPr bwMode="auto">
            <a:xfrm>
              <a:off x="3237" y="2412"/>
              <a:ext cx="0" cy="827"/>
            </a:xfrm>
            <a:prstGeom prst="line">
              <a:avLst/>
            </a:prstGeom>
            <a:noFill/>
            <a:ln w="50800">
              <a:solidFill>
                <a:srgbClr val="FAFD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1147" name="Line 12"/>
            <p:cNvSpPr>
              <a:spLocks noChangeShapeType="1"/>
            </p:cNvSpPr>
            <p:nvPr/>
          </p:nvSpPr>
          <p:spPr bwMode="auto">
            <a:xfrm flipV="1">
              <a:off x="3024" y="1521"/>
              <a:ext cx="0" cy="891"/>
            </a:xfrm>
            <a:prstGeom prst="line">
              <a:avLst/>
            </a:prstGeom>
            <a:noFill/>
            <a:ln w="50800">
              <a:solidFill>
                <a:srgbClr val="FAFD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1148" name="Rectangle 13"/>
            <p:cNvSpPr>
              <a:spLocks noChangeArrowheads="1"/>
            </p:cNvSpPr>
            <p:nvPr/>
          </p:nvSpPr>
          <p:spPr bwMode="auto">
            <a:xfrm>
              <a:off x="2020" y="3327"/>
              <a:ext cx="2398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tr-TR" altLang="tr-TR" sz="1400" b="1">
                  <a:latin typeface="Times New Roman" panose="02020603050405020304" pitchFamily="18" charset="0"/>
                </a:rPr>
                <a:t>Karbonhidratlar </a:t>
              </a:r>
            </a:p>
            <a:p>
              <a:pPr algn="ctr"/>
              <a:r>
                <a:rPr lang="en-US" altLang="tr-TR" sz="1400" b="1">
                  <a:latin typeface="Times New Roman" panose="02020603050405020304" pitchFamily="18" charset="0"/>
                </a:rPr>
                <a:t>(</a:t>
              </a:r>
              <a:r>
                <a:rPr lang="tr-TR" altLang="tr-TR" sz="1400" b="1">
                  <a:latin typeface="Times New Roman" panose="02020603050405020304" pitchFamily="18" charset="0"/>
                </a:rPr>
                <a:t>Ekmek</a:t>
              </a:r>
              <a:r>
                <a:rPr lang="en-US" altLang="tr-TR" sz="1400" b="1">
                  <a:latin typeface="Times New Roman" panose="02020603050405020304" pitchFamily="18" charset="0"/>
                </a:rPr>
                <a:t>, </a:t>
              </a:r>
              <a:r>
                <a:rPr lang="tr-TR" altLang="tr-TR" sz="1400" b="1">
                  <a:latin typeface="Times New Roman" panose="02020603050405020304" pitchFamily="18" charset="0"/>
                </a:rPr>
                <a:t>Tahıllar</a:t>
              </a:r>
              <a:r>
                <a:rPr lang="en-US" altLang="tr-TR" sz="1400" b="1">
                  <a:latin typeface="Times New Roman" panose="02020603050405020304" pitchFamily="18" charset="0"/>
                </a:rPr>
                <a:t>, </a:t>
              </a:r>
              <a:r>
                <a:rPr lang="tr-TR" altLang="tr-TR" sz="1400" b="1">
                  <a:latin typeface="Times New Roman" panose="02020603050405020304" pitchFamily="18" charset="0"/>
                </a:rPr>
                <a:t>Pirinç</a:t>
              </a:r>
              <a:r>
                <a:rPr lang="en-US" altLang="tr-TR" sz="1400" b="1">
                  <a:latin typeface="Times New Roman" panose="02020603050405020304" pitchFamily="18" charset="0"/>
                </a:rPr>
                <a:t>, </a:t>
              </a:r>
              <a:r>
                <a:rPr lang="tr-TR" altLang="tr-TR" sz="1400" b="1">
                  <a:latin typeface="Times New Roman" panose="02020603050405020304" pitchFamily="18" charset="0"/>
                </a:rPr>
                <a:t>makarna</a:t>
              </a:r>
              <a:r>
                <a:rPr lang="en-US" altLang="tr-TR" sz="1400" b="1">
                  <a:latin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91149" name="Rectangle 14"/>
            <p:cNvSpPr>
              <a:spLocks noChangeArrowheads="1"/>
            </p:cNvSpPr>
            <p:nvPr/>
          </p:nvSpPr>
          <p:spPr bwMode="auto">
            <a:xfrm>
              <a:off x="1983" y="2512"/>
              <a:ext cx="92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tr-TR" altLang="tr-TR" sz="1400" b="1">
                  <a:latin typeface="Times New Roman" panose="02020603050405020304" pitchFamily="18" charset="0"/>
                </a:rPr>
                <a:t>Sebzeler</a:t>
              </a:r>
              <a:endParaRPr lang="en-US" altLang="tr-TR" sz="1400" b="1">
                <a:latin typeface="Times New Roman" panose="02020603050405020304" pitchFamily="18" charset="0"/>
              </a:endParaRPr>
            </a:p>
          </p:txBody>
        </p:sp>
        <p:sp>
          <p:nvSpPr>
            <p:cNvPr id="91150" name="Rectangle 15"/>
            <p:cNvSpPr>
              <a:spLocks noChangeArrowheads="1"/>
            </p:cNvSpPr>
            <p:nvPr/>
          </p:nvSpPr>
          <p:spPr bwMode="auto">
            <a:xfrm>
              <a:off x="3398" y="2500"/>
              <a:ext cx="75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tr-TR" altLang="tr-TR" sz="1400" b="1">
                  <a:latin typeface="Times New Roman" panose="02020603050405020304" pitchFamily="18" charset="0"/>
                </a:rPr>
                <a:t>Meyveler</a:t>
              </a:r>
              <a:endParaRPr lang="en-US" altLang="tr-TR" sz="1400" b="1">
                <a:latin typeface="Times New Roman" panose="02020603050405020304" pitchFamily="18" charset="0"/>
              </a:endParaRPr>
            </a:p>
          </p:txBody>
        </p:sp>
        <p:sp>
          <p:nvSpPr>
            <p:cNvPr id="91151" name="Rectangle 16"/>
            <p:cNvSpPr>
              <a:spLocks noChangeArrowheads="1"/>
            </p:cNvSpPr>
            <p:nvPr/>
          </p:nvSpPr>
          <p:spPr bwMode="auto">
            <a:xfrm>
              <a:off x="2288" y="1731"/>
              <a:ext cx="73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tr-TR" altLang="tr-TR" sz="1400" b="1">
                  <a:latin typeface="Times New Roman" panose="02020603050405020304" pitchFamily="18" charset="0"/>
                </a:rPr>
                <a:t>Et grubu</a:t>
              </a:r>
              <a:endParaRPr lang="en-US" altLang="tr-TR" sz="1400" b="1">
                <a:latin typeface="Times New Roman" panose="02020603050405020304" pitchFamily="18" charset="0"/>
              </a:endParaRPr>
            </a:p>
          </p:txBody>
        </p:sp>
        <p:sp>
          <p:nvSpPr>
            <p:cNvPr id="91152" name="Rectangle 17"/>
            <p:cNvSpPr>
              <a:spLocks noChangeArrowheads="1"/>
            </p:cNvSpPr>
            <p:nvPr/>
          </p:nvSpPr>
          <p:spPr bwMode="auto">
            <a:xfrm>
              <a:off x="3157" y="1559"/>
              <a:ext cx="728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tr-TR" altLang="tr-TR" sz="1400" b="1">
                  <a:latin typeface="Times New Roman" panose="02020603050405020304" pitchFamily="18" charset="0"/>
                </a:rPr>
                <a:t>Yumurta</a:t>
              </a:r>
              <a:r>
                <a:rPr lang="en-US" altLang="tr-TR" sz="1400" b="1">
                  <a:latin typeface="Times New Roman" panose="02020603050405020304" pitchFamily="18" charset="0"/>
                </a:rPr>
                <a:t/>
              </a:r>
              <a:br>
                <a:rPr lang="en-US" altLang="tr-TR" sz="1400" b="1">
                  <a:latin typeface="Times New Roman" panose="02020603050405020304" pitchFamily="18" charset="0"/>
                </a:rPr>
              </a:br>
              <a:endParaRPr lang="en-US" altLang="tr-TR" sz="1400" b="1">
                <a:latin typeface="Times New Roman" panose="02020603050405020304" pitchFamily="18" charset="0"/>
              </a:endParaRPr>
            </a:p>
          </p:txBody>
        </p:sp>
        <p:sp>
          <p:nvSpPr>
            <p:cNvPr id="91153" name="Rectangle 18"/>
            <p:cNvSpPr>
              <a:spLocks noChangeArrowheads="1"/>
            </p:cNvSpPr>
            <p:nvPr/>
          </p:nvSpPr>
          <p:spPr bwMode="auto">
            <a:xfrm>
              <a:off x="2750" y="930"/>
              <a:ext cx="946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tr-TR" altLang="tr-TR" sz="1400" b="1">
                  <a:latin typeface="Times New Roman" panose="02020603050405020304" pitchFamily="18" charset="0"/>
                </a:rPr>
                <a:t>Yağlar</a:t>
              </a:r>
              <a:r>
                <a:rPr lang="en-US" altLang="tr-TR" sz="1400" b="1">
                  <a:latin typeface="Times New Roman" panose="02020603050405020304" pitchFamily="18" charset="0"/>
                </a:rPr>
                <a:t> &amp;</a:t>
              </a:r>
              <a:br>
                <a:rPr lang="en-US" altLang="tr-TR" sz="1400" b="1">
                  <a:latin typeface="Times New Roman" panose="02020603050405020304" pitchFamily="18" charset="0"/>
                </a:rPr>
              </a:br>
              <a:r>
                <a:rPr lang="tr-TR" altLang="tr-TR" sz="1400" b="1">
                  <a:latin typeface="Times New Roman" panose="02020603050405020304" pitchFamily="18" charset="0"/>
                </a:rPr>
                <a:t>Tatlılar</a:t>
              </a:r>
              <a:endParaRPr lang="en-US" altLang="tr-TR" sz="1400" b="1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6175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56" name="Group 20"/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8229600" cy="4591050"/>
        </p:xfrm>
        <a:graphic>
          <a:graphicData uri="http://schemas.openxmlformats.org/drawingml/2006/table">
            <a:tbl>
              <a:tblPr/>
              <a:tblGrid>
                <a:gridCol w="2744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0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4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14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%1,5 lik su kaybı olduğunda</a:t>
                      </a: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%6-10 luk su kaybı olduğunda</a:t>
                      </a: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%11-20 lik su kaybı olduğunda</a:t>
                      </a: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95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2286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tabLst>
                          <a:tab pos="2286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tabLst>
                          <a:tab pos="2286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Symbol" pitchFamily="18" charset="2"/>
                        <a:buChar char=""/>
                        <a:tabLst>
                          <a:tab pos="228600" algn="l"/>
                        </a:tabLst>
                      </a:pPr>
                      <a:r>
                        <a:rPr kumimoji="0" lang="tr-TR" alt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Susuzluk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Symbol" pitchFamily="18" charset="2"/>
                        <a:buChar char=""/>
                        <a:tabLst>
                          <a:tab pos="228600" algn="l"/>
                        </a:tabLst>
                      </a:pPr>
                      <a:r>
                        <a:rPr kumimoji="0" lang="tr-TR" alt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harekette dengesizlik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Symbol" pitchFamily="18" charset="2"/>
                        <a:buChar char=""/>
                        <a:tabLst>
                          <a:tab pos="228600" algn="l"/>
                        </a:tabLst>
                      </a:pPr>
                      <a:r>
                        <a:rPr kumimoji="0" lang="tr-TR" alt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İştahsızlık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Symbol" pitchFamily="18" charset="2"/>
                        <a:buChar char=""/>
                        <a:tabLst>
                          <a:tab pos="228600" algn="l"/>
                        </a:tabLst>
                      </a:pPr>
                      <a:r>
                        <a:rPr kumimoji="0" lang="tr-TR" alt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Deri kızarması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Symbol" pitchFamily="18" charset="2"/>
                        <a:buChar char=""/>
                        <a:tabLst>
                          <a:tab pos="228600" algn="l"/>
                        </a:tabLst>
                      </a:pPr>
                      <a:r>
                        <a:rPr kumimoji="0" lang="tr-TR" alt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Sabırsızlık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Symbol" pitchFamily="18" charset="2"/>
                        <a:buChar char=""/>
                        <a:tabLst>
                          <a:tab pos="228600" algn="l"/>
                        </a:tabLst>
                      </a:pPr>
                      <a:r>
                        <a:rPr kumimoji="0" lang="tr-TR" alt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Yorgunluk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Symbol" pitchFamily="18" charset="2"/>
                        <a:buChar char=""/>
                        <a:tabLst>
                          <a:tab pos="228600" algn="l"/>
                        </a:tabLst>
                      </a:pPr>
                      <a:r>
                        <a:rPr kumimoji="0" lang="tr-TR" alt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Kalp atışında artış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Symbol" pitchFamily="18" charset="2"/>
                        <a:buChar char=""/>
                        <a:tabLst>
                          <a:tab pos="228600" algn="l"/>
                        </a:tabLst>
                      </a:pPr>
                      <a:r>
                        <a:rPr kumimoji="0" lang="tr-TR" alt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Isı artışı</a:t>
                      </a: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2286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tabLst>
                          <a:tab pos="2286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tabLst>
                          <a:tab pos="2286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Symbol" pitchFamily="18" charset="2"/>
                        <a:buChar char=""/>
                        <a:tabLst>
                          <a:tab pos="228600" algn="l"/>
                        </a:tabLst>
                      </a:pPr>
                      <a:r>
                        <a:rPr kumimoji="0" lang="tr-TR" alt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Baş ağrısı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Symbol" pitchFamily="18" charset="2"/>
                        <a:buChar char=""/>
                        <a:tabLst>
                          <a:tab pos="228600" algn="l"/>
                        </a:tabLst>
                      </a:pPr>
                      <a:r>
                        <a:rPr kumimoji="0" lang="tr-TR" alt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Soluk almada güçlük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Symbol" pitchFamily="18" charset="2"/>
                        <a:buChar char=""/>
                        <a:tabLst>
                          <a:tab pos="228600" algn="l"/>
                        </a:tabLst>
                      </a:pPr>
                      <a:r>
                        <a:rPr kumimoji="0" lang="tr-TR" alt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Kan volümünün düşmesi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Symbol" pitchFamily="18" charset="2"/>
                        <a:buChar char=""/>
                        <a:tabLst>
                          <a:tab pos="228600" algn="l"/>
                        </a:tabLst>
                      </a:pPr>
                      <a:r>
                        <a:rPr kumimoji="0" lang="tr-TR" alt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Konuşma zorluğu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Symbol" pitchFamily="18" charset="2"/>
                        <a:buChar char=""/>
                        <a:tabLst>
                          <a:tab pos="228600" algn="l"/>
                        </a:tabLst>
                      </a:pPr>
                      <a:r>
                        <a:rPr kumimoji="0" lang="tr-TR" alt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Hatırlamada güçlük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Symbol" pitchFamily="18" charset="2"/>
                        <a:buChar char=""/>
                        <a:tabLst>
                          <a:tab pos="228600" algn="l"/>
                        </a:tabLst>
                      </a:pPr>
                      <a:r>
                        <a:rPr kumimoji="0" lang="tr-TR" alt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Kan yoğunluğunda artış</a:t>
                      </a: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2286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tabLst>
                          <a:tab pos="2286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tabLst>
                          <a:tab pos="2286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Symbol" pitchFamily="18" charset="2"/>
                        <a:buChar char=""/>
                        <a:tabLst>
                          <a:tab pos="228600" algn="l"/>
                        </a:tabLst>
                      </a:pPr>
                      <a:r>
                        <a:rPr kumimoji="0" lang="tr-TR" alt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Kramplar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Symbol" pitchFamily="18" charset="2"/>
                        <a:buChar char=""/>
                        <a:tabLst>
                          <a:tab pos="228600" algn="l"/>
                        </a:tabLst>
                      </a:pPr>
                      <a:r>
                        <a:rPr kumimoji="0" lang="tr-TR" alt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yutkunma zorluğu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Symbol" pitchFamily="18" charset="2"/>
                        <a:buChar char=""/>
                        <a:tabLst>
                          <a:tab pos="228600" algn="l"/>
                        </a:tabLst>
                      </a:pPr>
                      <a:r>
                        <a:rPr kumimoji="0" lang="tr-TR" alt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Dilin şişmesi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Symbol" pitchFamily="18" charset="2"/>
                        <a:buChar char=""/>
                        <a:tabLst>
                          <a:tab pos="228600" algn="l"/>
                        </a:tabLst>
                      </a:pPr>
                      <a:r>
                        <a:rPr kumimoji="0" lang="tr-TR" alt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Görmede bozukluk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Symbol" pitchFamily="18" charset="2"/>
                        <a:buChar char=""/>
                        <a:tabLst>
                          <a:tab pos="228600" algn="l"/>
                        </a:tabLst>
                      </a:pPr>
                      <a:r>
                        <a:rPr kumimoji="0" lang="tr-TR" alt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Duyma zorluğu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Symbol" pitchFamily="18" charset="2"/>
                        <a:buChar char=""/>
                        <a:tabLst>
                          <a:tab pos="228600" algn="l"/>
                        </a:tabLst>
                      </a:pPr>
                      <a:r>
                        <a:rPr kumimoji="0" lang="tr-TR" alt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Ateş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Symbol" pitchFamily="18" charset="2"/>
                        <a:buChar char=""/>
                        <a:tabLst>
                          <a:tab pos="228600" algn="l"/>
                        </a:tabLst>
                      </a:pPr>
                      <a:r>
                        <a:rPr kumimoji="0" lang="tr-TR" alt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Duyarlılıkta azalma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Symbol" pitchFamily="18" charset="2"/>
                        <a:buChar char=""/>
                        <a:tabLst>
                          <a:tab pos="228600" algn="l"/>
                        </a:tabLst>
                      </a:pPr>
                      <a:r>
                        <a:rPr kumimoji="0" lang="tr-TR" alt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Yaşamın sonlanması</a:t>
                      </a: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694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smtClean="0">
                <a:solidFill>
                  <a:srgbClr val="FF3300"/>
                </a:solidFill>
                <a:latin typeface="Comic Sans MS" pitchFamily="66" charset="0"/>
              </a:rPr>
              <a:t>NE KADAR ENERJİ?</a:t>
            </a:r>
            <a:endParaRPr lang="en-US" altLang="tr-TR" smtClean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tr-TR" altLang="tr-TR" sz="1600">
                <a:latin typeface="Comic Sans MS" pitchFamily="66" charset="0"/>
              </a:rPr>
              <a:t>İnsan vücudunun kullandığı enerji, “kcal”  ile ifade edilir. (1 kcal = 1000 kalori)     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tr-TR" altLang="tr-TR" sz="1600">
                <a:latin typeface="Comic Sans MS" pitchFamily="66" charset="0"/>
              </a:rPr>
              <a:t>Kalori, bir enerji ölçüsüdür.  Yiyeceklerin verdiği enerji ve vücudun harcadığı enerji, kcal cinsinden ifade edilir.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tr-TR" altLang="tr-TR" sz="1600">
                <a:latin typeface="Comic Sans MS" pitchFamily="66" charset="0"/>
              </a:rPr>
              <a:t>Yetişkin ve hafif egzersiz yapan biri için ortalama 1500-2000 kcal gereklidir.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tr-TR" altLang="tr-TR" sz="1600">
                <a:latin typeface="Comic Sans MS" pitchFamily="66" charset="0"/>
              </a:rPr>
              <a:t>Yetişkin ve ağır egzersiz yapan biri için ortalama 2500-3000 kcal gereklidir.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tr-TR" altLang="tr-TR" sz="1600">
                <a:latin typeface="Comic Sans MS" pitchFamily="66" charset="0"/>
              </a:rPr>
              <a:t>Bir besinin kalorisi, enerji içeriğini belirtir.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tr-TR" altLang="tr-TR" sz="1600">
                <a:latin typeface="Comic Sans MS" pitchFamily="66" charset="0"/>
              </a:rPr>
              <a:t>1 gram karbonhidrat        4 kcal   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tr-TR" altLang="tr-TR" sz="1600">
                <a:latin typeface="Comic Sans MS" pitchFamily="66" charset="0"/>
              </a:rPr>
              <a:t>1 gram protein                 4 kcal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tr-TR" altLang="tr-TR" sz="1600">
                <a:latin typeface="Comic Sans MS" pitchFamily="66" charset="0"/>
              </a:rPr>
              <a:t>1 gram yağ                       9 kcal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tr-TR" altLang="tr-TR" sz="1600">
                <a:latin typeface="Comic Sans MS" pitchFamily="66" charset="0"/>
              </a:rPr>
              <a:t>100 gram sucuk               0,45 kcal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tr-TR" altLang="tr-TR" sz="1600">
                <a:latin typeface="Comic Sans MS" pitchFamily="66" charset="0"/>
              </a:rPr>
              <a:t>100 gram fındık               0,63 kcal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tr-TR" altLang="tr-TR" sz="1600">
                <a:latin typeface="Comic Sans MS" pitchFamily="66" charset="0"/>
              </a:rPr>
              <a:t>100 gram çikolata            0,52 kcal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tr-TR" sz="1600"/>
          </a:p>
        </p:txBody>
      </p:sp>
    </p:spTree>
    <p:extLst>
      <p:ext uri="{BB962C8B-B14F-4D97-AF65-F5344CB8AC3E}">
        <p14:creationId xmlns:p14="http://schemas.microsoft.com/office/powerpoint/2010/main" val="1378997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sz="4000"/>
              <a:t>Enerji ihtiyacını etkileyen faktörler</a:t>
            </a:r>
            <a:endParaRPr lang="en-US" altLang="tr-TR" sz="400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tr-TR" b="1" smtClean="0">
                <a:effectLst/>
              </a:rPr>
              <a:t>1. </a:t>
            </a:r>
            <a:r>
              <a:rPr lang="tr-TR" altLang="tr-TR" b="1" smtClean="0">
                <a:effectLst/>
              </a:rPr>
              <a:t>Yaş</a:t>
            </a:r>
            <a:r>
              <a:rPr lang="en-US" altLang="tr-TR" b="1" smtClean="0">
                <a:effectLst/>
              </a:rPr>
              <a:t> </a:t>
            </a:r>
          </a:p>
          <a:p>
            <a:pPr eaLnBrk="1" hangingPunct="1"/>
            <a:r>
              <a:rPr lang="en-US" altLang="tr-TR" b="1" smtClean="0">
                <a:effectLst/>
              </a:rPr>
              <a:t>2. </a:t>
            </a:r>
            <a:r>
              <a:rPr lang="tr-TR" altLang="tr-TR" b="1" smtClean="0">
                <a:effectLst/>
              </a:rPr>
              <a:t>Cinsiyet</a:t>
            </a:r>
            <a:r>
              <a:rPr lang="en-US" altLang="tr-TR" b="1" smtClean="0">
                <a:effectLst/>
              </a:rPr>
              <a:t> </a:t>
            </a:r>
          </a:p>
          <a:p>
            <a:pPr eaLnBrk="1" hangingPunct="1"/>
            <a:r>
              <a:rPr lang="en-US" altLang="tr-TR" b="1" smtClean="0">
                <a:effectLst/>
              </a:rPr>
              <a:t>3. </a:t>
            </a:r>
            <a:r>
              <a:rPr lang="tr-TR" altLang="tr-TR" b="1" smtClean="0">
                <a:effectLst/>
              </a:rPr>
              <a:t>Fiziksel aktivite</a:t>
            </a:r>
            <a:r>
              <a:rPr lang="en-US" altLang="tr-TR" b="1" smtClean="0">
                <a:effectLst/>
              </a:rPr>
              <a:t> </a:t>
            </a:r>
          </a:p>
          <a:p>
            <a:pPr eaLnBrk="1" hangingPunct="1"/>
            <a:r>
              <a:rPr lang="en-US" altLang="tr-TR" b="1" smtClean="0">
                <a:effectLst/>
              </a:rPr>
              <a:t>4. </a:t>
            </a:r>
            <a:r>
              <a:rPr lang="tr-TR" altLang="tr-TR" b="1" smtClean="0">
                <a:effectLst/>
              </a:rPr>
              <a:t>İklim</a:t>
            </a:r>
            <a:r>
              <a:rPr lang="en-US" altLang="tr-TR" b="1" smtClean="0">
                <a:effectLst/>
              </a:rPr>
              <a:t> </a:t>
            </a:r>
          </a:p>
          <a:p>
            <a:pPr eaLnBrk="1" hangingPunct="1"/>
            <a:r>
              <a:rPr lang="en-US" altLang="tr-TR" b="1" smtClean="0">
                <a:effectLst/>
              </a:rPr>
              <a:t>5. </a:t>
            </a:r>
            <a:r>
              <a:rPr lang="tr-TR" altLang="tr-TR" b="1" smtClean="0">
                <a:effectLst/>
              </a:rPr>
              <a:t>Sağlık</a:t>
            </a:r>
            <a:r>
              <a:rPr lang="en-US" altLang="tr-TR" b="1" smtClean="0">
                <a:effectLst/>
              </a:rPr>
              <a:t> </a:t>
            </a:r>
          </a:p>
          <a:p>
            <a:pPr eaLnBrk="1" hangingPunct="1"/>
            <a:r>
              <a:rPr lang="en-US" altLang="tr-TR" b="1" smtClean="0">
                <a:effectLst/>
              </a:rPr>
              <a:t>6. </a:t>
            </a:r>
            <a:r>
              <a:rPr lang="tr-TR" altLang="tr-TR" b="1" smtClean="0">
                <a:effectLst/>
              </a:rPr>
              <a:t>Beslenme Durumu</a:t>
            </a:r>
            <a:endParaRPr lang="en-US" altLang="tr-TR" b="1" smtClean="0">
              <a:effectLst/>
            </a:endParaRPr>
          </a:p>
        </p:txBody>
      </p:sp>
      <p:pic>
        <p:nvPicPr>
          <p:cNvPr id="37892" name="Picture 4" descr="old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14400"/>
            <a:ext cx="1524000" cy="1524000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fami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1447801"/>
            <a:ext cx="1463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exercis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2057401"/>
            <a:ext cx="1463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 descr="clou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590801"/>
            <a:ext cx="1463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 descr="su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1" y="3505201"/>
            <a:ext cx="1463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9" descr="sickpers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4876801"/>
            <a:ext cx="1463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05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3429001" y="2514601"/>
            <a:ext cx="3924151" cy="83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2400" b="1">
                <a:latin typeface="Tahoma" panose="020B0604030504040204" pitchFamily="34" charset="0"/>
              </a:rPr>
              <a:t>Boya göre uygun beden </a:t>
            </a:r>
          </a:p>
          <a:p>
            <a:r>
              <a:rPr lang="tr-TR" altLang="tr-TR" sz="2400" b="1">
                <a:latin typeface="Tahoma" panose="020B0604030504040204" pitchFamily="34" charset="0"/>
              </a:rPr>
              <a:t>ağırlığınızı koruyunuz.</a:t>
            </a:r>
            <a:endParaRPr lang="tr-TR" altLang="tr-TR" sz="2400" b="1">
              <a:latin typeface="Tahoma Tur" charset="-94"/>
            </a:endParaRP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3505200" y="3810001"/>
            <a:ext cx="4621458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2400" b="1">
                <a:latin typeface="Tahoma" panose="020B0604030504040204" pitchFamily="34" charset="0"/>
              </a:rPr>
              <a:t>Yeterli ve dengeli besleniniz.</a:t>
            </a:r>
            <a:endParaRPr lang="tr-TR" altLang="tr-TR" sz="2400" b="1">
              <a:latin typeface="Tahoma Tur" charset="-94"/>
            </a:endParaRP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2346326" y="5824539"/>
            <a:ext cx="186013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tr-TR" sz="2400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2240609" y="465138"/>
            <a:ext cx="6104235" cy="58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tr-TR" altLang="tr-TR" sz="3200" b="1">
                <a:latin typeface="Tahoma" panose="020B0604030504040204" pitchFamily="34" charset="0"/>
              </a:rPr>
              <a:t>BESLENME-SAĞLIK İLİŞKİSİ</a:t>
            </a:r>
            <a:endParaRPr lang="tr-TR" altLang="tr-TR" sz="3200" b="1">
              <a:latin typeface="Tahoma Tur" charset="-94"/>
            </a:endParaRPr>
          </a:p>
        </p:txBody>
      </p:sp>
      <p:pic>
        <p:nvPicPr>
          <p:cNvPr id="95238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67000"/>
            <a:ext cx="62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9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0"/>
            <a:ext cx="62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74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2967039" y="1219201"/>
            <a:ext cx="5931111" cy="83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2400" b="1">
                <a:latin typeface="Tahoma" panose="020B0604030504040204" pitchFamily="34" charset="0"/>
              </a:rPr>
              <a:t>Diyetinizde tükettiğiniz yağ miktarını</a:t>
            </a:r>
          </a:p>
          <a:p>
            <a:r>
              <a:rPr lang="tr-TR" altLang="tr-TR" sz="2400" b="1">
                <a:latin typeface="Tahoma" panose="020B0604030504040204" pitchFamily="34" charset="0"/>
              </a:rPr>
              <a:t>kısıtlayınız.</a:t>
            </a:r>
            <a:endParaRPr lang="tr-TR" altLang="tr-TR" sz="2400" b="1">
              <a:latin typeface="Tahoma Tur" charset="-94"/>
            </a:endParaRP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3124201" y="2362201"/>
            <a:ext cx="5166479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2400" b="1">
                <a:latin typeface="Tahoma" panose="020B0604030504040204" pitchFamily="34" charset="0"/>
              </a:rPr>
              <a:t>Aşırı tuz tüketiminden kaçınınız.</a:t>
            </a:r>
            <a:endParaRPr lang="tr-TR" altLang="tr-TR" sz="2400" b="1">
              <a:latin typeface="Tahoma Tur" charset="-94"/>
            </a:endParaRP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3124200" y="3200401"/>
            <a:ext cx="4507644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2400" b="1">
                <a:latin typeface="Tahoma" panose="020B0604030504040204" pitchFamily="34" charset="0"/>
              </a:rPr>
              <a:t>Basit şeker alımını azaltınız </a:t>
            </a:r>
            <a:endParaRPr lang="tr-TR" altLang="tr-TR" sz="2400" b="1">
              <a:latin typeface="Tahoma Tur" charset="-94"/>
            </a:endParaRP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2346326" y="5824539"/>
            <a:ext cx="186013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tr-TR" sz="2400"/>
          </a:p>
        </p:txBody>
      </p:sp>
      <p:pic>
        <p:nvPicPr>
          <p:cNvPr id="96262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62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3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0"/>
            <a:ext cx="62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4" name="Picture 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24200"/>
            <a:ext cx="62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74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2743201" y="2819401"/>
            <a:ext cx="4358565" cy="83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2400" b="1">
                <a:latin typeface="Tahoma" panose="020B0604030504040204" pitchFamily="34" charset="0"/>
              </a:rPr>
              <a:t>Günlük fiziksel aktivitenizi </a:t>
            </a:r>
          </a:p>
          <a:p>
            <a:r>
              <a:rPr lang="tr-TR" altLang="tr-TR" sz="2400" b="1">
                <a:latin typeface="Tahoma" panose="020B0604030504040204" pitchFamily="34" charset="0"/>
              </a:rPr>
              <a:t>arttırınız.</a:t>
            </a:r>
            <a:endParaRPr lang="tr-TR" altLang="tr-TR" sz="2400" b="1">
              <a:latin typeface="Tahoma Tur" charset="-94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2895601" y="4191001"/>
            <a:ext cx="281006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2400" b="1">
                <a:latin typeface="Tahoma" panose="020B0604030504040204" pitchFamily="34" charset="0"/>
              </a:rPr>
              <a:t>Sigara içmeyiniz.</a:t>
            </a:r>
            <a:endParaRPr lang="tr-TR" altLang="tr-TR" sz="2400" b="1">
              <a:latin typeface="Tahoma Tur" charset="-94"/>
            </a:endParaRP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2667000" y="5257801"/>
            <a:ext cx="6543458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2400" b="1">
                <a:latin typeface="Tahoma" panose="020B0604030504040204" pitchFamily="34" charset="0"/>
              </a:rPr>
              <a:t>Alkol kullanmayınız veya en aza indiriniz.</a:t>
            </a:r>
            <a:endParaRPr lang="tr-TR" altLang="tr-TR" sz="2400" b="1">
              <a:latin typeface="Tahoma Tur" charset="-94"/>
            </a:endParaRPr>
          </a:p>
        </p:txBody>
      </p:sp>
      <p:pic>
        <p:nvPicPr>
          <p:cNvPr id="97285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05400"/>
            <a:ext cx="62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14800"/>
            <a:ext cx="62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7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95600"/>
            <a:ext cx="62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8" name="Picture 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90601"/>
            <a:ext cx="328930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84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2819401" y="1447801"/>
            <a:ext cx="7292061" cy="83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2400" b="1">
                <a:latin typeface="Tahoma" panose="020B0604030504040204" pitchFamily="34" charset="0"/>
              </a:rPr>
              <a:t>Her yaş döneminde yeterli miktarda kalsiyum </a:t>
            </a:r>
          </a:p>
          <a:p>
            <a:r>
              <a:rPr lang="tr-TR" altLang="tr-TR" sz="2400" b="1">
                <a:latin typeface="Tahoma" panose="020B0604030504040204" pitchFamily="34" charset="0"/>
              </a:rPr>
              <a:t>alımına özen gösteriniz.</a:t>
            </a:r>
            <a:endParaRPr lang="tr-TR" altLang="tr-TR" sz="2400" b="1">
              <a:latin typeface="Tahoma Tur" charset="-94"/>
            </a:endParaRP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2895601" y="4876801"/>
            <a:ext cx="6896119" cy="83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2400" b="1">
                <a:latin typeface="Tahoma" panose="020B0604030504040204" pitchFamily="34" charset="0"/>
              </a:rPr>
              <a:t>Her gün en az beş porsiyon sebze ve meyve</a:t>
            </a:r>
          </a:p>
          <a:p>
            <a:r>
              <a:rPr lang="tr-TR" altLang="tr-TR" sz="2400" b="1">
                <a:latin typeface="Tahoma" panose="020B0604030504040204" pitchFamily="34" charset="0"/>
              </a:rPr>
              <a:t>tüketiniz</a:t>
            </a:r>
            <a:endParaRPr lang="tr-TR" altLang="tr-TR" sz="2400" b="1">
              <a:latin typeface="Tahoma Tur" charset="-94"/>
            </a:endParaRPr>
          </a:p>
        </p:txBody>
      </p:sp>
      <p:pic>
        <p:nvPicPr>
          <p:cNvPr id="9830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953000"/>
            <a:ext cx="62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62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0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1"/>
            <a:ext cx="52705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20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</Words>
  <Application>Microsoft Office PowerPoint</Application>
  <PresentationFormat>Geniş ekran</PresentationFormat>
  <Paragraphs>98</Paragraphs>
  <Slides>12</Slides>
  <Notes>7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Monotype Sorts</vt:lpstr>
      <vt:lpstr>Symbol</vt:lpstr>
      <vt:lpstr>Tahoma</vt:lpstr>
      <vt:lpstr>Tahoma Tur</vt:lpstr>
      <vt:lpstr>Times New Roman</vt:lpstr>
      <vt:lpstr>Wingdings</vt:lpstr>
      <vt:lpstr>Office Teması</vt:lpstr>
      <vt:lpstr>Clip</vt:lpstr>
      <vt:lpstr>ANT 311 Beslenme İlkeleri ve Beslenme Antropolojisi</vt:lpstr>
      <vt:lpstr>Guidelines for  Healthy Eating</vt:lpstr>
      <vt:lpstr>PowerPoint Sunusu</vt:lpstr>
      <vt:lpstr>NE KADAR ENERJİ?</vt:lpstr>
      <vt:lpstr>Enerji ihtiyacını etkileyen faktörler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Guidelines for  Healthy Eating</dc:title>
  <dc:creator>Windows Kullanıcısı</dc:creator>
  <cp:lastModifiedBy>Windows Kullanıcısı</cp:lastModifiedBy>
  <cp:revision>2</cp:revision>
  <dcterms:created xsi:type="dcterms:W3CDTF">2017-10-23T22:18:37Z</dcterms:created>
  <dcterms:modified xsi:type="dcterms:W3CDTF">2017-10-23T22:19:19Z</dcterms:modified>
</cp:coreProperties>
</file>