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098DA-51FA-4ECF-A5EC-C5A6790A29E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A09A-4458-46BD-9E22-7F0444274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88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588732E-BB70-49E1-BAF6-75DD04013CF2}" type="slidenum">
              <a:rPr lang="tr-TR" altLang="tr-TR"/>
              <a:pPr eaLnBrk="1" hangingPunct="1"/>
              <a:t>6</a:t>
            </a:fld>
            <a:endParaRPr lang="tr-TR" altLang="tr-TR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68806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C4ECBF-C57B-4CED-A349-A842B28F7982}" type="slidenum">
              <a:rPr lang="tr-TR" altLang="tr-TR"/>
              <a:pPr eaLnBrk="1" hangingPunct="1"/>
              <a:t>7</a:t>
            </a:fld>
            <a:endParaRPr lang="tr-TR" altLang="tr-TR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43100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097349-F668-4B5A-93D5-AA13F3D345D4}" type="slidenum">
              <a:rPr lang="tr-TR" altLang="tr-TR"/>
              <a:pPr eaLnBrk="1" hangingPunct="1"/>
              <a:t>8</a:t>
            </a:fld>
            <a:endParaRPr lang="tr-TR" altLang="tr-TR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5474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88DEB6-C700-42BC-B698-248FFCC82693}" type="slidenum">
              <a:rPr lang="tr-TR" altLang="tr-TR"/>
              <a:pPr eaLnBrk="1" hangingPunct="1"/>
              <a:t>9</a:t>
            </a:fld>
            <a:endParaRPr lang="tr-TR" altLang="tr-TR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296007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8AFDCD4-0EF1-4050-9FC0-697B2BBAD9A8}" type="slidenum">
              <a:rPr lang="tr-TR" altLang="tr-TR"/>
              <a:pPr eaLnBrk="1" hangingPunct="1"/>
              <a:t>10</a:t>
            </a:fld>
            <a:endParaRPr lang="tr-TR" altLang="tr-TR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496164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07375C1-225A-40AB-BBDF-912E87F89201}" type="slidenum">
              <a:rPr lang="tr-TR" altLang="tr-TR"/>
              <a:pPr eaLnBrk="1" hangingPunct="1"/>
              <a:t>11</a:t>
            </a:fld>
            <a:endParaRPr lang="tr-TR" altLang="tr-TR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59077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148756-AC1A-455E-A510-DD1A1C68E6E9}" type="slidenum">
              <a:rPr lang="tr-TR" altLang="tr-TR"/>
              <a:pPr eaLnBrk="1" hangingPunct="1"/>
              <a:t>12</a:t>
            </a:fld>
            <a:endParaRPr lang="tr-TR" altLang="tr-TR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760145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90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45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158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F7719-3B29-4A26-9799-40E7564B017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8761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07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0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59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27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43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79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14D3-AD3E-4DB2-8F24-604403B2CA1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16579-59E2-40E5-9537-38DB9AAFEA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84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09601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/>
              <a:t>ANT 311 Beslenme İlkeleri ve Beslenme Antropolojisi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886200"/>
            <a:ext cx="7467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Prof.Dr. Timur Gültekin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Email: tgultekin@ankara.edu.trin</a:t>
            </a:r>
          </a:p>
        </p:txBody>
      </p:sp>
    </p:spTree>
    <p:extLst>
      <p:ext uri="{BB962C8B-B14F-4D97-AF65-F5344CB8AC3E}">
        <p14:creationId xmlns:p14="http://schemas.microsoft.com/office/powerpoint/2010/main" val="2090332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905000" y="304800"/>
            <a:ext cx="47244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  <a:latin typeface="Tahoma" panose="020B0604030504040204" pitchFamily="34" charset="0"/>
              </a:rPr>
              <a:t>FİZİKSEL AKTİVİTE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400" b="1">
                <a:latin typeface="Tahoma" panose="020B0604030504040204" pitchFamily="34" charset="0"/>
              </a:rPr>
              <a:t>Oksijen alımı ve kalpten kan akımı hacmini arttırır.</a:t>
            </a:r>
          </a:p>
          <a:p>
            <a:pPr>
              <a:spcBef>
                <a:spcPct val="50000"/>
              </a:spcBef>
            </a:pPr>
            <a:endParaRPr lang="tr-TR" altLang="tr-TR" sz="24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Belirli oksijen alımında kalp atım hızını arttırır.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Metabolizmayı hızlandırır.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Şişmanlığı önler.</a:t>
            </a: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endParaRPr lang="tr-TR" altLang="tr-TR" sz="2800" b="1">
              <a:latin typeface="Tahoma Tur" charset="-94"/>
            </a:endParaRPr>
          </a:p>
        </p:txBody>
      </p:sp>
      <p:graphicFrame>
        <p:nvGraphicFramePr>
          <p:cNvPr id="92163" name="Object 3"/>
          <p:cNvGraphicFramePr>
            <a:graphicFrameLocks/>
          </p:cNvGraphicFramePr>
          <p:nvPr/>
        </p:nvGraphicFramePr>
        <p:xfrm>
          <a:off x="6553200" y="533400"/>
          <a:ext cx="3822700" cy="572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4" imgW="3822700" imgH="5727700" progId="MS_ClipArt_Gallery.2">
                  <p:embed/>
                </p:oleObj>
              </mc:Choice>
              <mc:Fallback>
                <p:oleObj name="Clip" r:id="rId4" imgW="3822700" imgH="5727700" progId="MS_ClipArt_Gallery.2">
                  <p:embed/>
                  <p:pic>
                    <p:nvPicPr>
                      <p:cNvPr id="92163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33400"/>
                        <a:ext cx="3822700" cy="572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39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905000" y="685801"/>
            <a:ext cx="3733800" cy="591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Kas gücünü arttırır.</a:t>
            </a:r>
          </a:p>
          <a:p>
            <a:pPr>
              <a:spcBef>
                <a:spcPct val="50000"/>
              </a:spcBef>
            </a:pPr>
            <a:endParaRPr lang="tr-TR" altLang="tr-TR" sz="24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Osteoporoz oluşumunu önler.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Kan basıncını azaltır.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Kalp kasının gücünü arttırır.</a:t>
            </a:r>
          </a:p>
          <a:p>
            <a:pPr>
              <a:spcBef>
                <a:spcPct val="50000"/>
              </a:spcBef>
            </a:pPr>
            <a:endParaRPr lang="tr-TR" altLang="tr-TR" sz="2400" b="1">
              <a:latin typeface="Tahoma Tur" charset="-94"/>
            </a:endParaRPr>
          </a:p>
        </p:txBody>
      </p:sp>
      <p:graphicFrame>
        <p:nvGraphicFramePr>
          <p:cNvPr id="94211" name="Object 3"/>
          <p:cNvGraphicFramePr>
            <a:graphicFrameLocks/>
          </p:cNvGraphicFramePr>
          <p:nvPr/>
        </p:nvGraphicFramePr>
        <p:xfrm>
          <a:off x="5810250" y="1295400"/>
          <a:ext cx="4870450" cy="412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lip" r:id="rId4" imgW="4870450" imgH="4127500" progId="MS_ClipArt_Gallery.2">
                  <p:embed/>
                </p:oleObj>
              </mc:Choice>
              <mc:Fallback>
                <p:oleObj name="Clip" r:id="rId4" imgW="4870450" imgH="4127500" progId="MS_ClipArt_Gallery.2">
                  <p:embed/>
                  <p:pic>
                    <p:nvPicPr>
                      <p:cNvPr id="94211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0" y="1295400"/>
                        <a:ext cx="4870450" cy="412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516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905000" y="1524001"/>
            <a:ext cx="44196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</a:t>
            </a:r>
            <a:r>
              <a:rPr lang="tr-TR" altLang="tr-TR" sz="2400" b="1">
                <a:latin typeface="Tahoma" panose="020B0604030504040204" pitchFamily="34" charset="0"/>
              </a:rPr>
              <a:t>Kalple ilgili hastalık ve ölümleri azaltır.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800" b="1">
                <a:latin typeface="Monotype Sorts" pitchFamily="2" charset="2"/>
              </a:rPr>
              <a:t>Ú</a:t>
            </a:r>
            <a:r>
              <a:rPr lang="tr-TR" altLang="tr-TR" sz="2800" b="1">
                <a:latin typeface="Tahoma" panose="020B0604030504040204" pitchFamily="34" charset="0"/>
              </a:rPr>
              <a:t>  </a:t>
            </a:r>
            <a:r>
              <a:rPr lang="tr-TR" altLang="tr-TR" sz="2400" b="1">
                <a:latin typeface="Tahoma" panose="020B0604030504040204" pitchFamily="34" charset="0"/>
              </a:rPr>
              <a:t>HDL’nin LDL’ye oranını artırır.</a:t>
            </a:r>
          </a:p>
          <a:p>
            <a:pPr>
              <a:spcBef>
                <a:spcPct val="50000"/>
              </a:spcBef>
            </a:pPr>
            <a:endParaRPr lang="tr-TR" altLang="tr-TR" sz="2800" b="1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endParaRPr lang="tr-TR" altLang="tr-TR" sz="2800" b="1">
              <a:latin typeface="Tahoma Tur" charset="-94"/>
            </a:endParaRPr>
          </a:p>
        </p:txBody>
      </p:sp>
      <p:graphicFrame>
        <p:nvGraphicFramePr>
          <p:cNvPr id="5122" name="Object 3"/>
          <p:cNvGraphicFramePr>
            <a:graphicFrameLocks/>
          </p:cNvGraphicFramePr>
          <p:nvPr/>
        </p:nvGraphicFramePr>
        <p:xfrm>
          <a:off x="7696200" y="1447800"/>
          <a:ext cx="2146300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lip" r:id="rId4" imgW="2146300" imgH="3975100" progId="MS_ClipArt_Gallery.2">
                  <p:embed/>
                </p:oleObj>
              </mc:Choice>
              <mc:Fallback>
                <p:oleObj name="Clip" r:id="rId4" imgW="2146300" imgH="3975100" progId="MS_ClipArt_Gallery.2">
                  <p:embed/>
                  <p:pic>
                    <p:nvPicPr>
                      <p:cNvPr id="5122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1447800"/>
                        <a:ext cx="2146300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866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tr-TR" sz="4000"/>
              <a:t>Guidelines for </a:t>
            </a:r>
            <a:br>
              <a:rPr lang="en-US" altLang="tr-TR" sz="4000"/>
            </a:br>
            <a:r>
              <a:rPr lang="en-US" altLang="tr-TR" sz="4000"/>
              <a:t>Healthy Eating</a:t>
            </a:r>
            <a:endParaRPr lang="tr-TR" altLang="tr-TR" sz="4000"/>
          </a:p>
        </p:txBody>
      </p:sp>
      <p:grpSp>
        <p:nvGrpSpPr>
          <p:cNvPr id="91139" name="Group 4"/>
          <p:cNvGrpSpPr>
            <a:grpSpLocks/>
          </p:cNvGrpSpPr>
          <p:nvPr/>
        </p:nvGrpSpPr>
        <p:grpSpPr bwMode="auto">
          <a:xfrm>
            <a:off x="3352800" y="1524000"/>
            <a:ext cx="5143500" cy="4343400"/>
            <a:chOff x="960" y="432"/>
            <a:chExt cx="4288" cy="3584"/>
          </a:xfrm>
        </p:grpSpPr>
        <p:sp>
          <p:nvSpPr>
            <p:cNvPr id="91140" name="Line 5"/>
            <p:cNvSpPr>
              <a:spLocks noChangeShapeType="1"/>
            </p:cNvSpPr>
            <p:nvPr/>
          </p:nvSpPr>
          <p:spPr bwMode="auto">
            <a:xfrm>
              <a:off x="3147" y="464"/>
              <a:ext cx="2101" cy="3520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1" name="Line 6"/>
            <p:cNvSpPr>
              <a:spLocks noChangeShapeType="1"/>
            </p:cNvSpPr>
            <p:nvPr/>
          </p:nvSpPr>
          <p:spPr bwMode="auto">
            <a:xfrm flipV="1">
              <a:off x="960" y="432"/>
              <a:ext cx="2155" cy="3584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2" name="Line 7"/>
            <p:cNvSpPr>
              <a:spLocks noChangeShapeType="1"/>
            </p:cNvSpPr>
            <p:nvPr/>
          </p:nvSpPr>
          <p:spPr bwMode="auto">
            <a:xfrm>
              <a:off x="968" y="4000"/>
              <a:ext cx="4218" cy="0"/>
            </a:xfrm>
            <a:prstGeom prst="line">
              <a:avLst/>
            </a:prstGeom>
            <a:noFill/>
            <a:ln w="762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3" name="Line 8"/>
            <p:cNvSpPr>
              <a:spLocks noChangeShapeType="1"/>
            </p:cNvSpPr>
            <p:nvPr/>
          </p:nvSpPr>
          <p:spPr bwMode="auto">
            <a:xfrm>
              <a:off x="1494" y="3255"/>
              <a:ext cx="3328" cy="0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4" name="Line 9"/>
            <p:cNvSpPr>
              <a:spLocks noChangeShapeType="1"/>
            </p:cNvSpPr>
            <p:nvPr/>
          </p:nvSpPr>
          <p:spPr bwMode="auto">
            <a:xfrm>
              <a:off x="1974" y="2396"/>
              <a:ext cx="2314" cy="0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5" name="Line 10"/>
            <p:cNvSpPr>
              <a:spLocks noChangeShapeType="1"/>
            </p:cNvSpPr>
            <p:nvPr/>
          </p:nvSpPr>
          <p:spPr bwMode="auto">
            <a:xfrm>
              <a:off x="2507" y="1537"/>
              <a:ext cx="1247" cy="0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6" name="Line 11"/>
            <p:cNvSpPr>
              <a:spLocks noChangeShapeType="1"/>
            </p:cNvSpPr>
            <p:nvPr/>
          </p:nvSpPr>
          <p:spPr bwMode="auto">
            <a:xfrm>
              <a:off x="3237" y="2412"/>
              <a:ext cx="0" cy="827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7" name="Line 12"/>
            <p:cNvSpPr>
              <a:spLocks noChangeShapeType="1"/>
            </p:cNvSpPr>
            <p:nvPr/>
          </p:nvSpPr>
          <p:spPr bwMode="auto">
            <a:xfrm flipV="1">
              <a:off x="3024" y="1521"/>
              <a:ext cx="0" cy="891"/>
            </a:xfrm>
            <a:prstGeom prst="line">
              <a:avLst/>
            </a:prstGeom>
            <a:noFill/>
            <a:ln w="5080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1148" name="Rectangle 13"/>
            <p:cNvSpPr>
              <a:spLocks noChangeArrowheads="1"/>
            </p:cNvSpPr>
            <p:nvPr/>
          </p:nvSpPr>
          <p:spPr bwMode="auto">
            <a:xfrm>
              <a:off x="2020" y="3327"/>
              <a:ext cx="2398" cy="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b="1">
                  <a:latin typeface="Times New Roman" panose="02020603050405020304" pitchFamily="18" charset="0"/>
                </a:rPr>
                <a:t>Karbonhidratlar </a:t>
              </a:r>
            </a:p>
            <a:p>
              <a:pPr algn="ctr"/>
              <a:r>
                <a:rPr lang="en-US" altLang="tr-TR" sz="1400" b="1">
                  <a:latin typeface="Times New Roman" panose="02020603050405020304" pitchFamily="18" charset="0"/>
                </a:rPr>
                <a:t>(</a:t>
              </a:r>
              <a:r>
                <a:rPr lang="tr-TR" altLang="tr-TR" sz="1400" b="1">
                  <a:latin typeface="Times New Roman" panose="02020603050405020304" pitchFamily="18" charset="0"/>
                </a:rPr>
                <a:t>Ekmek</a:t>
              </a:r>
              <a:r>
                <a:rPr lang="en-US" altLang="tr-TR" sz="1400" b="1">
                  <a:latin typeface="Times New Roman" panose="02020603050405020304" pitchFamily="18" charset="0"/>
                </a:rPr>
                <a:t>, </a:t>
              </a:r>
              <a:r>
                <a:rPr lang="tr-TR" altLang="tr-TR" sz="1400" b="1">
                  <a:latin typeface="Times New Roman" panose="02020603050405020304" pitchFamily="18" charset="0"/>
                </a:rPr>
                <a:t>Tahıllar</a:t>
              </a:r>
              <a:r>
                <a:rPr lang="en-US" altLang="tr-TR" sz="1400" b="1">
                  <a:latin typeface="Times New Roman" panose="02020603050405020304" pitchFamily="18" charset="0"/>
                </a:rPr>
                <a:t>, </a:t>
              </a:r>
              <a:r>
                <a:rPr lang="tr-TR" altLang="tr-TR" sz="1400" b="1">
                  <a:latin typeface="Times New Roman" panose="02020603050405020304" pitchFamily="18" charset="0"/>
                </a:rPr>
                <a:t>Pirinç</a:t>
              </a:r>
              <a:r>
                <a:rPr lang="en-US" altLang="tr-TR" sz="1400" b="1">
                  <a:latin typeface="Times New Roman" panose="02020603050405020304" pitchFamily="18" charset="0"/>
                </a:rPr>
                <a:t>, </a:t>
              </a:r>
              <a:r>
                <a:rPr lang="tr-TR" altLang="tr-TR" sz="1400" b="1">
                  <a:latin typeface="Times New Roman" panose="02020603050405020304" pitchFamily="18" charset="0"/>
                </a:rPr>
                <a:t>makarna</a:t>
              </a:r>
              <a:r>
                <a:rPr lang="en-US" altLang="tr-TR" sz="1400" b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1149" name="Rectangle 14"/>
            <p:cNvSpPr>
              <a:spLocks noChangeArrowheads="1"/>
            </p:cNvSpPr>
            <p:nvPr/>
          </p:nvSpPr>
          <p:spPr bwMode="auto">
            <a:xfrm>
              <a:off x="1983" y="2512"/>
              <a:ext cx="92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b="1">
                  <a:latin typeface="Times New Roman" panose="02020603050405020304" pitchFamily="18" charset="0"/>
                </a:rPr>
                <a:t>Sebzeler</a:t>
              </a: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91150" name="Rectangle 15"/>
            <p:cNvSpPr>
              <a:spLocks noChangeArrowheads="1"/>
            </p:cNvSpPr>
            <p:nvPr/>
          </p:nvSpPr>
          <p:spPr bwMode="auto">
            <a:xfrm>
              <a:off x="3398" y="2500"/>
              <a:ext cx="7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b="1">
                  <a:latin typeface="Times New Roman" panose="02020603050405020304" pitchFamily="18" charset="0"/>
                </a:rPr>
                <a:t>Meyveler</a:t>
              </a: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91151" name="Rectangle 16"/>
            <p:cNvSpPr>
              <a:spLocks noChangeArrowheads="1"/>
            </p:cNvSpPr>
            <p:nvPr/>
          </p:nvSpPr>
          <p:spPr bwMode="auto">
            <a:xfrm>
              <a:off x="2288" y="1731"/>
              <a:ext cx="73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b="1">
                  <a:latin typeface="Times New Roman" panose="02020603050405020304" pitchFamily="18" charset="0"/>
                </a:rPr>
                <a:t>Et grubu</a:t>
              </a: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91152" name="Rectangle 17"/>
            <p:cNvSpPr>
              <a:spLocks noChangeArrowheads="1"/>
            </p:cNvSpPr>
            <p:nvPr/>
          </p:nvSpPr>
          <p:spPr bwMode="auto">
            <a:xfrm>
              <a:off x="3157" y="1559"/>
              <a:ext cx="728" cy="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400" b="1">
                  <a:latin typeface="Times New Roman" panose="02020603050405020304" pitchFamily="18" charset="0"/>
                </a:rPr>
                <a:t>Yumurta</a:t>
              </a:r>
              <a:r>
                <a:rPr lang="en-US" altLang="tr-TR" sz="1400" b="1">
                  <a:latin typeface="Times New Roman" panose="02020603050405020304" pitchFamily="18" charset="0"/>
                </a:rPr>
                <a:t/>
              </a:r>
              <a:br>
                <a:rPr lang="en-US" altLang="tr-TR" sz="1400" b="1">
                  <a:latin typeface="Times New Roman" panose="02020603050405020304" pitchFamily="18" charset="0"/>
                </a:rPr>
              </a:b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91153" name="Rectangle 18"/>
            <p:cNvSpPr>
              <a:spLocks noChangeArrowheads="1"/>
            </p:cNvSpPr>
            <p:nvPr/>
          </p:nvSpPr>
          <p:spPr bwMode="auto">
            <a:xfrm>
              <a:off x="2750" y="930"/>
              <a:ext cx="946" cy="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400" b="1">
                  <a:latin typeface="Times New Roman" panose="02020603050405020304" pitchFamily="18" charset="0"/>
                </a:rPr>
                <a:t>Yağlar</a:t>
              </a:r>
              <a:r>
                <a:rPr lang="en-US" altLang="tr-TR" sz="1400" b="1">
                  <a:latin typeface="Times New Roman" panose="02020603050405020304" pitchFamily="18" charset="0"/>
                </a:rPr>
                <a:t> &amp;</a:t>
              </a:r>
              <a:br>
                <a:rPr lang="en-US" altLang="tr-TR" sz="1400" b="1">
                  <a:latin typeface="Times New Roman" panose="02020603050405020304" pitchFamily="18" charset="0"/>
                </a:rPr>
              </a:br>
              <a:r>
                <a:rPr lang="tr-TR" altLang="tr-TR" sz="1400" b="1">
                  <a:latin typeface="Times New Roman" panose="02020603050405020304" pitchFamily="18" charset="0"/>
                </a:rPr>
                <a:t>Tatlılar</a:t>
              </a: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17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56" name="Group 20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4591050"/>
        </p:xfrm>
        <a:graphic>
          <a:graphicData uri="http://schemas.openxmlformats.org/drawingml/2006/table">
            <a:tbl>
              <a:tblPr/>
              <a:tblGrid>
                <a:gridCol w="274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4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14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%1,5 lik su kaybı olduğunda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%6-10 luk su kaybı olduğunda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%11-20 lik su kaybı olduğunda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95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Susuzluk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harekette dengesizlik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İştahsızlık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Deri kızarması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Sabırsızlık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Yorgunluk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Kalp atışında artış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Isı artışı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Baş ağrısı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Soluk almada güçlük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Kan volümünün düşmesi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Konuşma zorluğu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Hatırlamada güçlük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Kan yoğunluğunda artış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Kramplar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yutkunma zorluğu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Dilin şişmesi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Görmede bozukluk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Duyma zorluğu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Ateş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Duyarlılıkta azalma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Symbol" pitchFamily="18" charset="2"/>
                        <a:buChar char=""/>
                        <a:tabLst>
                          <a:tab pos="228600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Yaşamın sonlanması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9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rgbClr val="FF3300"/>
                </a:solidFill>
                <a:latin typeface="Comic Sans MS" pitchFamily="66" charset="0"/>
              </a:rPr>
              <a:t>NE KADAR ENERJİ?</a:t>
            </a:r>
            <a:endParaRPr lang="en-US" altLang="tr-TR" smtClean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İnsan vücudunun kullandığı enerji, “kcal”  ile ifade edilir. (1 kcal = 1000 kalori)     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Kalori, bir enerji ölçüsüdür.  Yiyeceklerin verdiği enerji ve vücudun harcadığı enerji, kcal cinsinden ifade edilir.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Yetişkin ve hafif egzersiz yapan biri için ortalama 1500-2000 kcal gereklidir.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Yetişkin ve ağır egzersiz yapan biri için ortalama 2500-3000 kcal gereklidir.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Bir besinin kalorisi, enerji içeriğini belirtir.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 gram karbonhidrat        4 kcal   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 gram protein                 4 kcal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 gram yağ                       9 kcal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100 gram sucuk               0,45 kcal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100 gram fındık               0,63 kcal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600">
                <a:latin typeface="Comic Sans MS" pitchFamily="66" charset="0"/>
              </a:rPr>
              <a:t>100 gram çikolata            0,52 kcal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tr-TR" sz="1600"/>
          </a:p>
        </p:txBody>
      </p:sp>
    </p:spTree>
    <p:extLst>
      <p:ext uri="{BB962C8B-B14F-4D97-AF65-F5344CB8AC3E}">
        <p14:creationId xmlns:p14="http://schemas.microsoft.com/office/powerpoint/2010/main" val="137899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/>
              <a:t>Enerji ihtiyacını etkileyen faktörler</a:t>
            </a:r>
            <a:endParaRPr lang="en-US" altLang="tr-TR" sz="400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b="1" smtClean="0">
                <a:effectLst/>
              </a:rPr>
              <a:t>1. </a:t>
            </a:r>
            <a:r>
              <a:rPr lang="tr-TR" altLang="tr-TR" b="1" smtClean="0">
                <a:effectLst/>
              </a:rPr>
              <a:t>Yaş</a:t>
            </a:r>
            <a:r>
              <a:rPr lang="en-US" altLang="tr-TR" b="1" smtClean="0">
                <a:effectLst/>
              </a:rPr>
              <a:t> </a:t>
            </a:r>
          </a:p>
          <a:p>
            <a:pPr eaLnBrk="1" hangingPunct="1"/>
            <a:r>
              <a:rPr lang="en-US" altLang="tr-TR" b="1" smtClean="0">
                <a:effectLst/>
              </a:rPr>
              <a:t>2. </a:t>
            </a:r>
            <a:r>
              <a:rPr lang="tr-TR" altLang="tr-TR" b="1" smtClean="0">
                <a:effectLst/>
              </a:rPr>
              <a:t>Cinsiyet</a:t>
            </a:r>
            <a:r>
              <a:rPr lang="en-US" altLang="tr-TR" b="1" smtClean="0">
                <a:effectLst/>
              </a:rPr>
              <a:t> </a:t>
            </a:r>
          </a:p>
          <a:p>
            <a:pPr eaLnBrk="1" hangingPunct="1"/>
            <a:r>
              <a:rPr lang="en-US" altLang="tr-TR" b="1" smtClean="0">
                <a:effectLst/>
              </a:rPr>
              <a:t>3. </a:t>
            </a:r>
            <a:r>
              <a:rPr lang="tr-TR" altLang="tr-TR" b="1" smtClean="0">
                <a:effectLst/>
              </a:rPr>
              <a:t>Fiziksel aktivite</a:t>
            </a:r>
            <a:r>
              <a:rPr lang="en-US" altLang="tr-TR" b="1" smtClean="0">
                <a:effectLst/>
              </a:rPr>
              <a:t> </a:t>
            </a:r>
          </a:p>
          <a:p>
            <a:pPr eaLnBrk="1" hangingPunct="1"/>
            <a:r>
              <a:rPr lang="en-US" altLang="tr-TR" b="1" smtClean="0">
                <a:effectLst/>
              </a:rPr>
              <a:t>4. </a:t>
            </a:r>
            <a:r>
              <a:rPr lang="tr-TR" altLang="tr-TR" b="1" smtClean="0">
                <a:effectLst/>
              </a:rPr>
              <a:t>İklim</a:t>
            </a:r>
            <a:r>
              <a:rPr lang="en-US" altLang="tr-TR" b="1" smtClean="0">
                <a:effectLst/>
              </a:rPr>
              <a:t> </a:t>
            </a:r>
          </a:p>
          <a:p>
            <a:pPr eaLnBrk="1" hangingPunct="1"/>
            <a:r>
              <a:rPr lang="en-US" altLang="tr-TR" b="1" smtClean="0">
                <a:effectLst/>
              </a:rPr>
              <a:t>5. </a:t>
            </a:r>
            <a:r>
              <a:rPr lang="tr-TR" altLang="tr-TR" b="1" smtClean="0">
                <a:effectLst/>
              </a:rPr>
              <a:t>Sağlık</a:t>
            </a:r>
            <a:r>
              <a:rPr lang="en-US" altLang="tr-TR" b="1" smtClean="0">
                <a:effectLst/>
              </a:rPr>
              <a:t> </a:t>
            </a:r>
          </a:p>
          <a:p>
            <a:pPr eaLnBrk="1" hangingPunct="1"/>
            <a:r>
              <a:rPr lang="en-US" altLang="tr-TR" b="1" smtClean="0">
                <a:effectLst/>
              </a:rPr>
              <a:t>6. </a:t>
            </a:r>
            <a:r>
              <a:rPr lang="tr-TR" altLang="tr-TR" b="1" smtClean="0">
                <a:effectLst/>
              </a:rPr>
              <a:t>Beslenme Durumu</a:t>
            </a:r>
            <a:endParaRPr lang="en-US" altLang="tr-TR" b="1" smtClean="0">
              <a:effectLst/>
            </a:endParaRPr>
          </a:p>
        </p:txBody>
      </p:sp>
      <p:pic>
        <p:nvPicPr>
          <p:cNvPr id="37892" name="Picture 4" descr="old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14400"/>
            <a:ext cx="1524000" cy="1524000"/>
          </a:xfrm>
          <a:prstGeom prst="rect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fami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1447801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exercis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2057401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clou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2590801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su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3505201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9" descr="sickpers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1" y="4876801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05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429001" y="2514601"/>
            <a:ext cx="3924151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Boya göre uygun beden </a:t>
            </a:r>
          </a:p>
          <a:p>
            <a:r>
              <a:rPr lang="tr-TR" altLang="tr-TR" sz="2400" b="1">
                <a:latin typeface="Tahoma" panose="020B0604030504040204" pitchFamily="34" charset="0"/>
              </a:rPr>
              <a:t>ağırlığınızı koruyunuz.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505200" y="3810001"/>
            <a:ext cx="4621458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Yeterli ve dengeli besleniniz.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2346326" y="5824539"/>
            <a:ext cx="18601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tr-TR" sz="2400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2240609" y="465138"/>
            <a:ext cx="6104235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3200" b="1">
                <a:latin typeface="Tahoma" panose="020B0604030504040204" pitchFamily="34" charset="0"/>
              </a:rPr>
              <a:t>BESLENME-SAĞLIK İLİŞKİSİ</a:t>
            </a:r>
            <a:endParaRPr lang="tr-TR" altLang="tr-TR" sz="3200" b="1">
              <a:latin typeface="Tahoma Tur" charset="-94"/>
            </a:endParaRPr>
          </a:p>
        </p:txBody>
      </p:sp>
      <p:pic>
        <p:nvPicPr>
          <p:cNvPr id="95238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6670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100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74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2967039" y="1219201"/>
            <a:ext cx="5931111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Diyetinizde tükettiğiniz yağ miktarını</a:t>
            </a:r>
          </a:p>
          <a:p>
            <a:r>
              <a:rPr lang="tr-TR" altLang="tr-TR" sz="2400" b="1">
                <a:latin typeface="Tahoma" panose="020B0604030504040204" pitchFamily="34" charset="0"/>
              </a:rPr>
              <a:t>kısıtlayınız.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124201" y="2362201"/>
            <a:ext cx="5166479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Aşırı tuz tüketiminden kaçınınız.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3124200" y="3200401"/>
            <a:ext cx="4507644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Basit şeker alımını azaltınız 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2346326" y="5824539"/>
            <a:ext cx="18601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tr-TR" sz="2400"/>
          </a:p>
        </p:txBody>
      </p:sp>
      <p:pic>
        <p:nvPicPr>
          <p:cNvPr id="96262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192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3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1242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7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2743201" y="2819401"/>
            <a:ext cx="4358565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Günlük fiziksel aktivitenizi </a:t>
            </a:r>
          </a:p>
          <a:p>
            <a:r>
              <a:rPr lang="tr-TR" altLang="tr-TR" sz="2400" b="1">
                <a:latin typeface="Tahoma" panose="020B0604030504040204" pitchFamily="34" charset="0"/>
              </a:rPr>
              <a:t>arttırınız.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2895601" y="4191001"/>
            <a:ext cx="281006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Sigara içmeyiniz.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667000" y="5257801"/>
            <a:ext cx="6543458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Alkol kullanmayınız veya en aza indiriniz.</a:t>
            </a:r>
            <a:endParaRPr lang="tr-TR" altLang="tr-TR" sz="2400" b="1">
              <a:latin typeface="Tahoma Tur" charset="-94"/>
            </a:endParaRPr>
          </a:p>
        </p:txBody>
      </p:sp>
      <p:pic>
        <p:nvPicPr>
          <p:cNvPr id="97285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1054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7" name="Picture 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6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8" name="Picture 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0601"/>
            <a:ext cx="328930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8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2819401" y="1447801"/>
            <a:ext cx="7292061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Her yaş döneminde yeterli miktarda kalsiyum </a:t>
            </a:r>
          </a:p>
          <a:p>
            <a:r>
              <a:rPr lang="tr-TR" altLang="tr-TR" sz="2400" b="1">
                <a:latin typeface="Tahoma" panose="020B0604030504040204" pitchFamily="34" charset="0"/>
              </a:rPr>
              <a:t>alımına özen gösteriniz.</a:t>
            </a:r>
            <a:endParaRPr lang="tr-TR" altLang="tr-TR" sz="2400" b="1">
              <a:latin typeface="Tahoma Tur" charset="-94"/>
            </a:endParaRPr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2895601" y="4876801"/>
            <a:ext cx="6896119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>
                <a:latin typeface="Tahoma" panose="020B0604030504040204" pitchFamily="34" charset="0"/>
              </a:rPr>
              <a:t>Her gün en az beş porsiyon sebze ve meyve</a:t>
            </a:r>
          </a:p>
          <a:p>
            <a:r>
              <a:rPr lang="tr-TR" altLang="tr-TR" sz="2400" b="1">
                <a:latin typeface="Tahoma" panose="020B0604030504040204" pitchFamily="34" charset="0"/>
              </a:rPr>
              <a:t>tüketiniz</a:t>
            </a:r>
            <a:endParaRPr lang="tr-TR" altLang="tr-TR" sz="2400" b="1">
              <a:latin typeface="Tahoma Tur" charset="-94"/>
            </a:endParaRPr>
          </a:p>
        </p:txBody>
      </p:sp>
      <p:pic>
        <p:nvPicPr>
          <p:cNvPr id="9830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9530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48001"/>
            <a:ext cx="52705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2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Geniş ekran</PresentationFormat>
  <Paragraphs>98</Paragraphs>
  <Slides>12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Monotype Sorts</vt:lpstr>
      <vt:lpstr>Symbol</vt:lpstr>
      <vt:lpstr>Tahoma</vt:lpstr>
      <vt:lpstr>Tahoma Tur</vt:lpstr>
      <vt:lpstr>Times New Roman</vt:lpstr>
      <vt:lpstr>Wingdings</vt:lpstr>
      <vt:lpstr>Office Teması</vt:lpstr>
      <vt:lpstr>Clip</vt:lpstr>
      <vt:lpstr>ANT 311 Beslenme İlkeleri ve Beslenme Antropolojisi</vt:lpstr>
      <vt:lpstr>Guidelines for  Healthy Eating</vt:lpstr>
      <vt:lpstr>PowerPoint Sunusu</vt:lpstr>
      <vt:lpstr>NE KADAR ENERJİ?</vt:lpstr>
      <vt:lpstr>Enerji ihtiyacını etkileyen faktörler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for  Healthy Eating</dc:title>
  <dc:creator>Windows Kullanıcısı</dc:creator>
  <cp:lastModifiedBy>Windows Kullanıcısı</cp:lastModifiedBy>
  <cp:revision>2</cp:revision>
  <dcterms:created xsi:type="dcterms:W3CDTF">2017-10-23T22:18:37Z</dcterms:created>
  <dcterms:modified xsi:type="dcterms:W3CDTF">2017-10-23T22:19:19Z</dcterms:modified>
</cp:coreProperties>
</file>