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599"/>
  </p:normalViewPr>
  <p:slideViewPr>
    <p:cSldViewPr snapToGrid="0" snapToObjects="1">
      <p:cViewPr varScale="1">
        <p:scale>
          <a:sx n="49" d="100"/>
          <a:sy n="49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5A53-88FA-484D-AD26-C4BDA09FE620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D0E00-2AB5-124B-8A58-737160F09F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471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97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41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2CB81AE-ACED-43BD-A388-A9396983D94D}" type="slidenum">
              <a:rPr lang="tr-TR" altLang="tr-TR" smtClean="0"/>
              <a:pPr eaLnBrk="1" hangingPunct="1"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16962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90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34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0911D0C-FEBC-4F8D-B40A-41A2A1154F2E}" type="slidenum">
              <a:rPr lang="tr-TR" altLang="tr-TR" smtClean="0"/>
              <a:pPr eaLnBrk="1" hangingPunct="1"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97658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00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44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893B81C-1DC4-4A09-87F0-E2DE8B08163D}" type="slidenum">
              <a:rPr lang="tr-TR" altLang="tr-TR" smtClean="0"/>
              <a:pPr eaLnBrk="1" hangingPunct="1"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02671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10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5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CF9D29B-8BBE-43D3-A97B-3F26EB6BF862}" type="slidenum">
              <a:rPr lang="tr-TR" altLang="tr-TR" smtClean="0"/>
              <a:pPr eaLnBrk="1" hangingPunct="1"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3933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20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6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01103CD-978D-446A-9EE6-E48A154D2FD4}" type="slidenum">
              <a:rPr lang="tr-TR" altLang="tr-TR" smtClean="0"/>
              <a:pPr eaLnBrk="1" hangingPunct="1"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36941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31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75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1D173C8-3353-4FDF-A4CD-BB18CE8D794E}" type="slidenum">
              <a:rPr lang="tr-TR" altLang="tr-TR" smtClean="0"/>
              <a:pPr eaLnBrk="1" hangingPunct="1"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8288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41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85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FE31D7C-B190-4F59-91AF-88517FD33711}" type="slidenum">
              <a:rPr lang="tr-TR" altLang="tr-TR" smtClean="0"/>
              <a:pPr eaLnBrk="1" hangingPunct="1"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5552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08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522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F608560-6561-4FE5-B1CD-8D0628EC90F2}" type="slidenum">
              <a:rPr lang="tr-TR" altLang="tr-TR" smtClean="0"/>
              <a:pPr eaLnBrk="1" hangingPunct="1"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1758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18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62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33FC5F7-8ABF-4723-BEB3-7F9DE68F3A10}" type="slidenum">
              <a:rPr lang="tr-TR" altLang="tr-TR" smtClean="0"/>
              <a:pPr eaLnBrk="1" hangingPunct="1"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6569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28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92FA65F-4974-4BD3-8BD6-9B8812E50EA7}" type="slidenum">
              <a:rPr lang="tr-TR" altLang="tr-TR" smtClean="0"/>
              <a:pPr eaLnBrk="1" hangingPunct="1"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2020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38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82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5E594E6-2663-475E-95C9-E30B9923CD5D}" type="slidenum">
              <a:rPr lang="tr-TR" altLang="tr-TR" smtClean="0"/>
              <a:pPr eaLnBrk="1" hangingPunct="1"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09060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49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93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2188CEE2-2F08-4854-A361-7A50800FF8A8}" type="slidenum">
              <a:rPr lang="tr-TR" altLang="tr-TR" smtClean="0"/>
              <a:pPr eaLnBrk="1" hangingPunct="1"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9094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59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03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E4F8285-78B1-44A8-9022-949108C4C3AA}" type="slidenum">
              <a:rPr lang="tr-TR" altLang="tr-TR" smtClean="0"/>
              <a:pPr eaLnBrk="1" hangingPunct="1"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22224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13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57784D26-5776-459F-A44E-FD3CE9F3A8A8}" type="slidenum">
              <a:rPr lang="tr-TR" altLang="tr-TR" smtClean="0"/>
              <a:pPr eaLnBrk="1" hangingPunct="1"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982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9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723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7CB4623-D6A6-4EDC-BDFF-D3248F4FBD9A}" type="slidenum">
              <a:rPr lang="tr-TR" altLang="tr-TR" smtClean="0"/>
              <a:pPr eaLnBrk="1" hangingPunct="1"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2573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78DFBA-96F0-3542-B4E3-31DB2E570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AE7B1EE-D27E-6748-8618-657658E507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53709B-0502-1E42-A4AE-B35DACA7D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E6CC57-02B7-BC48-8620-573923CC2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62E692-E69A-7345-950F-C165A16D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76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60F9F3-B5D4-A849-940F-C037B8E49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0609044-4610-3142-B7AE-241AB4E85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7EDE24-686F-F54F-897A-C9F4DDE57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AD3B85-FDE5-7C44-A796-AF338436E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BD50DF-AC0C-1C40-9C91-E8E717679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08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A787E54-8CAF-BA46-A9BC-DF0E38E10F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23B20C3-2842-114E-BE61-88B737DD1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390DD7-FB66-C547-80B8-49109A69D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41E91AB-E811-5D47-8217-3597F253C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AE62333-64F4-964C-850B-DBB7B16E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895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1301FC-7B46-7743-9074-F3D90749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BF6306-3639-CC43-BE22-007E06758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85E659-AF69-E543-8471-97D0621F9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BEF130-6F49-8343-AAEB-973B3558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28D59F-9210-3F4E-A253-87AAD4F4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66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4C03A5-16EB-C246-A6BD-8027E26ED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CB912F-0BD1-9644-B8ED-EDCD8049E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21BFCF-D53C-6148-B515-9167067A5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35B49F-3092-244C-9CEE-458B3953F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6BF244-BC7A-B142-829A-25303CC3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56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47C124-8606-7B45-A202-497161805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2D1638-D203-FE48-9E63-B28373206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6CCCEDD-DCEF-A44E-B93A-9479BA376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5788C1B-CD92-BB43-871E-FAD81EE8B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8D1F10-5688-B04B-B09E-19254B2C8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55BEE9-9DE2-F240-9F6F-D795F9382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49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A2F3AB-E47A-7E4D-9022-414922592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937CBC0-B4DE-5F49-9D79-7F8F8CA61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8DFE05-6FF1-E545-B0F7-B406873A1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A2F27EF-9D0C-B340-A2AD-8FB994790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A57A89C-5F8E-B64C-8280-D31982BE2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5DFD599-C929-5141-AFE0-CCF1CABA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AA34E99-130F-A64E-9BD0-0B3EBD420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99052A2-D306-2445-BCE8-BEE98DA7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97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98DD333-348B-F64A-AE5D-C6808FB6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D7E3BA4-6B91-F84D-8D7A-368C82A92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64920ED-787C-1F47-A6C1-B21A21A2C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B2B6C34-C29F-0640-BB62-353854C9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0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0E67463-834B-454B-A634-C736888C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5FDE8F9-2A71-CF49-8E2E-9197E9CE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92C51B4-2C2D-6746-AEBD-4B5AFF074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309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CD37F99-D338-ED4D-B585-CE273DE84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92F1FE-00A9-6243-9BA6-B44C2120B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7BC320F-66C1-7748-8E64-7AB1FD2E7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FB8E409-B679-BB42-BD59-E9DB2AA98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F36094F-52A2-A246-B40B-472973754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73FA487-97CA-8045-A915-D9FFF210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03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14863D-E9D3-5542-8047-8678D0E9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1235398-4AFD-274C-AF02-436ABBC1B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DECA9D-0B90-9943-ADCB-8E67E9243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E8ACCF4-6785-7E44-8650-129C52101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C402521-A04D-D64F-85B1-C10D9E09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003D70B-B433-EE41-A961-3A80DB633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2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343ADF6-C30F-314D-A89D-86BE72A9A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BCC869-6B39-7F4C-88AF-90C45964D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B41FF0-3EF3-2345-9EBF-B1186B3EC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FE84-C9E4-1046-BAAA-6F8F68583145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43EEE6-2184-334F-89BD-D932C2BCC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22C8BD-9F5B-904A-ABDC-DEB8E7E21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DD7C6-4F69-1047-8E40-FE905A362C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1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304F14E-37D0-0F4F-B507-9C876CB852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Sütün </a:t>
            </a:r>
            <a:r>
              <a:rPr lang="tr-TR"/>
              <a:t>Fiziksel ve Fizikokimyasal</a:t>
            </a:r>
            <a:r>
              <a:rPr lang="tr-TR" dirty="0"/>
              <a:t> Nitelikleri-II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3B63CCA-511B-6E49-A02C-719D8C10E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 smtClean="0"/>
              <a:t>Prof. Dr. Ebru ŞENEL ÖZKAN </a:t>
            </a:r>
          </a:p>
          <a:p>
            <a:r>
              <a:rPr lang="tr-TR" sz="3600" dirty="0" smtClean="0"/>
              <a:t>Ankara Üniversitesi Ziraat Fakültesi Süt Teknolojisi Bölümü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78782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>
          <a:xfrm>
            <a:off x="2063750" y="26035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200"/>
              <a:t>Proteinlerin tampon özelliği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2313" y="1412875"/>
            <a:ext cx="8229600" cy="4895850"/>
          </a:xfrm>
        </p:spPr>
        <p:txBody>
          <a:bodyPr>
            <a:normAutofit fontScale="92500" lnSpcReduction="1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Proteindeki her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aminoasit </a:t>
            </a:r>
            <a:r>
              <a:rPr lang="tr-TR" dirty="0">
                <a:latin typeface="Arial" pitchFamily="34" charset="0"/>
                <a:cs typeface="Arial" pitchFamily="34" charset="0"/>
              </a:rPr>
              <a:t>; bazik bir amino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(-NH2)</a:t>
            </a:r>
            <a:r>
              <a:rPr lang="tr-TR" dirty="0">
                <a:latin typeface="Arial" pitchFamily="34" charset="0"/>
                <a:cs typeface="Arial" pitchFamily="34" charset="0"/>
              </a:rPr>
              <a:t>ve asit bir karboksil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(-COOH) </a:t>
            </a:r>
            <a:r>
              <a:rPr lang="tr-TR" dirty="0">
                <a:latin typeface="Arial" pitchFamily="34" charset="0"/>
                <a:cs typeface="Arial" pitchFamily="34" charset="0"/>
              </a:rPr>
              <a:t>grubu içermektedir.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asitlendirildiğinde</a:t>
            </a:r>
            <a:r>
              <a:rPr lang="tr-TR" dirty="0">
                <a:latin typeface="Arial" pitchFamily="34" charset="0"/>
                <a:cs typeface="Arial" pitchFamily="34" charset="0"/>
              </a:rPr>
              <a:t> , çok sayıda 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hidrojen iyonu </a:t>
            </a:r>
            <a:r>
              <a:rPr lang="tr-TR" dirty="0">
                <a:latin typeface="Arial" pitchFamily="34" charset="0"/>
                <a:cs typeface="Arial" pitchFamily="34" charset="0"/>
              </a:rPr>
              <a:t>ilave edilmiş olur. Bu iyonlar  aminoasitlerin amino grubuna bağlanarak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NH3</a:t>
            </a:r>
            <a:r>
              <a:rPr lang="tr-TR" dirty="0">
                <a:latin typeface="Arial" pitchFamily="34" charset="0"/>
                <a:cs typeface="Arial" pitchFamily="34" charset="0"/>
              </a:rPr>
              <a:t> iyonları oluşur. Dolayısıyla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pH</a:t>
            </a:r>
            <a:r>
              <a:rPr lang="tr-TR" dirty="0">
                <a:latin typeface="Arial" pitchFamily="34" charset="0"/>
                <a:cs typeface="Arial" pitchFamily="34" charset="0"/>
              </a:rPr>
              <a:t> değişmez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b="1" dirty="0">
                <a:latin typeface="Arial" pitchFamily="34" charset="0"/>
                <a:cs typeface="Arial" pitchFamily="34" charset="0"/>
              </a:rPr>
              <a:t>  </a:t>
            </a:r>
            <a:r>
              <a:rPr lang="tr-T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tr-TR" b="1" baseline="3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tr-T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+  NH2                   NH3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Süte baz ilave edildiğinde ise; aminoasitlerin karboksil gruplarındaki hidrojen iyonları açığa çıkmakta bir COO</a:t>
            </a:r>
            <a:r>
              <a:rPr lang="tr-TR" baseline="30000" dirty="0">
                <a:latin typeface="Arial" pitchFamily="34" charset="0"/>
                <a:cs typeface="Arial" pitchFamily="34" charset="0"/>
              </a:rPr>
              <a:t>- </a:t>
            </a:r>
            <a:r>
              <a:rPr lang="tr-TR" dirty="0">
                <a:latin typeface="Arial" pitchFamily="34" charset="0"/>
                <a:cs typeface="Arial" pitchFamily="34" charset="0"/>
              </a:rPr>
              <a:t>grup oluşmaktadır. Böylece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pH</a:t>
            </a:r>
            <a:r>
              <a:rPr lang="tr-TR" dirty="0">
                <a:latin typeface="Arial" pitchFamily="34" charset="0"/>
                <a:cs typeface="Arial" pitchFamily="34" charset="0"/>
              </a:rPr>
              <a:t> değişmez.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   </a:t>
            </a:r>
            <a:r>
              <a:rPr lang="tr-T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-COOH  + OH</a:t>
            </a:r>
            <a:r>
              <a:rPr lang="tr-TR" b="1" baseline="3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COO</a:t>
            </a:r>
            <a:r>
              <a:rPr lang="tr-TR" b="1" baseline="30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+ H2O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b="1" dirty="0">
              <a:solidFill>
                <a:srgbClr val="0070C0"/>
              </a:solidFill>
            </a:endParaRP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079875" y="3933825"/>
            <a:ext cx="1079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4583114" y="5949950"/>
            <a:ext cx="11525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254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4264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Fosfatların tamponlama özelliği</a:t>
            </a:r>
          </a:p>
        </p:txBody>
      </p:sp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>
          <a:xfrm>
            <a:off x="1981200" y="1935164"/>
            <a:ext cx="8362950" cy="4389437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Sütte fosfat kısmen </a:t>
            </a:r>
            <a:r>
              <a:rPr lang="tr-TR" altLang="tr-TR">
                <a:solidFill>
                  <a:srgbClr val="FF0000"/>
                </a:solidFill>
              </a:rPr>
              <a:t>H2PO4</a:t>
            </a:r>
            <a:r>
              <a:rPr lang="tr-TR" altLang="tr-TR" baseline="30000">
                <a:solidFill>
                  <a:srgbClr val="FF0000"/>
                </a:solidFill>
              </a:rPr>
              <a:t>-</a:t>
            </a:r>
            <a:r>
              <a:rPr lang="tr-TR" altLang="tr-TR">
                <a:solidFill>
                  <a:srgbClr val="FF0000"/>
                </a:solidFill>
              </a:rPr>
              <a:t> </a:t>
            </a:r>
            <a:r>
              <a:rPr lang="tr-TR" altLang="tr-TR"/>
              <a:t>(dihidrojen fosfat) ve </a:t>
            </a:r>
            <a:r>
              <a:rPr lang="tr-TR" altLang="tr-TR">
                <a:solidFill>
                  <a:srgbClr val="FF0000"/>
                </a:solidFill>
              </a:rPr>
              <a:t>HPO4</a:t>
            </a:r>
            <a:r>
              <a:rPr lang="tr-TR" altLang="tr-TR" baseline="30000">
                <a:solidFill>
                  <a:srgbClr val="FF0000"/>
                </a:solidFill>
              </a:rPr>
              <a:t>-2</a:t>
            </a:r>
            <a:r>
              <a:rPr lang="tr-TR" altLang="tr-TR">
                <a:solidFill>
                  <a:srgbClr val="FF0000"/>
                </a:solidFill>
              </a:rPr>
              <a:t> </a:t>
            </a:r>
            <a:r>
              <a:rPr lang="tr-TR" altLang="tr-TR"/>
              <a:t>(hidrojen fosfat) şeklinde bulunur.  İki form arasında denge vardır.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0070C0"/>
                </a:solidFill>
              </a:rPr>
              <a:t>  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0070C0"/>
                </a:solidFill>
              </a:rPr>
              <a:t>H2PO4 </a:t>
            </a:r>
            <a:r>
              <a:rPr lang="tr-TR" altLang="tr-TR" b="1" baseline="30000">
                <a:solidFill>
                  <a:srgbClr val="0070C0"/>
                </a:solidFill>
              </a:rPr>
              <a:t>-</a:t>
            </a:r>
            <a:r>
              <a:rPr lang="tr-TR" altLang="tr-TR" b="1">
                <a:solidFill>
                  <a:srgbClr val="0070C0"/>
                </a:solidFill>
              </a:rPr>
              <a:t>   </a:t>
            </a:r>
            <a:r>
              <a:rPr lang="tr-TR" altLang="tr-TR" sz="1400"/>
              <a:t>alkali</a:t>
            </a:r>
            <a:r>
              <a:rPr lang="tr-TR" altLang="tr-TR"/>
              <a:t> </a:t>
            </a:r>
            <a:r>
              <a:rPr lang="tr-TR" altLang="tr-TR" sz="1200"/>
              <a:t>(OH</a:t>
            </a:r>
            <a:r>
              <a:rPr lang="tr-TR" altLang="tr-TR" sz="1200" b="1"/>
              <a:t>)</a:t>
            </a:r>
            <a:endParaRPr lang="tr-TR" altLang="tr-TR" b="1" baseline="30000">
              <a:solidFill>
                <a:srgbClr val="0070C0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baseline="30000">
                <a:solidFill>
                  <a:srgbClr val="0070C0"/>
                </a:solidFill>
              </a:rPr>
              <a:t>                                       </a:t>
            </a:r>
            <a:r>
              <a:rPr lang="tr-TR" altLang="tr-TR" sz="2400" baseline="30000"/>
              <a:t>asit (H+)</a:t>
            </a:r>
            <a:r>
              <a:rPr lang="tr-TR" altLang="tr-TR" sz="2400" b="1">
                <a:solidFill>
                  <a:srgbClr val="0070C0"/>
                </a:solidFill>
              </a:rPr>
              <a:t>       HPO4</a:t>
            </a:r>
            <a:r>
              <a:rPr lang="tr-TR" altLang="tr-TR" sz="2400" b="1" baseline="30000">
                <a:solidFill>
                  <a:srgbClr val="0070C0"/>
                </a:solidFill>
              </a:rPr>
              <a:t>-2</a:t>
            </a:r>
            <a:r>
              <a:rPr lang="tr-TR" altLang="tr-TR" sz="2400" b="1">
                <a:solidFill>
                  <a:srgbClr val="0070C0"/>
                </a:solidFill>
              </a:rPr>
              <a:t>  +  H</a:t>
            </a:r>
            <a:r>
              <a:rPr lang="tr-TR" altLang="tr-TR" sz="2400" b="1" baseline="30000">
                <a:solidFill>
                  <a:srgbClr val="0070C0"/>
                </a:solidFill>
              </a:rPr>
              <a:t>+</a:t>
            </a:r>
            <a:endParaRPr lang="tr-TR" altLang="tr-TR" sz="2400"/>
          </a:p>
        </p:txBody>
      </p:sp>
      <p:sp>
        <p:nvSpPr>
          <p:cNvPr id="6" name="5 Sol Ok"/>
          <p:cNvSpPr/>
          <p:nvPr/>
        </p:nvSpPr>
        <p:spPr>
          <a:xfrm>
            <a:off x="3719514" y="4437064"/>
            <a:ext cx="1368425" cy="714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3648076" y="4076701"/>
            <a:ext cx="1368425" cy="73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54278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4147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10. Yüzey Gerilimi</a:t>
            </a:r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İki fazın birbiri ile temas ettiği alan </a:t>
            </a:r>
            <a:r>
              <a:rPr lang="tr-TR" altLang="tr-TR">
                <a:solidFill>
                  <a:srgbClr val="FF0000"/>
                </a:solidFill>
              </a:rPr>
              <a:t>“yüzeylerarası alan ” </a:t>
            </a:r>
            <a:r>
              <a:rPr lang="tr-TR" altLang="tr-TR"/>
              <a:t>olarak  bilinir. Genellikle fazlardan birinin  gaz olması durumunda </a:t>
            </a:r>
            <a:r>
              <a:rPr lang="tr-TR" altLang="tr-TR">
                <a:solidFill>
                  <a:srgbClr val="FF0000"/>
                </a:solidFill>
              </a:rPr>
              <a:t>“yüzey”</a:t>
            </a:r>
            <a:r>
              <a:rPr lang="tr-TR" altLang="tr-TR"/>
              <a:t> olarak adlandırılır. Genellikle birimi; birim alan başına düşen enerjidir.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</a:rPr>
              <a:t>Yüzey gerilimi; </a:t>
            </a:r>
            <a:r>
              <a:rPr lang="tr-TR" altLang="tr-TR"/>
              <a:t>bir sıvının yüzeyini </a:t>
            </a:r>
            <a:r>
              <a:rPr lang="tr-TR" altLang="tr-TR">
                <a:latin typeface="Arial" charset="0"/>
                <a:cs typeface="Arial" charset="0"/>
              </a:rPr>
              <a:t>1</a:t>
            </a:r>
            <a:r>
              <a:rPr lang="tr-TR" altLang="tr-TR"/>
              <a:t> cm</a:t>
            </a:r>
            <a:r>
              <a:rPr lang="tr-TR" altLang="tr-TR" baseline="30000"/>
              <a:t>2</a:t>
            </a:r>
            <a:r>
              <a:rPr lang="tr-TR" altLang="tr-TR"/>
              <a:t> büyütmek amacıyla yapılan işi belirten bir değerdir.  Bu değer erg/cm</a:t>
            </a:r>
            <a:r>
              <a:rPr lang="tr-TR" altLang="tr-TR" baseline="30000"/>
              <a:t>2</a:t>
            </a:r>
            <a:r>
              <a:rPr lang="tr-TR" altLang="tr-TR"/>
              <a:t> veya dyn/cm</a:t>
            </a:r>
            <a:r>
              <a:rPr lang="tr-TR" altLang="tr-TR" baseline="30000"/>
              <a:t>2 </a:t>
            </a:r>
            <a:r>
              <a:rPr lang="tr-TR" altLang="tr-TR"/>
              <a:t>dir.</a:t>
            </a:r>
          </a:p>
        </p:txBody>
      </p:sp>
    </p:spTree>
    <p:extLst>
      <p:ext uri="{BB962C8B-B14F-4D97-AF65-F5344CB8AC3E}">
        <p14:creationId xmlns:p14="http://schemas.microsoft.com/office/powerpoint/2010/main" val="3114419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289" y="1125538"/>
            <a:ext cx="8497887" cy="5111750"/>
          </a:xfrm>
        </p:spPr>
        <p:txBody>
          <a:bodyPr>
            <a:normAutofit fontScale="925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 yağının sütün içerisinde emülsiyon halinde bulunması nedeniyle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iki ayrı ara yüzey  </a:t>
            </a:r>
            <a:r>
              <a:rPr lang="tr-TR" dirty="0">
                <a:latin typeface="Arial" pitchFamily="34" charset="0"/>
                <a:cs typeface="Arial" pitchFamily="34" charset="0"/>
              </a:rPr>
              <a:t>bulunmaktadır</a:t>
            </a: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 ile hava arasındaki yüzey (süt/hava)</a:t>
            </a: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 plazması ile yağ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globülleri</a:t>
            </a:r>
            <a:r>
              <a:rPr lang="tr-TR" dirty="0">
                <a:latin typeface="Arial" pitchFamily="34" charset="0"/>
                <a:cs typeface="Arial" pitchFamily="34" charset="0"/>
              </a:rPr>
              <a:t> arasındaki yüzey (serum/yağ 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globülleri</a:t>
            </a:r>
            <a:r>
              <a:rPr lang="tr-TR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Sütün yüzey gerilimini birçok faktör etkiler. Sütün yüzey gerilimi suyun yüzey gerilimine oranla daha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azdır.</a:t>
            </a:r>
          </a:p>
          <a:p>
            <a:pPr marL="514350" indent="-51435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Çünkü; sütün bünyesinde yer alan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proteinler, süt yağı,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fosfolipidler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ve serbest yağ asitleri başlıca </a:t>
            </a:r>
            <a:r>
              <a:rPr lang="tr-TR" dirty="0">
                <a:latin typeface="Arial" pitchFamily="34" charset="0"/>
                <a:cs typeface="Arial" pitchFamily="34" charset="0"/>
              </a:rPr>
              <a:t>yüzey aktif bileşenler olup, yüzey gerilimini azaltırlar.</a:t>
            </a:r>
          </a:p>
        </p:txBody>
      </p:sp>
      <p:pic>
        <p:nvPicPr>
          <p:cNvPr id="5632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8791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1935163"/>
          <a:ext cx="8229600" cy="222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tr-TR" sz="1800" dirty="0"/>
                        <a:t>Fazlar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yüzey gerilimi</a:t>
                      </a:r>
                      <a:r>
                        <a:rPr lang="tr-TR" sz="1800" baseline="0" dirty="0"/>
                        <a:t> (20 °C’ de, </a:t>
                      </a:r>
                      <a:r>
                        <a:rPr lang="tr-TR" sz="1800" baseline="0" dirty="0" err="1"/>
                        <a:t>dyn</a:t>
                      </a:r>
                      <a:r>
                        <a:rPr lang="tr-TR" sz="1800" baseline="0" dirty="0"/>
                        <a:t>/cm)</a:t>
                      </a:r>
                      <a:endParaRPr lang="tr-TR" sz="1800" dirty="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tr-TR" sz="1800" dirty="0"/>
                        <a:t>Su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72.75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tr-TR" sz="1800" dirty="0"/>
                        <a:t>Yağsız süt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52-53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tr-TR" sz="1800" dirty="0"/>
                        <a:t>Tam yağlı çiğ</a:t>
                      </a:r>
                      <a:r>
                        <a:rPr lang="tr-TR" sz="1800" baseline="0" dirty="0"/>
                        <a:t> süt</a:t>
                      </a:r>
                      <a:endParaRPr lang="tr-TR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45-60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tr-TR" sz="1800" dirty="0"/>
                        <a:t>Krema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42-45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tr-TR" sz="1800" dirty="0" err="1"/>
                        <a:t>Peyniraltı</a:t>
                      </a:r>
                      <a:r>
                        <a:rPr lang="tr-TR" sz="1800" dirty="0"/>
                        <a:t> suyu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51-52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7369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99938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>
          <a:xfrm>
            <a:off x="1992313" y="620713"/>
            <a:ext cx="8229600" cy="855662"/>
          </a:xfrm>
        </p:spPr>
        <p:txBody>
          <a:bodyPr/>
          <a:lstStyle/>
          <a:p>
            <a:pPr eaLnBrk="1" hangingPunct="1"/>
            <a:r>
              <a:rPr lang="tr-TR" altLang="tr-TR" sz="3200"/>
              <a:t>Sütün yüzey gerilimini etkileyen faktörler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557339"/>
            <a:ext cx="8229600" cy="4967287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Kazein ve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laktalbumin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tr-TR" dirty="0">
                <a:latin typeface="Arial" pitchFamily="34" charset="0"/>
                <a:cs typeface="Arial" pitchFamily="34" charset="0"/>
              </a:rPr>
              <a:t>sütün yüzey gerilimini azaltan bileşikleridir. Süt yağı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globüllerinin</a:t>
            </a:r>
            <a:r>
              <a:rPr lang="tr-TR" dirty="0">
                <a:latin typeface="Arial" pitchFamily="34" charset="0"/>
                <a:cs typeface="Arial" pitchFamily="34" charset="0"/>
              </a:rPr>
              <a:t> yüzeyindeki protein ve protein-fosfat kompleksleri süt/hava ve serum/yağ arasındaki yüzey gerilimini azaltır.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Yüzey gerilimi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yağ miktarının </a:t>
            </a:r>
            <a:r>
              <a:rPr lang="tr-TR" dirty="0">
                <a:latin typeface="Arial" pitchFamily="34" charset="0"/>
                <a:cs typeface="Arial" pitchFamily="34" charset="0"/>
              </a:rPr>
              <a:t>%4’e kadar artması ile azalır.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err="1">
                <a:latin typeface="Arial" pitchFamily="34" charset="0"/>
                <a:cs typeface="Arial" pitchFamily="34" charset="0"/>
              </a:rPr>
              <a:t>Lipoliz</a:t>
            </a:r>
            <a:r>
              <a:rPr lang="tr-TR" dirty="0">
                <a:latin typeface="Arial" pitchFamily="34" charset="0"/>
                <a:cs typeface="Arial" pitchFamily="34" charset="0"/>
              </a:rPr>
              <a:t> ile süt yağından ayrılan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serbest yağ asitleri mono ve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digliseridler</a:t>
            </a:r>
            <a:r>
              <a:rPr lang="tr-TR" dirty="0">
                <a:latin typeface="Arial" pitchFamily="34" charset="0"/>
                <a:cs typeface="Arial" pitchFamily="34" charset="0"/>
              </a:rPr>
              <a:t> sütün yüzey gerilimini çok azaltır.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Tam yağlı ve yağsız sütün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 °C’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nin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altında soğuk hava </a:t>
            </a:r>
            <a:r>
              <a:rPr lang="tr-TR" dirty="0">
                <a:latin typeface="Arial" pitchFamily="34" charset="0"/>
                <a:cs typeface="Arial" pitchFamily="34" charset="0"/>
              </a:rPr>
              <a:t>deposunda bekletilmesi yüzey geriliminin düşmesine neden olur. Süt ısıtıldığı zaman eski yüzey gerilimine yeniden gelir.</a:t>
            </a:r>
          </a:p>
        </p:txBody>
      </p:sp>
    </p:spTree>
    <p:extLst>
      <p:ext uri="{BB962C8B-B14F-4D97-AF65-F5344CB8AC3E}">
        <p14:creationId xmlns:p14="http://schemas.microsoft.com/office/powerpoint/2010/main" val="106125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2 İçerik Yer Tutucusu"/>
          <p:cNvSpPr>
            <a:spLocks noGrp="1"/>
          </p:cNvSpPr>
          <p:nvPr>
            <p:ph idx="1"/>
          </p:nvPr>
        </p:nvSpPr>
        <p:spPr>
          <a:xfrm>
            <a:off x="1981200" y="1935163"/>
            <a:ext cx="8229600" cy="2214562"/>
          </a:xfrm>
        </p:spPr>
        <p:txBody>
          <a:bodyPr/>
          <a:lstStyle/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Çiğ sütün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homojenizasyonu</a:t>
            </a:r>
            <a:r>
              <a:rPr lang="tr-TR" altLang="tr-TR">
                <a:latin typeface="Arial" charset="0"/>
                <a:cs typeface="Arial" charset="0"/>
              </a:rPr>
              <a:t> lipolizi artırarak yüzey gerilimini azaltır. Fakat süt önceden pastörize edilmiş ise homojenizasyon yüzey gerilimini artırır. </a:t>
            </a:r>
          </a:p>
        </p:txBody>
      </p:sp>
      <p:pic>
        <p:nvPicPr>
          <p:cNvPr id="59395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2098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6. Refraktometre İndisi</a:t>
            </a:r>
            <a:endParaRPr lang="en-US" altLang="tr-TR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Bir ışık hüzmesi belirli bir açı ile optik yoğunluğu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zayıf</a:t>
            </a:r>
            <a:r>
              <a:rPr lang="tr-TR" altLang="tr-TR">
                <a:latin typeface="Arial" charset="0"/>
                <a:cs typeface="Arial" charset="0"/>
              </a:rPr>
              <a:t> olan bir ortamdan optik yoğunluğu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fazla</a:t>
            </a:r>
            <a:r>
              <a:rPr lang="tr-TR" altLang="tr-TR">
                <a:latin typeface="Arial" charset="0"/>
                <a:cs typeface="Arial" charset="0"/>
              </a:rPr>
              <a:t> olan bir ortama  geçtiğinde tam sınırda kırılır.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Refraktometre indisi</a:t>
            </a:r>
            <a:r>
              <a:rPr lang="tr-TR" altLang="tr-TR">
                <a:latin typeface="Arial" charset="0"/>
                <a:cs typeface="Arial" charset="0"/>
              </a:rPr>
              <a:t>, belirli bir sıcaklık derecesinde (20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tr-TR" altLang="tr-TR">
                <a:latin typeface="Arial" charset="0"/>
                <a:cs typeface="Arial" charset="0"/>
              </a:rPr>
              <a:t>⁰C) ve belirli bir dalga boyunda (589.3 nm)çözeltilerin ışık kırma gücünü belirten bir değer olup, sodyum ışık doğrultusunun giriş ve kırılış açılarının sinüslerinin oranıdır. </a:t>
            </a:r>
            <a:endParaRPr lang="en-US" altLang="tr-TR">
              <a:latin typeface="Arial" charset="0"/>
              <a:cs typeface="Arial" charset="0"/>
            </a:endParaRPr>
          </a:p>
        </p:txBody>
      </p:sp>
      <p:pic>
        <p:nvPicPr>
          <p:cNvPr id="45060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487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1992313" y="908051"/>
            <a:ext cx="8229600" cy="547052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Damıtık suyun refraktometre  indisi </a:t>
            </a:r>
            <a:r>
              <a:rPr lang="tr-TR" altLang="tr-TR">
                <a:latin typeface="Arial" charset="0"/>
                <a:cs typeface="Arial" charset="0"/>
              </a:rPr>
              <a:t>1.3330 </a:t>
            </a:r>
            <a:r>
              <a:rPr lang="tr-TR" altLang="tr-TR">
                <a:cs typeface="Arial" charset="0"/>
              </a:rPr>
              <a:t>olup, suda çözünen maddeler bu değeri artırırlar.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cs typeface="Arial" charset="0"/>
              </a:rPr>
              <a:t>Çözünen madde konsantrasyonu ile refraktometre indisi arasında </a:t>
            </a:r>
            <a:r>
              <a:rPr lang="tr-TR" altLang="tr-TR">
                <a:solidFill>
                  <a:srgbClr val="FF0000"/>
                </a:solidFill>
                <a:cs typeface="Arial" charset="0"/>
              </a:rPr>
              <a:t>linear</a:t>
            </a:r>
            <a:r>
              <a:rPr lang="tr-TR" altLang="tr-TR">
                <a:cs typeface="Arial" charset="0"/>
              </a:rPr>
              <a:t> bir ilişki vardır.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>
              <a:cs typeface="Arial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Refraktometre indisinden yararlanarak ;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altLang="tr-TR"/>
              <a:t> Süte katılan su miktarı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altLang="tr-TR"/>
              <a:t>Yağsız sütün kurumaddesi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altLang="tr-TR"/>
              <a:t>Süt serumunun laktoz miktarı 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altLang="tr-TR"/>
              <a:t>Süt yağının kırılma indisi  belirlenebilir.</a:t>
            </a:r>
            <a:endParaRPr lang="en-US" altLang="tr-TR"/>
          </a:p>
        </p:txBody>
      </p:sp>
      <p:pic>
        <p:nvPicPr>
          <p:cNvPr id="4608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935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7. Viskozite </a:t>
            </a:r>
            <a:endParaRPr lang="en-US" altLang="tr-TR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Viskozite bir sıvının iç sürtünmesinin veya akışkanlığa karşı gösterdiği direncin bir ifadesidir. Viskozite denildiğinde Newton yasasındaki orantı sabiti olan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dinamik viskozite (</a:t>
            </a:r>
            <a:r>
              <a:rPr lang="el-G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η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tr-TR" altLang="tr-TR">
                <a:latin typeface="Arial" charset="0"/>
                <a:cs typeface="Arial" charset="0"/>
              </a:rPr>
              <a:t>anlaşılır. Dinamik viskozitenin birimi; Pascal saniye (Pa.s) veya centi poise (cp)’dir.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Emülsiyon haldeki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süt yağı </a:t>
            </a:r>
            <a:r>
              <a:rPr lang="tr-TR" altLang="tr-TR">
                <a:latin typeface="Arial" charset="0"/>
                <a:cs typeface="Arial" charset="0"/>
              </a:rPr>
              <a:t>ile kolloidal haldeki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protein </a:t>
            </a:r>
            <a:r>
              <a:rPr lang="tr-TR" altLang="tr-TR">
                <a:latin typeface="Arial" charset="0"/>
                <a:cs typeface="Arial" charset="0"/>
              </a:rPr>
              <a:t>nedeniyle sütün viskozitesi suyun yaklaşık iki katı kadardır.</a:t>
            </a:r>
            <a:endParaRPr lang="en-US" altLang="tr-TR">
              <a:latin typeface="Arial" charset="0"/>
              <a:cs typeface="Arial" charset="0"/>
            </a:endParaRPr>
          </a:p>
        </p:txBody>
      </p:sp>
      <p:pic>
        <p:nvPicPr>
          <p:cNvPr id="47108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4693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İçerik Yer Tutucusu"/>
          <p:cNvSpPr>
            <a:spLocks noGrp="1"/>
          </p:cNvSpPr>
          <p:nvPr>
            <p:ph idx="1"/>
          </p:nvPr>
        </p:nvSpPr>
        <p:spPr>
          <a:xfrm>
            <a:off x="1981200" y="981076"/>
            <a:ext cx="8229600" cy="53435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Sütün viskozitesi üzerine etkili faktörler;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>
                <a:latin typeface="Arial" charset="0"/>
                <a:cs typeface="Arial" charset="0"/>
              </a:rPr>
              <a:t>Süt yağı miktarı</a:t>
            </a:r>
          </a:p>
          <a:p>
            <a:pPr eaLnBrk="1" hangingPunct="1"/>
            <a:r>
              <a:rPr lang="tr-TR" altLang="tr-TR">
                <a:latin typeface="Arial" charset="0"/>
                <a:cs typeface="Arial" charset="0"/>
              </a:rPr>
              <a:t>Yağ globüllerinin büyüklüğü</a:t>
            </a:r>
          </a:p>
          <a:p>
            <a:pPr eaLnBrk="1" hangingPunct="1"/>
            <a:r>
              <a:rPr lang="tr-TR" altLang="tr-TR">
                <a:latin typeface="Arial" charset="0"/>
                <a:cs typeface="Arial" charset="0"/>
              </a:rPr>
              <a:t>Kazein miktarı ve kazein misellerinin büyüklüğü</a:t>
            </a:r>
          </a:p>
          <a:p>
            <a:pPr eaLnBrk="1" hangingPunct="1"/>
            <a:r>
              <a:rPr lang="tr-TR" altLang="tr-TR">
                <a:latin typeface="Arial" charset="0"/>
                <a:cs typeface="Arial" charset="0"/>
              </a:rPr>
              <a:t>Serum proteinlerinin durumu</a:t>
            </a:r>
          </a:p>
          <a:p>
            <a:pPr eaLnBrk="1" hangingPunct="1"/>
            <a:r>
              <a:rPr lang="tr-TR" altLang="tr-TR">
                <a:latin typeface="Arial" charset="0"/>
                <a:cs typeface="Arial" charset="0"/>
              </a:rPr>
              <a:t>Sağımdan sonra kuvvetli mekanik  etkiler, ısıtma  gibi teknolojik uygulamalar</a:t>
            </a:r>
          </a:p>
          <a:p>
            <a:pPr eaLnBrk="1" hangingPunct="1"/>
            <a:r>
              <a:rPr lang="tr-TR" altLang="tr-TR">
                <a:latin typeface="Arial" charset="0"/>
                <a:cs typeface="Arial" charset="0"/>
              </a:rPr>
              <a:t>Sütün bekleme süresi</a:t>
            </a:r>
          </a:p>
          <a:p>
            <a:pPr eaLnBrk="1" hangingPunct="1"/>
            <a:endParaRPr lang="tr-TR" altLang="tr-TR">
              <a:latin typeface="Arial" charset="0"/>
              <a:cs typeface="Arial" charset="0"/>
            </a:endParaRPr>
          </a:p>
        </p:txBody>
      </p:sp>
      <p:pic>
        <p:nvPicPr>
          <p:cNvPr id="48131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119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İçerik Yer Tutucusu"/>
          <p:cNvSpPr>
            <a:spLocks noGrp="1"/>
          </p:cNvSpPr>
          <p:nvPr>
            <p:ph idx="1"/>
          </p:nvPr>
        </p:nvSpPr>
        <p:spPr>
          <a:xfrm>
            <a:off x="1992313" y="1125538"/>
            <a:ext cx="8229600" cy="5414962"/>
          </a:xfrm>
        </p:spPr>
        <p:txBody>
          <a:bodyPr/>
          <a:lstStyle/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Serum proteinleri, laktoz ve mineral maddelerin önemli bir etkisi yoktur. 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Yağ miktarı arttıkça sütün viskozitesi de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artar</a:t>
            </a:r>
            <a:r>
              <a:rPr lang="tr-TR" altLang="tr-TR">
                <a:latin typeface="Arial" charset="0"/>
                <a:cs typeface="Arial" charset="0"/>
              </a:rPr>
              <a:t>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Sıcaklık sütün emülsiyon ve kolloidal fazlarını etkileyerek viskoziteyi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azaltır.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Homojenizasyon  yağ globüllerini parçaladığı ve yüzey alanını artırdığından viskoziteyi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artırır.</a:t>
            </a:r>
            <a:r>
              <a:rPr lang="tr-TR" altLang="tr-TR">
                <a:latin typeface="Arial" charset="0"/>
                <a:cs typeface="Arial" charset="0"/>
              </a:rPr>
              <a:t> 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 kuru maddesinin artması ve proteinlerin pıhtılaşması da viskoziteyi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artırır. </a:t>
            </a:r>
          </a:p>
          <a:p>
            <a:pPr eaLnBrk="1" hangingPunct="1"/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</p:txBody>
      </p:sp>
      <p:pic>
        <p:nvPicPr>
          <p:cNvPr id="49155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6189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>
          <a:xfrm>
            <a:off x="1992313" y="549275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/>
              <a:t>8. Elektirik Geçirgenliği</a:t>
            </a:r>
          </a:p>
        </p:txBody>
      </p:sp>
      <p:sp>
        <p:nvSpPr>
          <p:cNvPr id="50179" name="2 İçerik Yer Tutucusu"/>
          <p:cNvSpPr>
            <a:spLocks noGrp="1"/>
          </p:cNvSpPr>
          <p:nvPr>
            <p:ph idx="1"/>
          </p:nvPr>
        </p:nvSpPr>
        <p:spPr>
          <a:xfrm>
            <a:off x="1981200" y="1773238"/>
            <a:ext cx="8229600" cy="4551362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Bileşimindeki iyon miktarına bağlı olarak süt elektriği zayıf da olsa iletir. Birimi Siemens/metre veya Siemens /cm dir.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Sütün bileşimindeki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klor ve sodyum </a:t>
            </a:r>
            <a:r>
              <a:rPr lang="tr-TR" altLang="tr-TR">
                <a:latin typeface="Arial" charset="0"/>
                <a:cs typeface="Arial" charset="0"/>
              </a:rPr>
              <a:t>iyonları elektrik geçirgenliğinde en önemli rolü oynar.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Normal bir sütün elektrik geçirgenliği 25 °C’ de 4. 10-3 ile 5.5. 10-3  S/cm arasında değişir.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Sütte mastitis nedeniyle klor miktarı arttığında , E.G’ de artar. Bu özellik meme hastalıklarının belirlenmesinde kullanılmaktadır.</a:t>
            </a:r>
          </a:p>
        </p:txBody>
      </p:sp>
      <p:pic>
        <p:nvPicPr>
          <p:cNvPr id="50180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079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2 İçerik Yer Tutucusu"/>
          <p:cNvSpPr>
            <a:spLocks noGrp="1"/>
          </p:cNvSpPr>
          <p:nvPr>
            <p:ph idx="1"/>
          </p:nvPr>
        </p:nvSpPr>
        <p:spPr>
          <a:xfrm>
            <a:off x="1992313" y="1125538"/>
            <a:ext cx="8229600" cy="4387850"/>
          </a:xfrm>
        </p:spPr>
        <p:txBody>
          <a:bodyPr/>
          <a:lstStyle/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Sütte yağ miktarı artması da E.G’ ni düşürür. Bu özellik ile özel cihazlarla otomatik yağ kontrolü yapılabilmektedir.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Süte soda gibi iyon veren maddelerin katılması sıcaklığın yükselmesi ve asitliğin gelişmesi de E.G’yi artırır.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Süttozunun suda çözünme hızını tespit etmek içinde E.G’ den yararlanılır. Kolayca çözünen süttozunun E.G’ liği aniden yükselir.</a:t>
            </a:r>
          </a:p>
        </p:txBody>
      </p:sp>
      <p:pic>
        <p:nvPicPr>
          <p:cNvPr id="5120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9881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9. Sütün Tampon Özelliği</a:t>
            </a:r>
          </a:p>
        </p:txBody>
      </p:sp>
      <p:sp>
        <p:nvSpPr>
          <p:cNvPr id="522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Süt içerisinde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süt asidi, sitrik asit, fosforik asit </a:t>
            </a:r>
            <a:r>
              <a:rPr lang="tr-TR" altLang="tr-TR">
                <a:latin typeface="Arial" charset="0"/>
                <a:cs typeface="Arial" charset="0"/>
              </a:rPr>
              <a:t>ve bunların tuzları olan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laktat, sitrat ve fosfat </a:t>
            </a:r>
            <a:r>
              <a:rPr lang="tr-TR" altLang="tr-TR">
                <a:latin typeface="Arial" charset="0"/>
                <a:cs typeface="Arial" charset="0"/>
              </a:rPr>
              <a:t>gibi zayıf asit ve baz özelliği gösteren maddeler in bulunması sütün tampon özelliğini ifade etmektedir.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Çünkü bu tür sistemlerde belirli sınırlar içinde asit ve baz ilave edildiğinde pH değeri sabit kalmaktadır. Bu durm proteinlerin karakteristik özellikleri ile açıklanmaktadır.</a:t>
            </a:r>
          </a:p>
        </p:txBody>
      </p:sp>
      <p:pic>
        <p:nvPicPr>
          <p:cNvPr id="52228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4671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893</Words>
  <Application>Microsoft Office PowerPoint</Application>
  <PresentationFormat>Geniş ekran</PresentationFormat>
  <Paragraphs>97</Paragraphs>
  <Slides>16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Wingdings 2</vt:lpstr>
      <vt:lpstr>Office Teması</vt:lpstr>
      <vt:lpstr>Sütün Fiziksel ve Fizikokimyasal Nitelikleri-II</vt:lpstr>
      <vt:lpstr>6. Refraktometre İndisi</vt:lpstr>
      <vt:lpstr>PowerPoint Sunusu</vt:lpstr>
      <vt:lpstr>7. Viskozite </vt:lpstr>
      <vt:lpstr>PowerPoint Sunusu</vt:lpstr>
      <vt:lpstr>PowerPoint Sunusu</vt:lpstr>
      <vt:lpstr>8. Elektirik Geçirgenliği</vt:lpstr>
      <vt:lpstr>PowerPoint Sunusu</vt:lpstr>
      <vt:lpstr>9. Sütün Tampon Özelliği</vt:lpstr>
      <vt:lpstr>Proteinlerin tampon özelliği</vt:lpstr>
      <vt:lpstr>Fosfatların tamponlama özelliği</vt:lpstr>
      <vt:lpstr>10. Yüzey Gerilimi</vt:lpstr>
      <vt:lpstr>PowerPoint Sunusu</vt:lpstr>
      <vt:lpstr>PowerPoint Sunusu</vt:lpstr>
      <vt:lpstr>Sütün yüzey gerilimini etkileyen faktörler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Sütün Fiziksel ve Fizikokimyasal Nitelikleri-II</dc:title>
  <dc:creator>seneleb@yahoo.com</dc:creator>
  <cp:lastModifiedBy>Ebru</cp:lastModifiedBy>
  <cp:revision>2</cp:revision>
  <dcterms:created xsi:type="dcterms:W3CDTF">2020-12-29T08:28:37Z</dcterms:created>
  <dcterms:modified xsi:type="dcterms:W3CDTF">2022-11-10T08:13:43Z</dcterms:modified>
</cp:coreProperties>
</file>