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77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599"/>
  </p:normalViewPr>
  <p:slideViewPr>
    <p:cSldViewPr snapToGrid="0" snapToObjects="1">
      <p:cViewPr varScale="1">
        <p:scale>
          <a:sx n="49" d="100"/>
          <a:sy n="49" d="100"/>
        </p:scale>
        <p:origin x="77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255A53-88FA-484D-AD26-C4BDA09FE620}" type="datetimeFigureOut">
              <a:rPr lang="tr-TR" smtClean="0"/>
              <a:t>10.11.2022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7D0E00-2AB5-124B-8A58-737160F09F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1471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9795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26419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72CB81AE-ACED-43BD-A388-A9396983D94D}" type="slidenum">
              <a:rPr lang="tr-TR" altLang="tr-TR" smtClean="0"/>
              <a:pPr eaLnBrk="1" hangingPunct="1">
                <a:defRPr/>
              </a:pPr>
              <a:t>2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169623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9011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27341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A0911D0C-FEBC-4F8D-B40A-41A2A1154F2E}" type="slidenum">
              <a:rPr lang="tr-TR" altLang="tr-TR" smtClean="0"/>
              <a:pPr eaLnBrk="1" hangingPunct="1">
                <a:defRPr/>
              </a:pPr>
              <a:t>11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976583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0035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27443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8893B81C-1DC4-4A09-87F0-E2DE8B08163D}" type="slidenum">
              <a:rPr lang="tr-TR" altLang="tr-TR" smtClean="0"/>
              <a:pPr eaLnBrk="1" hangingPunct="1">
                <a:defRPr/>
              </a:pPr>
              <a:t>12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026719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1059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27546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0CF9D29B-8BBE-43D3-A97B-3F26EB6BF862}" type="slidenum">
              <a:rPr lang="tr-TR" altLang="tr-TR" smtClean="0"/>
              <a:pPr eaLnBrk="1" hangingPunct="1">
                <a:defRPr/>
              </a:pPr>
              <a:t>13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239331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2083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27648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E01103CD-978D-446A-9EE6-E48A154D2FD4}" type="slidenum">
              <a:rPr lang="tr-TR" altLang="tr-TR" smtClean="0"/>
              <a:pPr eaLnBrk="1" hangingPunct="1">
                <a:defRPr/>
              </a:pPr>
              <a:t>14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236941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3107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27750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11D173C8-3353-4FDF-A4CD-BB18CE8D794E}" type="slidenum">
              <a:rPr lang="tr-TR" altLang="tr-TR" smtClean="0"/>
              <a:pPr eaLnBrk="1" hangingPunct="1">
                <a:defRPr/>
              </a:pPr>
              <a:t>15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28288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4131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27853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7FE31D7C-B190-4F59-91AF-88517FD33711}" type="slidenum">
              <a:rPr lang="tr-TR" altLang="tr-TR" smtClean="0"/>
              <a:pPr eaLnBrk="1" hangingPunct="1">
                <a:defRPr/>
              </a:pPr>
              <a:t>16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555526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0819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26522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AF608560-6561-4FE5-B1CD-8D0628EC90F2}" type="slidenum">
              <a:rPr lang="tr-TR" altLang="tr-TR" smtClean="0"/>
              <a:pPr eaLnBrk="1" hangingPunct="1">
                <a:defRPr/>
              </a:pPr>
              <a:t>3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217581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1843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26624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433FC5F7-8ABF-4723-BEB3-7F9DE68F3A10}" type="slidenum">
              <a:rPr lang="tr-TR" altLang="tr-TR" smtClean="0"/>
              <a:pPr eaLnBrk="1" hangingPunct="1">
                <a:defRPr/>
              </a:pPr>
              <a:t>4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465695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2867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26726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692FA65F-4974-4BD3-8BD6-9B8812E50EA7}" type="slidenum">
              <a:rPr lang="tr-TR" altLang="tr-TR" smtClean="0"/>
              <a:pPr eaLnBrk="1" hangingPunct="1">
                <a:defRPr/>
              </a:pPr>
              <a:t>5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120200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3891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26829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05E594E6-2663-475E-95C9-E30B9923CD5D}" type="slidenum">
              <a:rPr lang="tr-TR" altLang="tr-TR" smtClean="0"/>
              <a:pPr eaLnBrk="1" hangingPunct="1">
                <a:defRPr/>
              </a:pPr>
              <a:t>6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090606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4915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26931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2188CEE2-2F08-4854-A361-7A50800FF8A8}" type="slidenum">
              <a:rPr lang="tr-TR" altLang="tr-TR" smtClean="0"/>
              <a:pPr eaLnBrk="1" hangingPunct="1">
                <a:defRPr/>
              </a:pPr>
              <a:t>7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490948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5939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27034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6E4F8285-78B1-44A8-9022-949108C4C3AA}" type="slidenum">
              <a:rPr lang="tr-TR" altLang="tr-TR" smtClean="0"/>
              <a:pPr eaLnBrk="1" hangingPunct="1">
                <a:defRPr/>
              </a:pPr>
              <a:t>8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222241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63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27136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57784D26-5776-459F-A44E-FD3CE9F3A8A8}" type="slidenum">
              <a:rPr lang="tr-TR" altLang="tr-TR" smtClean="0"/>
              <a:pPr eaLnBrk="1" hangingPunct="1">
                <a:defRPr/>
              </a:pPr>
              <a:t>9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89822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7987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27238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07CB4623-D6A6-4EDC-BDFF-D3248F4FBD9A}" type="slidenum">
              <a:rPr lang="tr-TR" altLang="tr-TR" smtClean="0"/>
              <a:pPr eaLnBrk="1" hangingPunct="1">
                <a:defRPr/>
              </a:pPr>
              <a:t>10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25734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78DFBA-96F0-3542-B4E3-31DB2E5705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AE7B1EE-D27E-6748-8618-657658E507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953709B-0502-1E42-A4AE-B35DACA7D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FE84-C9E4-1046-BAAA-6F8F68583145}" type="datetimeFigureOut">
              <a:rPr lang="tr-TR" smtClean="0"/>
              <a:t>10.11.2022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6E6CC57-02B7-BC48-8620-573923CC2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562E692-E69A-7345-950F-C165A16D8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DD7C6-4F69-1047-8E40-FE905A362C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9760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460F9F3-B5D4-A849-940F-C037B8E49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0609044-4610-3142-B7AE-241AB4E857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17EDE24-686F-F54F-897A-C9F4DDE57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FE84-C9E4-1046-BAAA-6F8F68583145}" type="datetimeFigureOut">
              <a:rPr lang="tr-TR" smtClean="0"/>
              <a:t>10.11.2022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9AD3B85-FDE5-7C44-A796-AF338436E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6BD50DF-AC0C-1C40-9C91-E8E717679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DD7C6-4F69-1047-8E40-FE905A362C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1082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6A787E54-8CAF-BA46-A9BC-DF0E38E10F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23B20C3-2842-114E-BE61-88B737DD1A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4390DD7-FB66-C547-80B8-49109A69D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FE84-C9E4-1046-BAAA-6F8F68583145}" type="datetimeFigureOut">
              <a:rPr lang="tr-TR" smtClean="0"/>
              <a:t>10.11.2022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41E91AB-E811-5D47-8217-3597F253C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AE62333-64F4-964C-850B-DBB7B16E8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DD7C6-4F69-1047-8E40-FE905A362C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5895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21301FC-7B46-7743-9074-F3D90749C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9BF6306-3639-CC43-BE22-007E06758C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385E659-AF69-E543-8471-97D0621F9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FE84-C9E4-1046-BAAA-6F8F68583145}" type="datetimeFigureOut">
              <a:rPr lang="tr-TR" smtClean="0"/>
              <a:t>10.11.2022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ABEF130-6F49-8343-AAEB-973B3558DD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628D59F-9210-3F4E-A253-87AAD4F4B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DD7C6-4F69-1047-8E40-FE905A362C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9667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F4C03A5-16EB-C246-A6BD-8027E26ED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ACB912F-0BD1-9644-B8ED-EDCD8049E9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721BFCF-D53C-6148-B515-9167067A5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FE84-C9E4-1046-BAAA-6F8F68583145}" type="datetimeFigureOut">
              <a:rPr lang="tr-TR" smtClean="0"/>
              <a:t>10.11.2022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535B49F-3092-244C-9CEE-458B3953F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6BF244-BC7A-B142-829A-25303CC38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DD7C6-4F69-1047-8E40-FE905A362C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4561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F47C124-8606-7B45-A202-497161805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62D1638-D203-FE48-9E63-B283732064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6CCCEDD-DCEF-A44E-B93A-9479BA3760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5788C1B-CD92-BB43-871E-FAD81EE8B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FE84-C9E4-1046-BAAA-6F8F68583145}" type="datetimeFigureOut">
              <a:rPr lang="tr-TR" smtClean="0"/>
              <a:t>10.11.2022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58D1F10-5688-B04B-B09E-19254B2C8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955BEE9-9DE2-F240-9F6F-D795F9382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DD7C6-4F69-1047-8E40-FE905A362C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5492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7A2F3AB-E47A-7E4D-9022-414922592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937CBC0-B4DE-5F49-9D79-7F8F8CA610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38DFE05-6FF1-E545-B0F7-B406873A1E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8A2F27EF-9D0C-B340-A2AD-8FB994790E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0A57A89C-5F8E-B64C-8280-D31982BE21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F5DFD599-C929-5141-AFE0-CCF1CABAB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FE84-C9E4-1046-BAAA-6F8F68583145}" type="datetimeFigureOut">
              <a:rPr lang="tr-TR" smtClean="0"/>
              <a:t>10.11.2022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9AA34E99-130F-A64E-9BD0-0B3EBD420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899052A2-D306-2445-BCE8-BEE98DA77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DD7C6-4F69-1047-8E40-FE905A362C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8974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98DD333-348B-F64A-AE5D-C6808FB6B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9D7E3BA4-6B91-F84D-8D7A-368C82A92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FE84-C9E4-1046-BAAA-6F8F68583145}" type="datetimeFigureOut">
              <a:rPr lang="tr-TR" smtClean="0"/>
              <a:t>10.11.2022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D64920ED-787C-1F47-A6C1-B21A21A2C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AB2B6C34-C29F-0640-BB62-353854C9D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DD7C6-4F69-1047-8E40-FE905A362C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0500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0E67463-834B-454B-A634-C736888C6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FE84-C9E4-1046-BAAA-6F8F68583145}" type="datetimeFigureOut">
              <a:rPr lang="tr-TR" smtClean="0"/>
              <a:t>10.11.2022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B5FDE8F9-2A71-CF49-8E2E-9197E9CE9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B92C51B4-2C2D-6746-AEBD-4B5AFF074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DD7C6-4F69-1047-8E40-FE905A362C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9309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CD37F99-D338-ED4D-B585-CE273DE84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092F1FE-00A9-6243-9BA6-B44C2120B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7BC320F-66C1-7748-8E64-7AB1FD2E76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FB8E409-B679-BB42-BD59-E9DB2AA98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FE84-C9E4-1046-BAAA-6F8F68583145}" type="datetimeFigureOut">
              <a:rPr lang="tr-TR" smtClean="0"/>
              <a:t>10.11.2022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F36094F-52A2-A246-B40B-472973754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73FA487-97CA-8045-A915-D9FFF210D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DD7C6-4F69-1047-8E40-FE905A362C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2033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214863D-E9D3-5542-8047-8678D0E9A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A1235398-4AFD-274C-AF02-436ABBC1B7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1DECA9D-0B90-9943-ADCB-8E67E92438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E8ACCF4-6785-7E44-8650-129C52101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FE84-C9E4-1046-BAAA-6F8F68583145}" type="datetimeFigureOut">
              <a:rPr lang="tr-TR" smtClean="0"/>
              <a:t>10.11.2022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C402521-A04D-D64F-85B1-C10D9E09C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003D70B-B433-EE41-A961-3A80DB633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DD7C6-4F69-1047-8E40-FE905A362C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521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343ADF6-C30F-314D-A89D-86BE72A9A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DBCC869-6B39-7F4C-88AF-90C45964D8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8B41FF0-3EF3-2345-9EBF-B1186B3EC4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FE84-C9E4-1046-BAAA-6F8F68583145}" type="datetimeFigureOut">
              <a:rPr lang="tr-TR" smtClean="0"/>
              <a:t>10.11.2022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A43EEE6-2184-334F-89BD-D932C2BCC7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922C8BD-9F5B-904A-ABDC-DEB8E7E216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DDD7C6-4F69-1047-8E40-FE905A362C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013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ri.ankara.edu.tr/download/logo/webrenkli.jpg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ri.ankara.edu.tr/download/logo/webrenkli.jpg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ri.ankara.edu.tr/download/logo/webrenkli.jpg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ri.ankara.edu.tr/download/logo/webrenkli.jpg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ri.ankara.edu.tr/download/logo/webrenkli.jpg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ri.ankara.edu.tr/download/logo/webrenkli.jp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ri.ankara.edu.tr/download/logo/webrenkli.jp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ri.ankara.edu.tr/download/logo/webrenkli.jp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ri.ankara.edu.tr/download/logo/webrenkli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ri.ankara.edu.tr/download/logo/webrenkli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ri.ankara.edu.tr/download/logo/webrenkli.jpg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ri.ankara.edu.tr/download/logo/webrenkli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ri.ankara.edu.tr/download/logo/webrenkli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304F14E-37D0-0F4F-B507-9C876CB852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Sütün </a:t>
            </a:r>
            <a:r>
              <a:rPr lang="tr-TR"/>
              <a:t>Fiziksel ve Fizikokimyasal</a:t>
            </a:r>
            <a:r>
              <a:rPr lang="tr-TR" dirty="0"/>
              <a:t> Nitelikleri-II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3B63CCA-511B-6E49-A02C-719D8C10E7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sz="3600" dirty="0" smtClean="0"/>
              <a:t>Prof. Dr. Ebru ŞENEL ÖZKAN </a:t>
            </a:r>
          </a:p>
          <a:p>
            <a:r>
              <a:rPr lang="tr-TR" sz="3600" dirty="0" smtClean="0"/>
              <a:t>Ankara Üniversitesi Ziraat Fakültesi Süt Teknolojisi Bölümü 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3787820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Başlık"/>
          <p:cNvSpPr>
            <a:spLocks noGrp="1"/>
          </p:cNvSpPr>
          <p:nvPr>
            <p:ph type="title"/>
          </p:nvPr>
        </p:nvSpPr>
        <p:spPr>
          <a:xfrm>
            <a:off x="2063750" y="260350"/>
            <a:ext cx="8229600" cy="1143000"/>
          </a:xfrm>
        </p:spPr>
        <p:txBody>
          <a:bodyPr/>
          <a:lstStyle/>
          <a:p>
            <a:pPr eaLnBrk="1" hangingPunct="1"/>
            <a:r>
              <a:rPr lang="tr-TR" altLang="tr-TR" sz="3200"/>
              <a:t>Proteinlerin tampon özelliği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92313" y="1412875"/>
            <a:ext cx="8229600" cy="4895850"/>
          </a:xfrm>
        </p:spPr>
        <p:txBody>
          <a:bodyPr>
            <a:normAutofit fontScale="92500" lnSpcReduction="10000"/>
          </a:bodyPr>
          <a:lstStyle/>
          <a:p>
            <a:pPr marL="274320" indent="-274320">
              <a:buClr>
                <a:schemeClr val="accent3"/>
              </a:buClr>
              <a:buNone/>
              <a:defRPr/>
            </a:pPr>
            <a:r>
              <a:rPr lang="tr-TR" dirty="0">
                <a:latin typeface="Arial" pitchFamily="34" charset="0"/>
                <a:cs typeface="Arial" pitchFamily="34" charset="0"/>
              </a:rPr>
              <a:t>Proteindeki her </a:t>
            </a:r>
            <a:r>
              <a:rPr lang="tr-TR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aminoasit </a:t>
            </a:r>
            <a:r>
              <a:rPr lang="tr-TR" dirty="0">
                <a:latin typeface="Arial" pitchFamily="34" charset="0"/>
                <a:cs typeface="Arial" pitchFamily="34" charset="0"/>
              </a:rPr>
              <a:t>; bazik bir amino </a:t>
            </a:r>
            <a:r>
              <a:rPr lang="tr-TR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(-NH2)</a:t>
            </a:r>
            <a:r>
              <a:rPr lang="tr-TR" dirty="0">
                <a:latin typeface="Arial" pitchFamily="34" charset="0"/>
                <a:cs typeface="Arial" pitchFamily="34" charset="0"/>
              </a:rPr>
              <a:t>ve asit bir karboksil </a:t>
            </a:r>
            <a:r>
              <a:rPr lang="tr-TR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(-COOH) </a:t>
            </a:r>
            <a:r>
              <a:rPr lang="tr-TR" dirty="0">
                <a:latin typeface="Arial" pitchFamily="34" charset="0"/>
                <a:cs typeface="Arial" pitchFamily="34" charset="0"/>
              </a:rPr>
              <a:t>grubu içermektedir. </a:t>
            </a:r>
          </a:p>
          <a:p>
            <a:pPr marL="274320" indent="-274320">
              <a:buClr>
                <a:schemeClr val="accent3"/>
              </a:buClr>
              <a:buNone/>
              <a:defRPr/>
            </a:pPr>
            <a:endParaRPr lang="tr-TR" dirty="0">
              <a:latin typeface="Arial" pitchFamily="34" charset="0"/>
              <a:cs typeface="Arial" pitchFamily="34" charset="0"/>
            </a:endParaRPr>
          </a:p>
          <a:p>
            <a:pPr marL="274320" indent="-274320">
              <a:buClr>
                <a:schemeClr val="accent3"/>
              </a:buClr>
              <a:buNone/>
              <a:defRPr/>
            </a:pPr>
            <a:r>
              <a:rPr lang="tr-TR" dirty="0">
                <a:latin typeface="Arial" pitchFamily="34" charset="0"/>
                <a:cs typeface="Arial" pitchFamily="34" charset="0"/>
              </a:rPr>
              <a:t>Süt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asitlendirildiğinde</a:t>
            </a:r>
            <a:r>
              <a:rPr lang="tr-TR" dirty="0">
                <a:latin typeface="Arial" pitchFamily="34" charset="0"/>
                <a:cs typeface="Arial" pitchFamily="34" charset="0"/>
              </a:rPr>
              <a:t> , çok sayıda  </a:t>
            </a:r>
            <a:r>
              <a:rPr lang="tr-TR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hidrojen iyonu </a:t>
            </a:r>
            <a:r>
              <a:rPr lang="tr-TR" dirty="0">
                <a:latin typeface="Arial" pitchFamily="34" charset="0"/>
                <a:cs typeface="Arial" pitchFamily="34" charset="0"/>
              </a:rPr>
              <a:t>ilave edilmiş olur. Bu iyonlar  aminoasitlerin amino grubuna bağlanarak </a:t>
            </a:r>
            <a:r>
              <a:rPr lang="tr-TR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NH3</a:t>
            </a:r>
            <a:r>
              <a:rPr lang="tr-TR" dirty="0">
                <a:latin typeface="Arial" pitchFamily="34" charset="0"/>
                <a:cs typeface="Arial" pitchFamily="34" charset="0"/>
              </a:rPr>
              <a:t> iyonları oluşur. Dolayısıyla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pH</a:t>
            </a:r>
            <a:r>
              <a:rPr lang="tr-TR" dirty="0">
                <a:latin typeface="Arial" pitchFamily="34" charset="0"/>
                <a:cs typeface="Arial" pitchFamily="34" charset="0"/>
              </a:rPr>
              <a:t> değişmez</a:t>
            </a:r>
          </a:p>
          <a:p>
            <a:pPr marL="274320" indent="-274320">
              <a:buClr>
                <a:schemeClr val="accent3"/>
              </a:buClr>
              <a:buNone/>
              <a:defRPr/>
            </a:pPr>
            <a:r>
              <a:rPr lang="tr-TR" b="1" dirty="0">
                <a:latin typeface="Arial" pitchFamily="34" charset="0"/>
                <a:cs typeface="Arial" pitchFamily="34" charset="0"/>
              </a:rPr>
              <a:t>  </a:t>
            </a:r>
            <a:r>
              <a:rPr lang="tr-TR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tr-TR" b="1" baseline="30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+ </a:t>
            </a:r>
            <a:r>
              <a:rPr lang="tr-TR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+  NH2                   NH3</a:t>
            </a: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r>
              <a:rPr lang="tr-TR" dirty="0">
                <a:latin typeface="Arial" pitchFamily="34" charset="0"/>
                <a:cs typeface="Arial" pitchFamily="34" charset="0"/>
              </a:rPr>
              <a:t>Süte baz ilave edildiğinde ise; aminoasitlerin karboksil gruplarındaki hidrojen iyonları açığa çıkmakta bir COO</a:t>
            </a:r>
            <a:r>
              <a:rPr lang="tr-TR" baseline="30000" dirty="0">
                <a:latin typeface="Arial" pitchFamily="34" charset="0"/>
                <a:cs typeface="Arial" pitchFamily="34" charset="0"/>
              </a:rPr>
              <a:t>- </a:t>
            </a:r>
            <a:r>
              <a:rPr lang="tr-TR" dirty="0">
                <a:latin typeface="Arial" pitchFamily="34" charset="0"/>
                <a:cs typeface="Arial" pitchFamily="34" charset="0"/>
              </a:rPr>
              <a:t>grup oluşmaktadır. Böylece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pH</a:t>
            </a:r>
            <a:r>
              <a:rPr lang="tr-TR" dirty="0">
                <a:latin typeface="Arial" pitchFamily="34" charset="0"/>
                <a:cs typeface="Arial" pitchFamily="34" charset="0"/>
              </a:rPr>
              <a:t> değişmez.</a:t>
            </a: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r>
              <a:rPr lang="tr-TR" dirty="0">
                <a:latin typeface="Arial" pitchFamily="34" charset="0"/>
                <a:cs typeface="Arial" pitchFamily="34" charset="0"/>
              </a:rPr>
              <a:t>   </a:t>
            </a:r>
            <a:r>
              <a:rPr lang="tr-TR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-COOH  + OH</a:t>
            </a:r>
            <a:r>
              <a:rPr lang="tr-TR" b="1" baseline="30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tr-TR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              COO</a:t>
            </a:r>
            <a:r>
              <a:rPr lang="tr-TR" b="1" baseline="30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tr-TR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+ H2O</a:t>
            </a:r>
          </a:p>
          <a:p>
            <a:pPr marL="274320" indent="-274320">
              <a:buClr>
                <a:schemeClr val="accent3"/>
              </a:buClr>
              <a:buNone/>
              <a:defRPr/>
            </a:pPr>
            <a:endParaRPr lang="tr-TR" b="1" dirty="0">
              <a:solidFill>
                <a:srgbClr val="0070C0"/>
              </a:solidFill>
            </a:endParaRPr>
          </a:p>
        </p:txBody>
      </p:sp>
      <p:cxnSp>
        <p:nvCxnSpPr>
          <p:cNvPr id="5" name="4 Düz Ok Bağlayıcısı"/>
          <p:cNvCxnSpPr/>
          <p:nvPr/>
        </p:nvCxnSpPr>
        <p:spPr>
          <a:xfrm>
            <a:off x="4079875" y="3933825"/>
            <a:ext cx="10795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Düz Ok Bağlayıcısı"/>
          <p:cNvCxnSpPr/>
          <p:nvPr/>
        </p:nvCxnSpPr>
        <p:spPr>
          <a:xfrm>
            <a:off x="4583114" y="5949950"/>
            <a:ext cx="1152525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3254" name="Picture 7" descr="http://www.agri.ankara.edu.tr/download/logo/renkli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15476" y="5705476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142648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3200"/>
              <a:t>Fosfatların tamponlama özelliği</a:t>
            </a:r>
          </a:p>
        </p:txBody>
      </p:sp>
      <p:sp>
        <p:nvSpPr>
          <p:cNvPr id="54275" name="2 İçerik Yer Tutucusu"/>
          <p:cNvSpPr>
            <a:spLocks noGrp="1"/>
          </p:cNvSpPr>
          <p:nvPr>
            <p:ph idx="1"/>
          </p:nvPr>
        </p:nvSpPr>
        <p:spPr>
          <a:xfrm>
            <a:off x="1981200" y="1935164"/>
            <a:ext cx="8362950" cy="4389437"/>
          </a:xfrm>
        </p:spPr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r>
              <a:rPr lang="tr-TR" altLang="tr-TR"/>
              <a:t>Sütte fosfat kısmen </a:t>
            </a:r>
            <a:r>
              <a:rPr lang="tr-TR" altLang="tr-TR">
                <a:solidFill>
                  <a:srgbClr val="FF0000"/>
                </a:solidFill>
              </a:rPr>
              <a:t>H2PO4</a:t>
            </a:r>
            <a:r>
              <a:rPr lang="tr-TR" altLang="tr-TR" baseline="30000">
                <a:solidFill>
                  <a:srgbClr val="FF0000"/>
                </a:solidFill>
              </a:rPr>
              <a:t>-</a:t>
            </a:r>
            <a:r>
              <a:rPr lang="tr-TR" altLang="tr-TR">
                <a:solidFill>
                  <a:srgbClr val="FF0000"/>
                </a:solidFill>
              </a:rPr>
              <a:t> </a:t>
            </a:r>
            <a:r>
              <a:rPr lang="tr-TR" altLang="tr-TR"/>
              <a:t>(dihidrojen fosfat) ve </a:t>
            </a:r>
            <a:r>
              <a:rPr lang="tr-TR" altLang="tr-TR">
                <a:solidFill>
                  <a:srgbClr val="FF0000"/>
                </a:solidFill>
              </a:rPr>
              <a:t>HPO4</a:t>
            </a:r>
            <a:r>
              <a:rPr lang="tr-TR" altLang="tr-TR" baseline="30000">
                <a:solidFill>
                  <a:srgbClr val="FF0000"/>
                </a:solidFill>
              </a:rPr>
              <a:t>-2</a:t>
            </a:r>
            <a:r>
              <a:rPr lang="tr-TR" altLang="tr-TR">
                <a:solidFill>
                  <a:srgbClr val="FF0000"/>
                </a:solidFill>
              </a:rPr>
              <a:t> </a:t>
            </a:r>
            <a:r>
              <a:rPr lang="tr-TR" altLang="tr-TR"/>
              <a:t>(hidrojen fosfat) şeklinde bulunur.  İki form arasında denge vardır.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tr-TR" altLang="tr-TR" b="1">
                <a:solidFill>
                  <a:srgbClr val="0070C0"/>
                </a:solidFill>
              </a:rPr>
              <a:t>   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tr-TR" altLang="tr-TR" b="1">
                <a:solidFill>
                  <a:srgbClr val="0070C0"/>
                </a:solidFill>
              </a:rPr>
              <a:t>H2PO4 </a:t>
            </a:r>
            <a:r>
              <a:rPr lang="tr-TR" altLang="tr-TR" b="1" baseline="30000">
                <a:solidFill>
                  <a:srgbClr val="0070C0"/>
                </a:solidFill>
              </a:rPr>
              <a:t>-</a:t>
            </a:r>
            <a:r>
              <a:rPr lang="tr-TR" altLang="tr-TR" b="1">
                <a:solidFill>
                  <a:srgbClr val="0070C0"/>
                </a:solidFill>
              </a:rPr>
              <a:t>   </a:t>
            </a:r>
            <a:r>
              <a:rPr lang="tr-TR" altLang="tr-TR" sz="1400"/>
              <a:t>alkali</a:t>
            </a:r>
            <a:r>
              <a:rPr lang="tr-TR" altLang="tr-TR"/>
              <a:t> </a:t>
            </a:r>
            <a:r>
              <a:rPr lang="tr-TR" altLang="tr-TR" sz="1200"/>
              <a:t>(OH</a:t>
            </a:r>
            <a:r>
              <a:rPr lang="tr-TR" altLang="tr-TR" sz="1200" b="1"/>
              <a:t>)</a:t>
            </a:r>
            <a:endParaRPr lang="tr-TR" altLang="tr-TR" b="1" baseline="30000">
              <a:solidFill>
                <a:srgbClr val="0070C0"/>
              </a:solidFill>
            </a:endParaRPr>
          </a:p>
          <a:p>
            <a:pPr algn="just" eaLnBrk="1" hangingPunct="1">
              <a:buFont typeface="Wingdings 2" pitchFamily="18" charset="2"/>
              <a:buNone/>
            </a:pPr>
            <a:r>
              <a:rPr lang="tr-TR" altLang="tr-TR" baseline="30000">
                <a:solidFill>
                  <a:srgbClr val="0070C0"/>
                </a:solidFill>
              </a:rPr>
              <a:t>                                       </a:t>
            </a:r>
            <a:r>
              <a:rPr lang="tr-TR" altLang="tr-TR" sz="2400" baseline="30000"/>
              <a:t>asit (H+)</a:t>
            </a:r>
            <a:r>
              <a:rPr lang="tr-TR" altLang="tr-TR" sz="2400" b="1">
                <a:solidFill>
                  <a:srgbClr val="0070C0"/>
                </a:solidFill>
              </a:rPr>
              <a:t>       HPO4</a:t>
            </a:r>
            <a:r>
              <a:rPr lang="tr-TR" altLang="tr-TR" sz="2400" b="1" baseline="30000">
                <a:solidFill>
                  <a:srgbClr val="0070C0"/>
                </a:solidFill>
              </a:rPr>
              <a:t>-2</a:t>
            </a:r>
            <a:r>
              <a:rPr lang="tr-TR" altLang="tr-TR" sz="2400" b="1">
                <a:solidFill>
                  <a:srgbClr val="0070C0"/>
                </a:solidFill>
              </a:rPr>
              <a:t>  +  H</a:t>
            </a:r>
            <a:r>
              <a:rPr lang="tr-TR" altLang="tr-TR" sz="2400" b="1" baseline="30000">
                <a:solidFill>
                  <a:srgbClr val="0070C0"/>
                </a:solidFill>
              </a:rPr>
              <a:t>+</a:t>
            </a:r>
            <a:endParaRPr lang="tr-TR" altLang="tr-TR" sz="2400"/>
          </a:p>
        </p:txBody>
      </p:sp>
      <p:sp>
        <p:nvSpPr>
          <p:cNvPr id="6" name="5 Sol Ok"/>
          <p:cNvSpPr/>
          <p:nvPr/>
        </p:nvSpPr>
        <p:spPr>
          <a:xfrm>
            <a:off x="3719514" y="4437064"/>
            <a:ext cx="1368425" cy="7143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8" name="7 Sağ Ok"/>
          <p:cNvSpPr/>
          <p:nvPr/>
        </p:nvSpPr>
        <p:spPr>
          <a:xfrm>
            <a:off x="3648076" y="4076701"/>
            <a:ext cx="1368425" cy="730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pic>
        <p:nvPicPr>
          <p:cNvPr id="54278" name="Picture 7" descr="http://www.agri.ankara.edu.tr/download/logo/renkli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15476" y="5705476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241479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10. Yüzey Gerilimi</a:t>
            </a:r>
          </a:p>
        </p:txBody>
      </p:sp>
      <p:sp>
        <p:nvSpPr>
          <p:cNvPr id="5529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tr-TR" altLang="tr-TR"/>
              <a:t>İki fazın birbiri ile temas ettiği alan </a:t>
            </a:r>
            <a:r>
              <a:rPr lang="tr-TR" altLang="tr-TR">
                <a:solidFill>
                  <a:srgbClr val="FF0000"/>
                </a:solidFill>
              </a:rPr>
              <a:t>“yüzeylerarası alan ” </a:t>
            </a:r>
            <a:r>
              <a:rPr lang="tr-TR" altLang="tr-TR"/>
              <a:t>olarak  bilinir. Genellikle fazlardan birinin  gaz olması durumunda </a:t>
            </a:r>
            <a:r>
              <a:rPr lang="tr-TR" altLang="tr-TR">
                <a:solidFill>
                  <a:srgbClr val="FF0000"/>
                </a:solidFill>
              </a:rPr>
              <a:t>“yüzey”</a:t>
            </a:r>
            <a:r>
              <a:rPr lang="tr-TR" altLang="tr-TR"/>
              <a:t> olarak adlandırılır. Genellikle birimi; birim alan başına düşen enerjidir.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altLang="tr-TR" b="1">
                <a:solidFill>
                  <a:srgbClr val="FF0000"/>
                </a:solidFill>
              </a:rPr>
              <a:t>Yüzey gerilimi; </a:t>
            </a:r>
            <a:r>
              <a:rPr lang="tr-TR" altLang="tr-TR"/>
              <a:t>bir sıvının yüzeyini </a:t>
            </a:r>
            <a:r>
              <a:rPr lang="tr-TR" altLang="tr-TR">
                <a:latin typeface="Arial" charset="0"/>
                <a:cs typeface="Arial" charset="0"/>
              </a:rPr>
              <a:t>1</a:t>
            </a:r>
            <a:r>
              <a:rPr lang="tr-TR" altLang="tr-TR"/>
              <a:t> cm</a:t>
            </a:r>
            <a:r>
              <a:rPr lang="tr-TR" altLang="tr-TR" baseline="30000"/>
              <a:t>2</a:t>
            </a:r>
            <a:r>
              <a:rPr lang="tr-TR" altLang="tr-TR"/>
              <a:t> büyütmek amacıyla yapılan işi belirten bir değerdir.  Bu değer erg/cm</a:t>
            </a:r>
            <a:r>
              <a:rPr lang="tr-TR" altLang="tr-TR" baseline="30000"/>
              <a:t>2</a:t>
            </a:r>
            <a:r>
              <a:rPr lang="tr-TR" altLang="tr-TR"/>
              <a:t> veya dyn/cm</a:t>
            </a:r>
            <a:r>
              <a:rPr lang="tr-TR" altLang="tr-TR" baseline="30000"/>
              <a:t>2 </a:t>
            </a:r>
            <a:r>
              <a:rPr lang="tr-TR" altLang="tr-TR"/>
              <a:t>dir.</a:t>
            </a:r>
          </a:p>
        </p:txBody>
      </p:sp>
    </p:spTree>
    <p:extLst>
      <p:ext uri="{BB962C8B-B14F-4D97-AF65-F5344CB8AC3E}">
        <p14:creationId xmlns:p14="http://schemas.microsoft.com/office/powerpoint/2010/main" val="31144192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19289" y="1125538"/>
            <a:ext cx="8497887" cy="5111750"/>
          </a:xfrm>
        </p:spPr>
        <p:txBody>
          <a:bodyPr>
            <a:normAutofit fontScale="92500"/>
          </a:bodyPr>
          <a:lstStyle/>
          <a:p>
            <a:pPr marL="274320" indent="-274320" algn="just">
              <a:buClr>
                <a:schemeClr val="accent3"/>
              </a:buClr>
              <a:buNone/>
              <a:defRPr/>
            </a:pPr>
            <a:r>
              <a:rPr lang="tr-TR" dirty="0">
                <a:latin typeface="Arial" pitchFamily="34" charset="0"/>
                <a:cs typeface="Arial" pitchFamily="34" charset="0"/>
              </a:rPr>
              <a:t>Süt yağının sütün içerisinde emülsiyon halinde bulunması nedeniyle </a:t>
            </a:r>
            <a:r>
              <a:rPr lang="tr-TR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iki ayrı ara yüzey  </a:t>
            </a:r>
            <a:r>
              <a:rPr lang="tr-TR" dirty="0">
                <a:latin typeface="Arial" pitchFamily="34" charset="0"/>
                <a:cs typeface="Arial" pitchFamily="34" charset="0"/>
              </a:rPr>
              <a:t>bulunmaktadır</a:t>
            </a:r>
          </a:p>
          <a:p>
            <a:pPr marL="514350" indent="-514350" algn="just"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tr-TR" dirty="0">
                <a:latin typeface="Arial" pitchFamily="34" charset="0"/>
                <a:cs typeface="Arial" pitchFamily="34" charset="0"/>
              </a:rPr>
              <a:t>Süt ile hava arasındaki yüzey (süt/hava)</a:t>
            </a:r>
          </a:p>
          <a:p>
            <a:pPr marL="514350" indent="-514350" algn="just"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tr-TR" dirty="0">
                <a:latin typeface="Arial" pitchFamily="34" charset="0"/>
                <a:cs typeface="Arial" pitchFamily="34" charset="0"/>
              </a:rPr>
              <a:t>Süt plazması ile yağ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globülleri</a:t>
            </a:r>
            <a:r>
              <a:rPr lang="tr-TR" dirty="0">
                <a:latin typeface="Arial" pitchFamily="34" charset="0"/>
                <a:cs typeface="Arial" pitchFamily="34" charset="0"/>
              </a:rPr>
              <a:t> arasındaki yüzey (serum/yağ 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globülleri</a:t>
            </a:r>
            <a:r>
              <a:rPr lang="tr-TR" dirty="0">
                <a:latin typeface="Arial" pitchFamily="34" charset="0"/>
                <a:cs typeface="Arial" pitchFamily="34" charset="0"/>
              </a:rPr>
              <a:t>)</a:t>
            </a:r>
          </a:p>
          <a:p>
            <a:pPr marL="514350" indent="-514350" algn="just">
              <a:buClr>
                <a:schemeClr val="accent3"/>
              </a:buClr>
              <a:buFont typeface="+mj-lt"/>
              <a:buAutoNum type="arabicPeriod"/>
              <a:defRPr/>
            </a:pPr>
            <a:endParaRPr lang="tr-TR" dirty="0"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Clr>
                <a:schemeClr val="accent3"/>
              </a:buClr>
              <a:buNone/>
              <a:defRPr/>
            </a:pPr>
            <a:r>
              <a:rPr lang="tr-TR" dirty="0">
                <a:latin typeface="Arial" pitchFamily="34" charset="0"/>
                <a:cs typeface="Arial" pitchFamily="34" charset="0"/>
              </a:rPr>
              <a:t>Sütün yüzey gerilimini birçok faktör etkiler. Sütün yüzey gerilimi suyun yüzey gerilimine oranla daha </a:t>
            </a:r>
            <a:r>
              <a:rPr lang="tr-TR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azdır.</a:t>
            </a:r>
          </a:p>
          <a:p>
            <a:pPr marL="514350" indent="-514350" algn="just">
              <a:buClr>
                <a:schemeClr val="accent3"/>
              </a:buClr>
              <a:buNone/>
              <a:defRPr/>
            </a:pPr>
            <a:r>
              <a:rPr lang="tr-TR" dirty="0">
                <a:latin typeface="Arial" pitchFamily="34" charset="0"/>
                <a:cs typeface="Arial" pitchFamily="34" charset="0"/>
              </a:rPr>
              <a:t>Çünkü; sütün bünyesinde yer alan </a:t>
            </a:r>
            <a:r>
              <a:rPr lang="tr-TR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proteinler, süt yağı, </a:t>
            </a:r>
            <a:r>
              <a:rPr lang="tr-TR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fosfolipidler</a:t>
            </a:r>
            <a:r>
              <a:rPr lang="tr-TR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ve serbest yağ asitleri başlıca </a:t>
            </a:r>
            <a:r>
              <a:rPr lang="tr-TR" dirty="0">
                <a:latin typeface="Arial" pitchFamily="34" charset="0"/>
                <a:cs typeface="Arial" pitchFamily="34" charset="0"/>
              </a:rPr>
              <a:t>yüzey aktif bileşenler olup, yüzey gerilimini azaltırlar.</a:t>
            </a:r>
          </a:p>
        </p:txBody>
      </p:sp>
      <p:pic>
        <p:nvPicPr>
          <p:cNvPr id="56323" name="Picture 7" descr="http://www.agri.ankara.edu.tr/download/logo/renkli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15476" y="5705476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887919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981200" y="1935163"/>
          <a:ext cx="8229600" cy="22256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946">
                <a:tc>
                  <a:txBody>
                    <a:bodyPr/>
                    <a:lstStyle/>
                    <a:p>
                      <a:r>
                        <a:rPr lang="tr-TR" sz="1800" dirty="0"/>
                        <a:t>Fazlar</a:t>
                      </a: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  yüzey gerilimi</a:t>
                      </a:r>
                      <a:r>
                        <a:rPr lang="tr-TR" sz="1800" baseline="0" dirty="0"/>
                        <a:t> (20 °C’ de, </a:t>
                      </a:r>
                      <a:r>
                        <a:rPr lang="tr-TR" sz="1800" baseline="0" dirty="0" err="1"/>
                        <a:t>dyn</a:t>
                      </a:r>
                      <a:r>
                        <a:rPr lang="tr-TR" sz="1800" baseline="0" dirty="0"/>
                        <a:t>/cm)</a:t>
                      </a:r>
                      <a:endParaRPr lang="tr-TR" sz="1800" dirty="0"/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946">
                <a:tc>
                  <a:txBody>
                    <a:bodyPr/>
                    <a:lstStyle/>
                    <a:p>
                      <a:r>
                        <a:rPr lang="tr-TR" sz="1800" dirty="0"/>
                        <a:t>Su</a:t>
                      </a: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72.75</a:t>
                      </a:r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946">
                <a:tc>
                  <a:txBody>
                    <a:bodyPr/>
                    <a:lstStyle/>
                    <a:p>
                      <a:r>
                        <a:rPr lang="tr-TR" sz="1800" dirty="0"/>
                        <a:t>Yağsız süt</a:t>
                      </a: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52-53</a:t>
                      </a:r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946">
                <a:tc>
                  <a:txBody>
                    <a:bodyPr/>
                    <a:lstStyle/>
                    <a:p>
                      <a:r>
                        <a:rPr lang="tr-TR" sz="1800" dirty="0"/>
                        <a:t>Tam yağlı çiğ</a:t>
                      </a:r>
                      <a:r>
                        <a:rPr lang="tr-TR" sz="1800" baseline="0" dirty="0"/>
                        <a:t> süt</a:t>
                      </a:r>
                      <a:endParaRPr lang="tr-TR" sz="1800" dirty="0"/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45-60</a:t>
                      </a:r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946">
                <a:tc>
                  <a:txBody>
                    <a:bodyPr/>
                    <a:lstStyle/>
                    <a:p>
                      <a:r>
                        <a:rPr lang="tr-TR" sz="1800" dirty="0"/>
                        <a:t>Krema</a:t>
                      </a: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42-45</a:t>
                      </a:r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946">
                <a:tc>
                  <a:txBody>
                    <a:bodyPr/>
                    <a:lstStyle/>
                    <a:p>
                      <a:r>
                        <a:rPr lang="tr-TR" sz="1800" dirty="0" err="1"/>
                        <a:t>Peyniraltı</a:t>
                      </a:r>
                      <a:r>
                        <a:rPr lang="tr-TR" sz="1800" dirty="0"/>
                        <a:t> suyu</a:t>
                      </a: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51-52</a:t>
                      </a:r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57369" name="Picture 7" descr="http://www.agri.ankara.edu.tr/download/logo/renkli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15476" y="5705476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999382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1 Başlık"/>
          <p:cNvSpPr>
            <a:spLocks noGrp="1"/>
          </p:cNvSpPr>
          <p:nvPr>
            <p:ph type="title"/>
          </p:nvPr>
        </p:nvSpPr>
        <p:spPr>
          <a:xfrm>
            <a:off x="1992313" y="620713"/>
            <a:ext cx="8229600" cy="855662"/>
          </a:xfrm>
        </p:spPr>
        <p:txBody>
          <a:bodyPr/>
          <a:lstStyle/>
          <a:p>
            <a:pPr eaLnBrk="1" hangingPunct="1"/>
            <a:r>
              <a:rPr lang="tr-TR" altLang="tr-TR" sz="3200"/>
              <a:t>Sütün yüzey gerilimini etkileyen faktörler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557339"/>
            <a:ext cx="8229600" cy="4967287"/>
          </a:xfrm>
        </p:spPr>
        <p:txBody>
          <a:bodyPr>
            <a:normAutofit fontScale="92500" lnSpcReduction="10000"/>
          </a:bodyPr>
          <a:lstStyle/>
          <a:p>
            <a:pPr marL="274320" indent="-274320" algn="just"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Kazein ve </a:t>
            </a:r>
            <a:r>
              <a:rPr lang="tr-TR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laktalbumin</a:t>
            </a:r>
            <a:r>
              <a:rPr lang="tr-TR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tr-TR" dirty="0">
                <a:latin typeface="Arial" pitchFamily="34" charset="0"/>
                <a:cs typeface="Arial" pitchFamily="34" charset="0"/>
              </a:rPr>
              <a:t>sütün yüzey gerilimini azaltan bileşikleridir. Süt yağı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globüllerinin</a:t>
            </a:r>
            <a:r>
              <a:rPr lang="tr-TR" dirty="0">
                <a:latin typeface="Arial" pitchFamily="34" charset="0"/>
                <a:cs typeface="Arial" pitchFamily="34" charset="0"/>
              </a:rPr>
              <a:t> yüzeyindeki protein ve protein-fosfat kompleksleri süt/hava ve serum/yağ arasındaki yüzey gerilimini azaltır.</a:t>
            </a:r>
          </a:p>
          <a:p>
            <a:pPr marL="274320" indent="-274320" algn="just"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>
                <a:latin typeface="Arial" pitchFamily="34" charset="0"/>
                <a:cs typeface="Arial" pitchFamily="34" charset="0"/>
              </a:rPr>
              <a:t>Yüzey gerilimi </a:t>
            </a:r>
            <a:r>
              <a:rPr lang="tr-TR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yağ miktarının </a:t>
            </a:r>
            <a:r>
              <a:rPr lang="tr-TR" dirty="0">
                <a:latin typeface="Arial" pitchFamily="34" charset="0"/>
                <a:cs typeface="Arial" pitchFamily="34" charset="0"/>
              </a:rPr>
              <a:t>%4’e kadar artması ile azalır.</a:t>
            </a:r>
          </a:p>
          <a:p>
            <a:pPr marL="274320" indent="-274320" algn="just"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err="1">
                <a:latin typeface="Arial" pitchFamily="34" charset="0"/>
                <a:cs typeface="Arial" pitchFamily="34" charset="0"/>
              </a:rPr>
              <a:t>Lipoliz</a:t>
            </a:r>
            <a:r>
              <a:rPr lang="tr-TR" dirty="0">
                <a:latin typeface="Arial" pitchFamily="34" charset="0"/>
                <a:cs typeface="Arial" pitchFamily="34" charset="0"/>
              </a:rPr>
              <a:t> ile süt yağından ayrılan </a:t>
            </a:r>
            <a:r>
              <a:rPr lang="tr-TR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serbest yağ asitleri mono ve </a:t>
            </a:r>
            <a:r>
              <a:rPr lang="tr-TR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digliseridler</a:t>
            </a:r>
            <a:r>
              <a:rPr lang="tr-TR" dirty="0">
                <a:latin typeface="Arial" pitchFamily="34" charset="0"/>
                <a:cs typeface="Arial" pitchFamily="34" charset="0"/>
              </a:rPr>
              <a:t> sütün yüzey gerilimini çok azaltır.</a:t>
            </a:r>
          </a:p>
          <a:p>
            <a:pPr marL="274320" indent="-274320" algn="just"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>
                <a:latin typeface="Arial" pitchFamily="34" charset="0"/>
                <a:cs typeface="Arial" pitchFamily="34" charset="0"/>
              </a:rPr>
              <a:t>Tam yağlı ve yağsız sütün </a:t>
            </a:r>
            <a:r>
              <a:rPr lang="tr-TR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 °C’ </a:t>
            </a:r>
            <a:r>
              <a:rPr lang="tr-TR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nin</a:t>
            </a:r>
            <a:r>
              <a:rPr lang="tr-TR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altında soğuk hava </a:t>
            </a:r>
            <a:r>
              <a:rPr lang="tr-TR" dirty="0">
                <a:latin typeface="Arial" pitchFamily="34" charset="0"/>
                <a:cs typeface="Arial" pitchFamily="34" charset="0"/>
              </a:rPr>
              <a:t>deposunda bekletilmesi yüzey geriliminin düşmesine neden olur. Süt ısıtıldığı zaman eski yüzey gerilimine yeniden gelir.</a:t>
            </a:r>
          </a:p>
        </p:txBody>
      </p:sp>
    </p:spTree>
    <p:extLst>
      <p:ext uri="{BB962C8B-B14F-4D97-AF65-F5344CB8AC3E}">
        <p14:creationId xmlns:p14="http://schemas.microsoft.com/office/powerpoint/2010/main" val="1061256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2 İçerik Yer Tutucusu"/>
          <p:cNvSpPr>
            <a:spLocks noGrp="1"/>
          </p:cNvSpPr>
          <p:nvPr>
            <p:ph idx="1"/>
          </p:nvPr>
        </p:nvSpPr>
        <p:spPr>
          <a:xfrm>
            <a:off x="1981200" y="1935163"/>
            <a:ext cx="8229600" cy="2214562"/>
          </a:xfrm>
        </p:spPr>
        <p:txBody>
          <a:bodyPr/>
          <a:lstStyle/>
          <a:p>
            <a:pPr algn="just" eaLnBrk="1" hangingPunct="1"/>
            <a:r>
              <a:rPr lang="tr-TR" altLang="tr-TR">
                <a:latin typeface="Arial" charset="0"/>
                <a:cs typeface="Arial" charset="0"/>
              </a:rPr>
              <a:t>Çiğ sütün </a:t>
            </a:r>
            <a:r>
              <a:rPr lang="tr-TR" altLang="tr-TR">
                <a:solidFill>
                  <a:srgbClr val="FF0000"/>
                </a:solidFill>
                <a:latin typeface="Arial" charset="0"/>
                <a:cs typeface="Arial" charset="0"/>
              </a:rPr>
              <a:t>homojenizasyonu</a:t>
            </a:r>
            <a:r>
              <a:rPr lang="tr-TR" altLang="tr-TR">
                <a:latin typeface="Arial" charset="0"/>
                <a:cs typeface="Arial" charset="0"/>
              </a:rPr>
              <a:t> lipolizi artırarak yüzey gerilimini azaltır. Fakat süt önceden pastörize edilmiş ise homojenizasyon yüzey gerilimini artırır. </a:t>
            </a:r>
          </a:p>
        </p:txBody>
      </p:sp>
      <p:pic>
        <p:nvPicPr>
          <p:cNvPr id="59395" name="Picture 7" descr="http://www.agri.ankara.edu.tr/download/logo/renkli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15476" y="5705476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20988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6. Refraktometre İndisi</a:t>
            </a:r>
            <a:endParaRPr lang="en-US" altLang="tr-TR"/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r>
              <a:rPr lang="tr-TR" altLang="tr-TR">
                <a:latin typeface="Arial" charset="0"/>
                <a:cs typeface="Arial" charset="0"/>
              </a:rPr>
              <a:t>Bir ışık hüzmesi belirli bir açı ile optik yoğunluğu </a:t>
            </a:r>
            <a:r>
              <a:rPr lang="tr-TR" altLang="tr-TR">
                <a:solidFill>
                  <a:srgbClr val="FF0000"/>
                </a:solidFill>
                <a:latin typeface="Arial" charset="0"/>
                <a:cs typeface="Arial" charset="0"/>
              </a:rPr>
              <a:t>zayıf</a:t>
            </a:r>
            <a:r>
              <a:rPr lang="tr-TR" altLang="tr-TR">
                <a:latin typeface="Arial" charset="0"/>
                <a:cs typeface="Arial" charset="0"/>
              </a:rPr>
              <a:t> olan bir ortamdan optik yoğunluğu </a:t>
            </a:r>
            <a:r>
              <a:rPr lang="tr-TR" altLang="tr-TR">
                <a:solidFill>
                  <a:srgbClr val="FF0000"/>
                </a:solidFill>
                <a:latin typeface="Arial" charset="0"/>
                <a:cs typeface="Arial" charset="0"/>
              </a:rPr>
              <a:t>fazla</a:t>
            </a:r>
            <a:r>
              <a:rPr lang="tr-TR" altLang="tr-TR">
                <a:latin typeface="Arial" charset="0"/>
                <a:cs typeface="Arial" charset="0"/>
              </a:rPr>
              <a:t> olan bir ortama  geçtiğinde tam sınırda kırılır.</a:t>
            </a:r>
          </a:p>
          <a:p>
            <a:pPr algn="just" eaLnBrk="1" hangingPunct="1">
              <a:buFont typeface="Wingdings 2" pitchFamily="18" charset="2"/>
              <a:buNone/>
            </a:pPr>
            <a:endParaRPr lang="tr-TR" altLang="tr-TR">
              <a:latin typeface="Arial" charset="0"/>
              <a:cs typeface="Arial" charset="0"/>
            </a:endParaRPr>
          </a:p>
          <a:p>
            <a:pPr algn="just" eaLnBrk="1" hangingPunct="1">
              <a:buFont typeface="Wingdings 2" pitchFamily="18" charset="2"/>
              <a:buNone/>
            </a:pPr>
            <a:r>
              <a:rPr lang="tr-TR" altLang="tr-TR" b="1">
                <a:solidFill>
                  <a:srgbClr val="FF0000"/>
                </a:solidFill>
                <a:latin typeface="Arial" charset="0"/>
                <a:cs typeface="Arial" charset="0"/>
              </a:rPr>
              <a:t>Refraktometre indisi</a:t>
            </a:r>
            <a:r>
              <a:rPr lang="tr-TR" altLang="tr-TR">
                <a:latin typeface="Arial" charset="0"/>
                <a:cs typeface="Arial" charset="0"/>
              </a:rPr>
              <a:t>, belirli bir sıcaklık derecesinde (20</a:t>
            </a:r>
            <a:r>
              <a:rPr lang="tr-TR" altLang="tr-TR" b="1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tr-TR" altLang="tr-TR">
                <a:latin typeface="Arial" charset="0"/>
                <a:cs typeface="Arial" charset="0"/>
              </a:rPr>
              <a:t>⁰C) ve belirli bir dalga boyunda (589.3 nm)çözeltilerin ışık kırma gücünü belirten bir değer olup, sodyum ışık doğrultusunun giriş ve kırılış açılarının sinüslerinin oranıdır. </a:t>
            </a:r>
            <a:endParaRPr lang="en-US" altLang="tr-TR">
              <a:latin typeface="Arial" charset="0"/>
              <a:cs typeface="Arial" charset="0"/>
            </a:endParaRPr>
          </a:p>
        </p:txBody>
      </p:sp>
      <p:pic>
        <p:nvPicPr>
          <p:cNvPr id="45060" name="Picture 7" descr="http://www.agri.ankara.edu.tr/download/logo/renkli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15476" y="5705476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04872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Content Placeholder 2"/>
          <p:cNvSpPr>
            <a:spLocks noGrp="1"/>
          </p:cNvSpPr>
          <p:nvPr>
            <p:ph idx="1"/>
          </p:nvPr>
        </p:nvSpPr>
        <p:spPr>
          <a:xfrm>
            <a:off x="1992313" y="908051"/>
            <a:ext cx="8229600" cy="5470525"/>
          </a:xfrm>
        </p:spPr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r>
              <a:rPr lang="tr-TR" altLang="tr-TR"/>
              <a:t>Damıtık suyun refraktometre  indisi </a:t>
            </a:r>
            <a:r>
              <a:rPr lang="tr-TR" altLang="tr-TR">
                <a:latin typeface="Arial" charset="0"/>
                <a:cs typeface="Arial" charset="0"/>
              </a:rPr>
              <a:t>1.3330 </a:t>
            </a:r>
            <a:r>
              <a:rPr lang="tr-TR" altLang="tr-TR">
                <a:cs typeface="Arial" charset="0"/>
              </a:rPr>
              <a:t>olup, suda çözünen maddeler bu değeri artırırlar. 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tr-TR" altLang="tr-TR">
                <a:cs typeface="Arial" charset="0"/>
              </a:rPr>
              <a:t>Çözünen madde konsantrasyonu ile refraktometre indisi arasında </a:t>
            </a:r>
            <a:r>
              <a:rPr lang="tr-TR" altLang="tr-TR">
                <a:solidFill>
                  <a:srgbClr val="FF0000"/>
                </a:solidFill>
                <a:cs typeface="Arial" charset="0"/>
              </a:rPr>
              <a:t>linear</a:t>
            </a:r>
            <a:r>
              <a:rPr lang="tr-TR" altLang="tr-TR">
                <a:cs typeface="Arial" charset="0"/>
              </a:rPr>
              <a:t> bir ilişki vardır.</a:t>
            </a:r>
          </a:p>
          <a:p>
            <a:pPr algn="just" eaLnBrk="1" hangingPunct="1">
              <a:buFont typeface="Wingdings 2" pitchFamily="18" charset="2"/>
              <a:buNone/>
            </a:pPr>
            <a:endParaRPr lang="tr-TR" altLang="tr-TR">
              <a:cs typeface="Arial" charset="0"/>
            </a:endParaRPr>
          </a:p>
          <a:p>
            <a:pPr algn="just" eaLnBrk="1" hangingPunct="1">
              <a:buFont typeface="Wingdings 2" pitchFamily="18" charset="2"/>
              <a:buNone/>
            </a:pPr>
            <a:r>
              <a:rPr lang="tr-TR" altLang="tr-TR"/>
              <a:t>Refraktometre indisinden yararlanarak ;</a:t>
            </a:r>
          </a:p>
          <a:p>
            <a:pPr algn="just" eaLnBrk="1" hangingPunct="1">
              <a:buFont typeface="Wingdings" pitchFamily="2" charset="2"/>
              <a:buChar char="§"/>
            </a:pPr>
            <a:r>
              <a:rPr lang="tr-TR" altLang="tr-TR"/>
              <a:t> Süte katılan su miktarı</a:t>
            </a:r>
          </a:p>
          <a:p>
            <a:pPr algn="just" eaLnBrk="1" hangingPunct="1">
              <a:buFont typeface="Wingdings" pitchFamily="2" charset="2"/>
              <a:buChar char="§"/>
            </a:pPr>
            <a:r>
              <a:rPr lang="tr-TR" altLang="tr-TR"/>
              <a:t>Yağsız sütün kurumaddesi</a:t>
            </a:r>
          </a:p>
          <a:p>
            <a:pPr algn="just" eaLnBrk="1" hangingPunct="1">
              <a:buFont typeface="Wingdings" pitchFamily="2" charset="2"/>
              <a:buChar char="§"/>
            </a:pPr>
            <a:r>
              <a:rPr lang="tr-TR" altLang="tr-TR"/>
              <a:t>Süt serumunun laktoz miktarı </a:t>
            </a:r>
          </a:p>
          <a:p>
            <a:pPr algn="just" eaLnBrk="1" hangingPunct="1">
              <a:buFont typeface="Wingdings" pitchFamily="2" charset="2"/>
              <a:buChar char="§"/>
            </a:pPr>
            <a:r>
              <a:rPr lang="tr-TR" altLang="tr-TR"/>
              <a:t>Süt yağının kırılma indisi  belirlenebilir.</a:t>
            </a:r>
            <a:endParaRPr lang="en-US" altLang="tr-TR"/>
          </a:p>
        </p:txBody>
      </p:sp>
      <p:pic>
        <p:nvPicPr>
          <p:cNvPr id="46083" name="Picture 7" descr="http://www.agri.ankara.edu.tr/download/logo/renkli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15476" y="5705476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99355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7. Viskozite </a:t>
            </a:r>
            <a:endParaRPr lang="en-US" altLang="tr-TR"/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r>
              <a:rPr lang="tr-TR" altLang="tr-TR">
                <a:latin typeface="Arial" charset="0"/>
                <a:cs typeface="Arial" charset="0"/>
              </a:rPr>
              <a:t>Viskozite bir sıvının iç sürtünmesinin veya akışkanlığa karşı gösterdiği direncin bir ifadesidir. Viskozite denildiğinde Newton yasasındaki orantı sabiti olan </a:t>
            </a:r>
            <a:r>
              <a:rPr lang="tr-TR" altLang="tr-TR" b="1">
                <a:solidFill>
                  <a:srgbClr val="FF0000"/>
                </a:solidFill>
                <a:latin typeface="Arial" charset="0"/>
                <a:cs typeface="Arial" charset="0"/>
              </a:rPr>
              <a:t>dinamik viskozite (</a:t>
            </a:r>
            <a:r>
              <a:rPr lang="el-GR" altLang="tr-TR" b="1">
                <a:solidFill>
                  <a:srgbClr val="FF0000"/>
                </a:solidFill>
                <a:latin typeface="Arial" charset="0"/>
                <a:cs typeface="Arial" charset="0"/>
              </a:rPr>
              <a:t>η</a:t>
            </a:r>
            <a:r>
              <a:rPr lang="tr-TR" altLang="tr-TR" b="1">
                <a:solidFill>
                  <a:srgbClr val="FF0000"/>
                </a:solidFill>
                <a:latin typeface="Arial" charset="0"/>
                <a:cs typeface="Arial" charset="0"/>
              </a:rPr>
              <a:t>)</a:t>
            </a:r>
            <a:r>
              <a:rPr lang="tr-TR" altLang="tr-TR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tr-TR" altLang="tr-TR">
                <a:latin typeface="Arial" charset="0"/>
                <a:cs typeface="Arial" charset="0"/>
              </a:rPr>
              <a:t>anlaşılır. Dinamik viskozitenin birimi; Pascal saniye (Pa.s) veya centi poise (cp)’dir.</a:t>
            </a:r>
          </a:p>
          <a:p>
            <a:pPr algn="just" eaLnBrk="1" hangingPunct="1">
              <a:buFont typeface="Wingdings 2" pitchFamily="18" charset="2"/>
              <a:buNone/>
            </a:pPr>
            <a:endParaRPr lang="tr-TR" altLang="tr-TR">
              <a:latin typeface="Arial" charset="0"/>
              <a:cs typeface="Arial" charset="0"/>
            </a:endParaRPr>
          </a:p>
          <a:p>
            <a:pPr algn="just" eaLnBrk="1" hangingPunct="1">
              <a:buFont typeface="Wingdings 2" pitchFamily="18" charset="2"/>
              <a:buNone/>
            </a:pPr>
            <a:r>
              <a:rPr lang="tr-TR" altLang="tr-TR">
                <a:latin typeface="Arial" charset="0"/>
                <a:cs typeface="Arial" charset="0"/>
              </a:rPr>
              <a:t>Emülsiyon haldeki </a:t>
            </a:r>
            <a:r>
              <a:rPr lang="tr-TR" altLang="tr-TR" b="1">
                <a:solidFill>
                  <a:srgbClr val="FF0000"/>
                </a:solidFill>
                <a:latin typeface="Arial" charset="0"/>
                <a:cs typeface="Arial" charset="0"/>
              </a:rPr>
              <a:t>süt yağı </a:t>
            </a:r>
            <a:r>
              <a:rPr lang="tr-TR" altLang="tr-TR">
                <a:latin typeface="Arial" charset="0"/>
                <a:cs typeface="Arial" charset="0"/>
              </a:rPr>
              <a:t>ile kolloidal haldeki </a:t>
            </a:r>
            <a:r>
              <a:rPr lang="tr-TR" altLang="tr-TR" b="1">
                <a:solidFill>
                  <a:srgbClr val="FF0000"/>
                </a:solidFill>
                <a:latin typeface="Arial" charset="0"/>
                <a:cs typeface="Arial" charset="0"/>
              </a:rPr>
              <a:t>protein </a:t>
            </a:r>
            <a:r>
              <a:rPr lang="tr-TR" altLang="tr-TR">
                <a:latin typeface="Arial" charset="0"/>
                <a:cs typeface="Arial" charset="0"/>
              </a:rPr>
              <a:t>nedeniyle sütün viskozitesi suyun yaklaşık iki katı kadardır.</a:t>
            </a:r>
            <a:endParaRPr lang="en-US" altLang="tr-TR">
              <a:latin typeface="Arial" charset="0"/>
              <a:cs typeface="Arial" charset="0"/>
            </a:endParaRPr>
          </a:p>
        </p:txBody>
      </p:sp>
      <p:pic>
        <p:nvPicPr>
          <p:cNvPr id="47108" name="Picture 7" descr="http://www.agri.ankara.edu.tr/download/logo/renkli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15476" y="5705476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14693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2 İçerik Yer Tutucusu"/>
          <p:cNvSpPr>
            <a:spLocks noGrp="1"/>
          </p:cNvSpPr>
          <p:nvPr>
            <p:ph idx="1"/>
          </p:nvPr>
        </p:nvSpPr>
        <p:spPr>
          <a:xfrm>
            <a:off x="1981200" y="981076"/>
            <a:ext cx="8229600" cy="5343525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tr-TR" altLang="tr-TR">
                <a:latin typeface="Arial" charset="0"/>
                <a:cs typeface="Arial" charset="0"/>
              </a:rPr>
              <a:t>Sütün viskozitesi üzerine etkili faktörler;</a:t>
            </a:r>
          </a:p>
          <a:p>
            <a:pPr eaLnBrk="1" hangingPunct="1">
              <a:buFont typeface="Wingdings 2" pitchFamily="18" charset="2"/>
              <a:buNone/>
            </a:pPr>
            <a:endParaRPr lang="tr-TR" altLang="tr-TR">
              <a:latin typeface="Arial" charset="0"/>
              <a:cs typeface="Arial" charset="0"/>
            </a:endParaRPr>
          </a:p>
          <a:p>
            <a:pPr eaLnBrk="1" hangingPunct="1"/>
            <a:r>
              <a:rPr lang="tr-TR" altLang="tr-TR">
                <a:latin typeface="Arial" charset="0"/>
                <a:cs typeface="Arial" charset="0"/>
              </a:rPr>
              <a:t>Süt yağı miktarı</a:t>
            </a:r>
          </a:p>
          <a:p>
            <a:pPr eaLnBrk="1" hangingPunct="1"/>
            <a:r>
              <a:rPr lang="tr-TR" altLang="tr-TR">
                <a:latin typeface="Arial" charset="0"/>
                <a:cs typeface="Arial" charset="0"/>
              </a:rPr>
              <a:t>Yağ globüllerinin büyüklüğü</a:t>
            </a:r>
          </a:p>
          <a:p>
            <a:pPr eaLnBrk="1" hangingPunct="1"/>
            <a:r>
              <a:rPr lang="tr-TR" altLang="tr-TR">
                <a:latin typeface="Arial" charset="0"/>
                <a:cs typeface="Arial" charset="0"/>
              </a:rPr>
              <a:t>Kazein miktarı ve kazein misellerinin büyüklüğü</a:t>
            </a:r>
          </a:p>
          <a:p>
            <a:pPr eaLnBrk="1" hangingPunct="1"/>
            <a:r>
              <a:rPr lang="tr-TR" altLang="tr-TR">
                <a:latin typeface="Arial" charset="0"/>
                <a:cs typeface="Arial" charset="0"/>
              </a:rPr>
              <a:t>Serum proteinlerinin durumu</a:t>
            </a:r>
          </a:p>
          <a:p>
            <a:pPr eaLnBrk="1" hangingPunct="1"/>
            <a:r>
              <a:rPr lang="tr-TR" altLang="tr-TR">
                <a:latin typeface="Arial" charset="0"/>
                <a:cs typeface="Arial" charset="0"/>
              </a:rPr>
              <a:t>Sağımdan sonra kuvvetli mekanik  etkiler, ısıtma  gibi teknolojik uygulamalar</a:t>
            </a:r>
          </a:p>
          <a:p>
            <a:pPr eaLnBrk="1" hangingPunct="1"/>
            <a:r>
              <a:rPr lang="tr-TR" altLang="tr-TR">
                <a:latin typeface="Arial" charset="0"/>
                <a:cs typeface="Arial" charset="0"/>
              </a:rPr>
              <a:t>Sütün bekleme süresi</a:t>
            </a:r>
          </a:p>
          <a:p>
            <a:pPr eaLnBrk="1" hangingPunct="1"/>
            <a:endParaRPr lang="tr-TR" altLang="tr-TR">
              <a:latin typeface="Arial" charset="0"/>
              <a:cs typeface="Arial" charset="0"/>
            </a:endParaRPr>
          </a:p>
        </p:txBody>
      </p:sp>
      <p:pic>
        <p:nvPicPr>
          <p:cNvPr id="48131" name="Picture 7" descr="http://www.agri.ankara.edu.tr/download/logo/renkli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15476" y="5705476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11198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2 İçerik Yer Tutucusu"/>
          <p:cNvSpPr>
            <a:spLocks noGrp="1"/>
          </p:cNvSpPr>
          <p:nvPr>
            <p:ph idx="1"/>
          </p:nvPr>
        </p:nvSpPr>
        <p:spPr>
          <a:xfrm>
            <a:off x="1992313" y="1125538"/>
            <a:ext cx="8229600" cy="5414962"/>
          </a:xfrm>
        </p:spPr>
        <p:txBody>
          <a:bodyPr/>
          <a:lstStyle/>
          <a:p>
            <a:pPr algn="just" eaLnBrk="1" hangingPunct="1"/>
            <a:r>
              <a:rPr lang="tr-TR" altLang="tr-TR">
                <a:latin typeface="Arial" charset="0"/>
                <a:cs typeface="Arial" charset="0"/>
              </a:rPr>
              <a:t>Serum proteinleri, laktoz ve mineral maddelerin önemli bir etkisi yoktur. </a:t>
            </a:r>
          </a:p>
          <a:p>
            <a:pPr algn="just" eaLnBrk="1" hangingPunct="1"/>
            <a:r>
              <a:rPr lang="tr-TR" altLang="tr-TR">
                <a:latin typeface="Arial" charset="0"/>
                <a:cs typeface="Arial" charset="0"/>
              </a:rPr>
              <a:t>Yağ miktarı arttıkça sütün viskozitesi de </a:t>
            </a:r>
            <a:r>
              <a:rPr lang="tr-TR" altLang="tr-TR">
                <a:solidFill>
                  <a:srgbClr val="FF0000"/>
                </a:solidFill>
                <a:latin typeface="Arial" charset="0"/>
                <a:cs typeface="Arial" charset="0"/>
              </a:rPr>
              <a:t>artar</a:t>
            </a:r>
            <a:r>
              <a:rPr lang="tr-TR" altLang="tr-TR">
                <a:latin typeface="Arial" charset="0"/>
                <a:cs typeface="Arial" charset="0"/>
              </a:rPr>
              <a:t>.</a:t>
            </a:r>
          </a:p>
          <a:p>
            <a:pPr algn="just" eaLnBrk="1" hangingPunct="1"/>
            <a:r>
              <a:rPr lang="tr-TR" altLang="tr-TR">
                <a:latin typeface="Arial" charset="0"/>
                <a:cs typeface="Arial" charset="0"/>
              </a:rPr>
              <a:t>Sıcaklık sütün emülsiyon ve kolloidal fazlarını etkileyerek viskoziteyi </a:t>
            </a:r>
            <a:r>
              <a:rPr lang="tr-TR" altLang="tr-TR">
                <a:solidFill>
                  <a:srgbClr val="FF0000"/>
                </a:solidFill>
                <a:latin typeface="Arial" charset="0"/>
                <a:cs typeface="Arial" charset="0"/>
              </a:rPr>
              <a:t>azaltır.</a:t>
            </a:r>
          </a:p>
          <a:p>
            <a:pPr algn="just" eaLnBrk="1" hangingPunct="1"/>
            <a:r>
              <a:rPr lang="tr-TR" altLang="tr-TR">
                <a:latin typeface="Arial" charset="0"/>
                <a:cs typeface="Arial" charset="0"/>
              </a:rPr>
              <a:t>Homojenizasyon  yağ globüllerini parçaladığı ve yüzey alanını artırdığından viskoziteyi </a:t>
            </a:r>
            <a:r>
              <a:rPr lang="tr-TR" altLang="tr-TR">
                <a:solidFill>
                  <a:srgbClr val="FF0000"/>
                </a:solidFill>
                <a:latin typeface="Arial" charset="0"/>
                <a:cs typeface="Arial" charset="0"/>
              </a:rPr>
              <a:t>artırır.</a:t>
            </a:r>
            <a:r>
              <a:rPr lang="tr-TR" altLang="tr-TR">
                <a:latin typeface="Arial" charset="0"/>
                <a:cs typeface="Arial" charset="0"/>
              </a:rPr>
              <a:t> </a:t>
            </a:r>
          </a:p>
          <a:p>
            <a:pPr algn="just" eaLnBrk="1" hangingPunct="1"/>
            <a:r>
              <a:rPr lang="tr-TR" altLang="tr-TR">
                <a:latin typeface="Arial" charset="0"/>
                <a:cs typeface="Arial" charset="0"/>
              </a:rPr>
              <a:t>Süt kuru maddesinin artması ve proteinlerin pıhtılaşması da viskoziteyi </a:t>
            </a:r>
            <a:r>
              <a:rPr lang="tr-TR" altLang="tr-TR">
                <a:solidFill>
                  <a:srgbClr val="FF0000"/>
                </a:solidFill>
                <a:latin typeface="Arial" charset="0"/>
                <a:cs typeface="Arial" charset="0"/>
              </a:rPr>
              <a:t>artırır. </a:t>
            </a:r>
          </a:p>
          <a:p>
            <a:pPr eaLnBrk="1" hangingPunct="1"/>
            <a:endParaRPr lang="tr-TR" altLang="tr-TR"/>
          </a:p>
          <a:p>
            <a:pPr eaLnBrk="1" hangingPunct="1">
              <a:buFont typeface="Wingdings 2" pitchFamily="18" charset="2"/>
              <a:buNone/>
            </a:pPr>
            <a:endParaRPr lang="tr-TR" altLang="tr-TR"/>
          </a:p>
        </p:txBody>
      </p:sp>
      <p:pic>
        <p:nvPicPr>
          <p:cNvPr id="49155" name="Picture 7" descr="http://www.agri.ankara.edu.tr/download/logo/renkli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15476" y="5705476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06189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1 Başlık"/>
          <p:cNvSpPr>
            <a:spLocks noGrp="1"/>
          </p:cNvSpPr>
          <p:nvPr>
            <p:ph type="title"/>
          </p:nvPr>
        </p:nvSpPr>
        <p:spPr>
          <a:xfrm>
            <a:off x="1992313" y="549275"/>
            <a:ext cx="8229600" cy="1143000"/>
          </a:xfrm>
        </p:spPr>
        <p:txBody>
          <a:bodyPr/>
          <a:lstStyle/>
          <a:p>
            <a:pPr eaLnBrk="1" hangingPunct="1"/>
            <a:r>
              <a:rPr lang="tr-TR" altLang="tr-TR"/>
              <a:t>8. Elektirik Geçirgenliği</a:t>
            </a:r>
          </a:p>
        </p:txBody>
      </p:sp>
      <p:sp>
        <p:nvSpPr>
          <p:cNvPr id="50179" name="2 İçerik Yer Tutucusu"/>
          <p:cNvSpPr>
            <a:spLocks noGrp="1"/>
          </p:cNvSpPr>
          <p:nvPr>
            <p:ph idx="1"/>
          </p:nvPr>
        </p:nvSpPr>
        <p:spPr>
          <a:xfrm>
            <a:off x="1981200" y="1773238"/>
            <a:ext cx="8229600" cy="4551362"/>
          </a:xfrm>
        </p:spPr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r>
              <a:rPr lang="tr-TR" altLang="tr-TR">
                <a:latin typeface="Arial" charset="0"/>
                <a:cs typeface="Arial" charset="0"/>
              </a:rPr>
              <a:t>Bileşimindeki iyon miktarına bağlı olarak süt elektriği zayıf da olsa iletir. Birimi Siemens/metre veya Siemens /cm dir.</a:t>
            </a:r>
          </a:p>
          <a:p>
            <a:pPr algn="just" eaLnBrk="1" hangingPunct="1"/>
            <a:r>
              <a:rPr lang="tr-TR" altLang="tr-TR">
                <a:latin typeface="Arial" charset="0"/>
                <a:cs typeface="Arial" charset="0"/>
              </a:rPr>
              <a:t>Sütün bileşimindeki </a:t>
            </a:r>
            <a:r>
              <a:rPr lang="tr-TR" altLang="tr-TR" b="1">
                <a:solidFill>
                  <a:srgbClr val="FF0000"/>
                </a:solidFill>
                <a:latin typeface="Arial" charset="0"/>
                <a:cs typeface="Arial" charset="0"/>
              </a:rPr>
              <a:t>klor ve sodyum </a:t>
            </a:r>
            <a:r>
              <a:rPr lang="tr-TR" altLang="tr-TR">
                <a:latin typeface="Arial" charset="0"/>
                <a:cs typeface="Arial" charset="0"/>
              </a:rPr>
              <a:t>iyonları elektrik geçirgenliğinde en önemli rolü oynar.</a:t>
            </a:r>
          </a:p>
          <a:p>
            <a:pPr algn="just" eaLnBrk="1" hangingPunct="1"/>
            <a:r>
              <a:rPr lang="tr-TR" altLang="tr-TR">
                <a:latin typeface="Arial" charset="0"/>
                <a:cs typeface="Arial" charset="0"/>
              </a:rPr>
              <a:t>Normal bir sütün elektrik geçirgenliği 25 °C’ de 4. 10-3 ile 5.5. 10-3  S/cm arasında değişir.</a:t>
            </a:r>
          </a:p>
          <a:p>
            <a:pPr algn="just" eaLnBrk="1" hangingPunct="1"/>
            <a:r>
              <a:rPr lang="tr-TR" altLang="tr-TR">
                <a:latin typeface="Arial" charset="0"/>
                <a:cs typeface="Arial" charset="0"/>
              </a:rPr>
              <a:t>Sütte mastitis nedeniyle klor miktarı arttığında , E.G’ de artar. Bu özellik meme hastalıklarının belirlenmesinde kullanılmaktadır.</a:t>
            </a:r>
          </a:p>
        </p:txBody>
      </p:sp>
      <p:pic>
        <p:nvPicPr>
          <p:cNvPr id="50180" name="Picture 7" descr="http://www.agri.ankara.edu.tr/download/logo/renkli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15476" y="5705476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30791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2 İçerik Yer Tutucusu"/>
          <p:cNvSpPr>
            <a:spLocks noGrp="1"/>
          </p:cNvSpPr>
          <p:nvPr>
            <p:ph idx="1"/>
          </p:nvPr>
        </p:nvSpPr>
        <p:spPr>
          <a:xfrm>
            <a:off x="1992313" y="1125538"/>
            <a:ext cx="8229600" cy="4387850"/>
          </a:xfrm>
        </p:spPr>
        <p:txBody>
          <a:bodyPr/>
          <a:lstStyle/>
          <a:p>
            <a:pPr algn="just" eaLnBrk="1" hangingPunct="1"/>
            <a:r>
              <a:rPr lang="tr-TR" altLang="tr-TR">
                <a:latin typeface="Arial" charset="0"/>
                <a:cs typeface="Arial" charset="0"/>
              </a:rPr>
              <a:t>Sütte yağ miktarı artması da E.G’ ni düşürür. Bu özellik ile özel cihazlarla otomatik yağ kontrolü yapılabilmektedir.</a:t>
            </a:r>
          </a:p>
          <a:p>
            <a:pPr algn="just" eaLnBrk="1" hangingPunct="1"/>
            <a:r>
              <a:rPr lang="tr-TR" altLang="tr-TR">
                <a:latin typeface="Arial" charset="0"/>
                <a:cs typeface="Arial" charset="0"/>
              </a:rPr>
              <a:t>Süte soda gibi iyon veren maddelerin katılması sıcaklığın yükselmesi ve asitliğin gelişmesi de E.G’yi artırır.</a:t>
            </a:r>
          </a:p>
          <a:p>
            <a:pPr algn="just" eaLnBrk="1" hangingPunct="1"/>
            <a:r>
              <a:rPr lang="tr-TR" altLang="tr-TR">
                <a:latin typeface="Arial" charset="0"/>
                <a:cs typeface="Arial" charset="0"/>
              </a:rPr>
              <a:t>Süttozunun suda çözünme hızını tespit etmek içinde E.G’ den yararlanılır. Kolayca çözünen süttozunun E.G’ liği aniden yükselir.</a:t>
            </a:r>
          </a:p>
        </p:txBody>
      </p:sp>
      <p:pic>
        <p:nvPicPr>
          <p:cNvPr id="51203" name="Picture 7" descr="http://www.agri.ankara.edu.tr/download/logo/renkli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15476" y="5705476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59881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9. Sütün Tampon Özelliği</a:t>
            </a:r>
          </a:p>
        </p:txBody>
      </p:sp>
      <p:sp>
        <p:nvSpPr>
          <p:cNvPr id="5222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r>
              <a:rPr lang="tr-TR" altLang="tr-TR">
                <a:latin typeface="Arial" charset="0"/>
                <a:cs typeface="Arial" charset="0"/>
              </a:rPr>
              <a:t>Süt içerisinde </a:t>
            </a:r>
            <a:r>
              <a:rPr lang="tr-TR" altLang="tr-TR">
                <a:solidFill>
                  <a:srgbClr val="FF0000"/>
                </a:solidFill>
                <a:latin typeface="Arial" charset="0"/>
                <a:cs typeface="Arial" charset="0"/>
              </a:rPr>
              <a:t>süt asidi, sitrik asit, fosforik asit </a:t>
            </a:r>
            <a:r>
              <a:rPr lang="tr-TR" altLang="tr-TR">
                <a:latin typeface="Arial" charset="0"/>
                <a:cs typeface="Arial" charset="0"/>
              </a:rPr>
              <a:t>ve bunların tuzları olan </a:t>
            </a:r>
            <a:r>
              <a:rPr lang="tr-TR" altLang="tr-TR">
                <a:solidFill>
                  <a:srgbClr val="FF0000"/>
                </a:solidFill>
                <a:latin typeface="Arial" charset="0"/>
                <a:cs typeface="Arial" charset="0"/>
              </a:rPr>
              <a:t>laktat, sitrat ve fosfat </a:t>
            </a:r>
            <a:r>
              <a:rPr lang="tr-TR" altLang="tr-TR">
                <a:latin typeface="Arial" charset="0"/>
                <a:cs typeface="Arial" charset="0"/>
              </a:rPr>
              <a:t>gibi zayıf asit ve baz özelliği gösteren maddeler in bulunması sütün tampon özelliğini ifade etmektedir. 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tr-TR" altLang="tr-TR">
                <a:latin typeface="Arial" charset="0"/>
                <a:cs typeface="Arial" charset="0"/>
              </a:rPr>
              <a:t>Çünkü bu tür sistemlerde belirli sınırlar içinde asit ve baz ilave edildiğinde pH değeri sabit kalmaktadır. Bu durm proteinlerin karakteristik özellikleri ile açıklanmaktadır.</a:t>
            </a:r>
          </a:p>
        </p:txBody>
      </p:sp>
      <p:pic>
        <p:nvPicPr>
          <p:cNvPr id="52228" name="Picture 7" descr="http://www.agri.ankara.edu.tr/download/logo/renkli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15476" y="5705476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846714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893</Words>
  <Application>Microsoft Office PowerPoint</Application>
  <PresentationFormat>Geniş ekran</PresentationFormat>
  <Paragraphs>97</Paragraphs>
  <Slides>16</Slides>
  <Notes>15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Wingdings</vt:lpstr>
      <vt:lpstr>Wingdings 2</vt:lpstr>
      <vt:lpstr>Office Teması</vt:lpstr>
      <vt:lpstr>Sütün Fiziksel ve Fizikokimyasal Nitelikleri-II</vt:lpstr>
      <vt:lpstr>6. Refraktometre İndisi</vt:lpstr>
      <vt:lpstr>PowerPoint Sunusu</vt:lpstr>
      <vt:lpstr>7. Viskozite </vt:lpstr>
      <vt:lpstr>PowerPoint Sunusu</vt:lpstr>
      <vt:lpstr>PowerPoint Sunusu</vt:lpstr>
      <vt:lpstr>8. Elektirik Geçirgenliği</vt:lpstr>
      <vt:lpstr>PowerPoint Sunusu</vt:lpstr>
      <vt:lpstr>9. Sütün Tampon Özelliği</vt:lpstr>
      <vt:lpstr>Proteinlerin tampon özelliği</vt:lpstr>
      <vt:lpstr>Fosfatların tamponlama özelliği</vt:lpstr>
      <vt:lpstr>10. Yüzey Gerilimi</vt:lpstr>
      <vt:lpstr>PowerPoint Sunusu</vt:lpstr>
      <vt:lpstr>PowerPoint Sunusu</vt:lpstr>
      <vt:lpstr>Sütün yüzey gerilimini etkileyen faktörler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Sütün Fiziksel ve Fizikokimyasal Nitelikleri-II</dc:title>
  <dc:creator>seneleb@yahoo.com</dc:creator>
  <cp:lastModifiedBy>Ebru</cp:lastModifiedBy>
  <cp:revision>2</cp:revision>
  <dcterms:created xsi:type="dcterms:W3CDTF">2020-12-29T08:28:37Z</dcterms:created>
  <dcterms:modified xsi:type="dcterms:W3CDTF">2022-11-10T08:13:43Z</dcterms:modified>
</cp:coreProperties>
</file>