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5" r:id="rId2"/>
    <p:sldId id="272" r:id="rId3"/>
    <p:sldId id="284" r:id="rId4"/>
    <p:sldId id="273" r:id="rId5"/>
    <p:sldId id="274" r:id="rId6"/>
    <p:sldId id="261" r:id="rId7"/>
    <p:sldId id="263" r:id="rId8"/>
    <p:sldId id="268" r:id="rId9"/>
    <p:sldId id="262" r:id="rId10"/>
    <p:sldId id="265" r:id="rId11"/>
    <p:sldId id="278" r:id="rId12"/>
    <p:sldId id="275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GLASGOW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35499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49" name="Picture 1" descr="C:\Users\ofe\Desktop\Resim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1480"/>
            <a:ext cx="9144000" cy="5082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571480"/>
            <a:ext cx="8229600" cy="4389120"/>
          </a:xfrm>
        </p:spPr>
        <p:txBody>
          <a:bodyPr>
            <a:normAutofit/>
          </a:bodyPr>
          <a:lstStyle/>
          <a:p>
            <a:r>
              <a:rPr lang="tr-TR" sz="2000" dirty="0" smtClean="0">
                <a:latin typeface="Comic Sans MS" pitchFamily="66" charset="0"/>
              </a:rPr>
              <a:t>   Komalı hastada kendiliğinden veya ağrılı uyaranla ortaya çıkan iki motor fenomen daha vardır : </a:t>
            </a:r>
          </a:p>
          <a:p>
            <a:pPr marL="457200" indent="-457200">
              <a:buAutoNum type="alphaUcPeriod"/>
            </a:pPr>
            <a:r>
              <a:rPr lang="tr-TR" sz="2000" dirty="0" err="1" smtClean="0">
                <a:solidFill>
                  <a:srgbClr val="FF0000"/>
                </a:solidFill>
                <a:latin typeface="Comic Sans MS" pitchFamily="66" charset="0"/>
              </a:rPr>
              <a:t>Dekortikasyon</a:t>
            </a:r>
            <a:r>
              <a:rPr lang="tr-TR" sz="20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2000" dirty="0" err="1" smtClean="0">
                <a:solidFill>
                  <a:srgbClr val="FF0000"/>
                </a:solidFill>
                <a:latin typeface="Comic Sans MS" pitchFamily="66" charset="0"/>
              </a:rPr>
              <a:t>rijiditesi</a:t>
            </a:r>
            <a:r>
              <a:rPr lang="tr-TR" sz="2000" dirty="0" smtClean="0">
                <a:solidFill>
                  <a:srgbClr val="FF0000"/>
                </a:solidFill>
                <a:latin typeface="Comic Sans MS" pitchFamily="66" charset="0"/>
              </a:rPr>
              <a:t> veya </a:t>
            </a:r>
            <a:r>
              <a:rPr lang="tr-TR" sz="2000" dirty="0" err="1" smtClean="0">
                <a:solidFill>
                  <a:srgbClr val="FF0000"/>
                </a:solidFill>
                <a:latin typeface="Comic Sans MS" pitchFamily="66" charset="0"/>
              </a:rPr>
              <a:t>postürü</a:t>
            </a:r>
            <a:r>
              <a:rPr lang="tr-TR" sz="2000" dirty="0" smtClean="0">
                <a:solidFill>
                  <a:srgbClr val="FF0000"/>
                </a:solidFill>
                <a:latin typeface="Comic Sans MS" pitchFamily="66" charset="0"/>
              </a:rPr>
              <a:t>.</a:t>
            </a:r>
            <a:r>
              <a:rPr lang="tr-TR" sz="2000" dirty="0" smtClean="0">
                <a:latin typeface="Comic Sans MS" pitchFamily="66" charset="0"/>
              </a:rPr>
              <a:t> Üst </a:t>
            </a:r>
            <a:r>
              <a:rPr lang="tr-TR" sz="2000" dirty="0" err="1" smtClean="0">
                <a:latin typeface="Comic Sans MS" pitchFamily="66" charset="0"/>
              </a:rPr>
              <a:t>ekstremiteler</a:t>
            </a:r>
            <a:r>
              <a:rPr lang="tr-TR" sz="2000" dirty="0" smtClean="0">
                <a:latin typeface="Comic Sans MS" pitchFamily="66" charset="0"/>
              </a:rPr>
              <a:t> </a:t>
            </a:r>
            <a:r>
              <a:rPr lang="tr-TR" sz="2000" dirty="0" err="1" smtClean="0">
                <a:latin typeface="Comic Sans MS" pitchFamily="66" charset="0"/>
              </a:rPr>
              <a:t>fleksiyon</a:t>
            </a:r>
            <a:r>
              <a:rPr lang="tr-TR" sz="2000" dirty="0" smtClean="0">
                <a:latin typeface="Comic Sans MS" pitchFamily="66" charset="0"/>
              </a:rPr>
              <a:t>, bacaklar </a:t>
            </a:r>
            <a:r>
              <a:rPr lang="tr-TR" sz="2000" dirty="0" err="1" smtClean="0">
                <a:latin typeface="Comic Sans MS" pitchFamily="66" charset="0"/>
              </a:rPr>
              <a:t>ekstansiyon</a:t>
            </a:r>
            <a:r>
              <a:rPr lang="tr-TR" sz="2000" dirty="0" smtClean="0">
                <a:latin typeface="Comic Sans MS" pitchFamily="66" charset="0"/>
              </a:rPr>
              <a:t> </a:t>
            </a:r>
            <a:r>
              <a:rPr lang="tr-TR" sz="2000" dirty="0" err="1" smtClean="0">
                <a:latin typeface="Comic Sans MS" pitchFamily="66" charset="0"/>
              </a:rPr>
              <a:t>postüründedir</a:t>
            </a:r>
            <a:r>
              <a:rPr lang="tr-TR" sz="2000" dirty="0" smtClean="0">
                <a:latin typeface="Comic Sans MS" pitchFamily="66" charset="0"/>
              </a:rPr>
              <a:t> </a:t>
            </a:r>
          </a:p>
          <a:p>
            <a:pPr marL="457200" indent="-457200">
              <a:buAutoNum type="alphaUcPeriod"/>
            </a:pPr>
            <a:r>
              <a:rPr lang="tr-TR" sz="2000" dirty="0" err="1" smtClean="0">
                <a:solidFill>
                  <a:srgbClr val="FF0000"/>
                </a:solidFill>
                <a:latin typeface="Comic Sans MS" pitchFamily="66" charset="0"/>
              </a:rPr>
              <a:t>Deserebrasyon</a:t>
            </a:r>
            <a:r>
              <a:rPr lang="tr-TR" sz="20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2000" dirty="0" err="1" smtClean="0">
                <a:solidFill>
                  <a:srgbClr val="FF0000"/>
                </a:solidFill>
                <a:latin typeface="Comic Sans MS" pitchFamily="66" charset="0"/>
              </a:rPr>
              <a:t>rijiditesi</a:t>
            </a:r>
            <a:r>
              <a:rPr lang="tr-TR" sz="2000" dirty="0" smtClean="0">
                <a:solidFill>
                  <a:srgbClr val="FF0000"/>
                </a:solidFill>
                <a:latin typeface="Comic Sans MS" pitchFamily="66" charset="0"/>
              </a:rPr>
              <a:t> veya </a:t>
            </a:r>
            <a:r>
              <a:rPr lang="tr-TR" sz="2000" dirty="0" err="1" smtClean="0">
                <a:solidFill>
                  <a:srgbClr val="FF0000"/>
                </a:solidFill>
                <a:latin typeface="Comic Sans MS" pitchFamily="66" charset="0"/>
              </a:rPr>
              <a:t>postürü</a:t>
            </a:r>
            <a:r>
              <a:rPr lang="tr-TR" sz="2000" dirty="0" smtClean="0">
                <a:solidFill>
                  <a:srgbClr val="FF0000"/>
                </a:solidFill>
                <a:latin typeface="Comic Sans MS" pitchFamily="66" charset="0"/>
              </a:rPr>
              <a:t>.</a:t>
            </a:r>
            <a:r>
              <a:rPr lang="tr-TR" sz="2000" dirty="0" smtClean="0">
                <a:latin typeface="Comic Sans MS" pitchFamily="66" charset="0"/>
              </a:rPr>
              <a:t> Kollar ve bacaklar </a:t>
            </a:r>
            <a:r>
              <a:rPr lang="tr-TR" sz="2000" dirty="0" err="1" smtClean="0">
                <a:latin typeface="Comic Sans MS" pitchFamily="66" charset="0"/>
              </a:rPr>
              <a:t>ekstansiyon</a:t>
            </a:r>
            <a:r>
              <a:rPr lang="tr-TR" sz="2000" dirty="0" smtClean="0">
                <a:latin typeface="Comic Sans MS" pitchFamily="66" charset="0"/>
              </a:rPr>
              <a:t> </a:t>
            </a:r>
            <a:r>
              <a:rPr lang="tr-TR" sz="2000" dirty="0" err="1" smtClean="0">
                <a:latin typeface="Comic Sans MS" pitchFamily="66" charset="0"/>
              </a:rPr>
              <a:t>postüründedir</a:t>
            </a:r>
            <a:r>
              <a:rPr lang="tr-TR" sz="2000" dirty="0" smtClean="0">
                <a:latin typeface="Comic Sans MS" pitchFamily="66" charset="0"/>
              </a:rPr>
              <a:t>. Baş ve gövde geriye doğru kasılmış olabilir </a:t>
            </a:r>
            <a:endParaRPr lang="tr-TR" sz="2000" dirty="0">
              <a:latin typeface="Comic Sans MS" pitchFamily="66" charset="0"/>
            </a:endParaRPr>
          </a:p>
        </p:txBody>
      </p:sp>
      <p:pic>
        <p:nvPicPr>
          <p:cNvPr id="32770" name="Picture 2" descr="deserebre postür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496"/>
            <a:ext cx="8286808" cy="38013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DİKKAT!</a:t>
            </a:r>
          </a:p>
          <a:p>
            <a:r>
              <a:rPr lang="tr-TR" dirty="0" smtClean="0">
                <a:latin typeface="Comic Sans MS" pitchFamily="66" charset="0"/>
              </a:rPr>
              <a:t/>
            </a:r>
            <a:br>
              <a:rPr lang="tr-TR" dirty="0" smtClean="0">
                <a:latin typeface="Comic Sans MS" pitchFamily="66" charset="0"/>
              </a:rPr>
            </a:br>
            <a:r>
              <a:rPr lang="tr-TR" dirty="0" smtClean="0">
                <a:latin typeface="Comic Sans MS" pitchFamily="66" charset="0"/>
              </a:rPr>
              <a:t>*  Unutulmamalıdır ki; GKS sadece hastanın bilinç durumunu yansıtır. Asla tam bir nörolojik değerlendirme aracı değildir.</a:t>
            </a:r>
            <a:br>
              <a:rPr lang="tr-TR" dirty="0" smtClean="0">
                <a:latin typeface="Comic Sans MS" pitchFamily="66" charset="0"/>
              </a:rPr>
            </a:br>
            <a:endParaRPr lang="tr-TR" dirty="0" smtClean="0">
              <a:latin typeface="Comic Sans MS" pitchFamily="66" charset="0"/>
            </a:endParaRPr>
          </a:p>
          <a:p>
            <a:r>
              <a:rPr lang="tr-TR" dirty="0" smtClean="0">
                <a:latin typeface="Comic Sans MS" pitchFamily="66" charset="0"/>
              </a:rPr>
              <a:t> * Diğer birçok değerlendirme aracında olduğu gibi, hastanın ilk geliş GKS yapılması daha sonraki puanlamaların güvenilirliği açısından çok önemlidir.</a:t>
            </a:r>
            <a:br>
              <a:rPr lang="tr-TR" dirty="0" smtClean="0">
                <a:latin typeface="Comic Sans MS" pitchFamily="66" charset="0"/>
              </a:rPr>
            </a:br>
            <a:r>
              <a:rPr lang="tr-TR" dirty="0" smtClean="0">
                <a:latin typeface="Comic Sans MS" pitchFamily="66" charset="0"/>
              </a:rPr>
              <a:t> </a:t>
            </a:r>
          </a:p>
          <a:p>
            <a:r>
              <a:rPr lang="tr-TR" dirty="0" smtClean="0">
                <a:latin typeface="Comic Sans MS" pitchFamily="66" charset="0"/>
              </a:rPr>
              <a:t>* </a:t>
            </a:r>
            <a:r>
              <a:rPr lang="tr-TR" dirty="0" err="1" smtClean="0">
                <a:latin typeface="Comic Sans MS" pitchFamily="66" charset="0"/>
              </a:rPr>
              <a:t>Endotrakeal</a:t>
            </a:r>
            <a:r>
              <a:rPr lang="tr-TR" dirty="0" smtClean="0">
                <a:latin typeface="Comic Sans MS" pitchFamily="66" charset="0"/>
              </a:rPr>
              <a:t> tüpü veya afazisi ya da gözlerinde aşırı şişme olan hastalarda </a:t>
            </a:r>
            <a:r>
              <a:rPr lang="tr-TR" dirty="0" err="1" smtClean="0">
                <a:latin typeface="Comic Sans MS" pitchFamily="66" charset="0"/>
              </a:rPr>
              <a:t>GKS’nin</a:t>
            </a:r>
            <a:r>
              <a:rPr lang="tr-TR" dirty="0" smtClean="0">
                <a:latin typeface="Comic Sans MS" pitchFamily="66" charset="0"/>
              </a:rPr>
              <a:t> kullanım sınırlılığı vardır. </a:t>
            </a:r>
            <a:r>
              <a:rPr lang="tr-TR" dirty="0" err="1" smtClean="0">
                <a:latin typeface="Comic Sans MS" pitchFamily="66" charset="0"/>
              </a:rPr>
              <a:t>Endotrakeal</a:t>
            </a:r>
            <a:r>
              <a:rPr lang="tr-TR" dirty="0" smtClean="0">
                <a:latin typeface="Comic Sans MS" pitchFamily="66" charset="0"/>
              </a:rPr>
              <a:t> tüpü veya </a:t>
            </a:r>
            <a:r>
              <a:rPr lang="tr-TR" dirty="0" err="1" smtClean="0">
                <a:latin typeface="Comic Sans MS" pitchFamily="66" charset="0"/>
              </a:rPr>
              <a:t>trakeostomisi</a:t>
            </a:r>
            <a:r>
              <a:rPr lang="tr-TR" dirty="0" smtClean="0">
                <a:latin typeface="Comic Sans MS" pitchFamily="66" charset="0"/>
              </a:rPr>
              <a:t> olan hastalarda </a:t>
            </a:r>
            <a:r>
              <a:rPr lang="tr-TR" dirty="0" err="1" smtClean="0">
                <a:latin typeface="Comic Sans MS" pitchFamily="66" charset="0"/>
              </a:rPr>
              <a:t>GKS’nin</a:t>
            </a:r>
            <a:r>
              <a:rPr lang="tr-TR" dirty="0" smtClean="0">
                <a:latin typeface="Comic Sans MS" pitchFamily="66" charset="0"/>
              </a:rPr>
              <a:t> kullanılması durumunda, bu durum puanlama çizelgesine not  edilmelidir.</a:t>
            </a:r>
            <a:br>
              <a:rPr lang="tr-TR" dirty="0" smtClean="0">
                <a:latin typeface="Comic Sans MS" pitchFamily="66" charset="0"/>
              </a:rPr>
            </a:br>
            <a:endParaRPr lang="tr-TR" dirty="0" smtClean="0">
              <a:latin typeface="Comic Sans MS" pitchFamily="66" charset="0"/>
            </a:endParaRPr>
          </a:p>
          <a:p>
            <a:r>
              <a:rPr lang="tr-TR" dirty="0" smtClean="0">
                <a:latin typeface="Comic Sans MS" pitchFamily="66" charset="0"/>
              </a:rPr>
              <a:t> * Bu skalanın çocuklarda, </a:t>
            </a:r>
            <a:r>
              <a:rPr lang="tr-TR" dirty="0" err="1" smtClean="0">
                <a:latin typeface="Comic Sans MS" pitchFamily="66" charset="0"/>
              </a:rPr>
              <a:t>toksik</a:t>
            </a:r>
            <a:r>
              <a:rPr lang="tr-TR" dirty="0" smtClean="0">
                <a:latin typeface="Comic Sans MS" pitchFamily="66" charset="0"/>
              </a:rPr>
              <a:t> problemli hastalarda ve </a:t>
            </a:r>
            <a:r>
              <a:rPr lang="tr-TR" dirty="0" err="1" smtClean="0">
                <a:latin typeface="Comic Sans MS" pitchFamily="66" charset="0"/>
              </a:rPr>
              <a:t>spinal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kord</a:t>
            </a:r>
            <a:r>
              <a:rPr lang="tr-TR" dirty="0" smtClean="0">
                <a:latin typeface="Comic Sans MS" pitchFamily="66" charset="0"/>
              </a:rPr>
              <a:t> hasarı olan hastalarda kullanımı önerilmemektedir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0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dirty="0" smtClean="0">
                <a:latin typeface="Comic Sans MS" pitchFamily="66" charset="0"/>
              </a:rPr>
              <a:t>GLASGOW </a:t>
            </a:r>
            <a:r>
              <a:rPr lang="tr-TR" sz="3200" dirty="0" smtClean="0">
                <a:solidFill>
                  <a:srgbClr val="FF0000"/>
                </a:solidFill>
                <a:latin typeface="Comic Sans MS" pitchFamily="66" charset="0"/>
              </a:rPr>
              <a:t>KOMA</a:t>
            </a:r>
            <a:r>
              <a:rPr lang="tr-TR" sz="3200" dirty="0" smtClean="0">
                <a:latin typeface="Comic Sans MS" pitchFamily="66" charset="0"/>
              </a:rPr>
              <a:t> SKALASI</a:t>
            </a:r>
            <a:endParaRPr lang="tr-TR" sz="3200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8674" name="Picture 2" descr="C:\Users\ofe\Desktop\Adsız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62" y="1257300"/>
            <a:ext cx="8810655" cy="434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6866" name="Picture 2" descr="https://scontent-frt3-1.xx.fbcdn.net/v/t1.0-9/534048_450528074958633_349964371_n.jpg?oh=8a0ad48cf8cec68c90da6d50df5a4245&amp;oe=58CF9FE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642918"/>
            <a:ext cx="6500858" cy="58579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9699" name="Picture 3" descr="C:\Users\ofe\Desktop\Adsız22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8206296" cy="6286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24" name="Picture 4" descr="C:\Users\ofe\Desktop\Adsız22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0042"/>
            <a:ext cx="9144000" cy="53788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glaskow koma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8756115" cy="650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"/>
            <a:r>
              <a:rPr lang="tr-TR" sz="2800" b="1" dirty="0" smtClean="0">
                <a:latin typeface="Comic Sans MS" pitchFamily="66" charset="0"/>
              </a:rPr>
              <a:t> GKS skoru:(3-15):</a:t>
            </a:r>
            <a:endParaRPr lang="tr-TR" sz="2800" dirty="0" smtClean="0">
              <a:latin typeface="Comic Sans MS" pitchFamily="66" charset="0"/>
            </a:endParaRPr>
          </a:p>
          <a:p>
            <a:pPr fontAlgn="b"/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15 </a:t>
            </a:r>
            <a:r>
              <a:rPr lang="tr-TR" sz="2800" dirty="0" smtClean="0">
                <a:latin typeface="Comic Sans MS" pitchFamily="66" charset="0"/>
              </a:rPr>
              <a:t>ise </a:t>
            </a:r>
            <a:r>
              <a:rPr lang="tr-TR" sz="2800" b="1" u="sng" dirty="0" err="1" smtClean="0">
                <a:latin typeface="Comic Sans MS" pitchFamily="66" charset="0"/>
              </a:rPr>
              <a:t>oryante</a:t>
            </a:r>
            <a:r>
              <a:rPr lang="tr-TR" sz="2800" b="1" u="sng" dirty="0" smtClean="0">
                <a:latin typeface="Comic Sans MS" pitchFamily="66" charset="0"/>
              </a:rPr>
              <a:t> </a:t>
            </a:r>
            <a:r>
              <a:rPr lang="tr-TR" sz="2800" dirty="0" smtClean="0">
                <a:latin typeface="Comic Sans MS" pitchFamily="66" charset="0"/>
              </a:rPr>
              <a:t>,</a:t>
            </a:r>
          </a:p>
          <a:p>
            <a:pPr fontAlgn="b"/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13 – 14 </a:t>
            </a:r>
            <a:r>
              <a:rPr lang="tr-TR" sz="2800" dirty="0" smtClean="0">
                <a:latin typeface="Comic Sans MS" pitchFamily="66" charset="0"/>
              </a:rPr>
              <a:t>ise </a:t>
            </a:r>
            <a:r>
              <a:rPr lang="tr-TR" sz="2800" b="1" u="sng" dirty="0" err="1" smtClean="0">
                <a:latin typeface="Comic Sans MS" pitchFamily="66" charset="0"/>
              </a:rPr>
              <a:t>konfüze</a:t>
            </a:r>
            <a:r>
              <a:rPr lang="tr-TR" sz="2800" dirty="0" smtClean="0">
                <a:latin typeface="Comic Sans MS" pitchFamily="66" charset="0"/>
              </a:rPr>
              <a:t> ,</a:t>
            </a:r>
          </a:p>
          <a:p>
            <a:pPr fontAlgn="b"/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8 – 13 </a:t>
            </a:r>
            <a:r>
              <a:rPr lang="tr-TR" sz="2800" dirty="0" smtClean="0">
                <a:latin typeface="Comic Sans MS" pitchFamily="66" charset="0"/>
              </a:rPr>
              <a:t>ise </a:t>
            </a:r>
            <a:r>
              <a:rPr lang="tr-TR" sz="2800" b="1" u="sng" dirty="0" err="1" smtClean="0">
                <a:latin typeface="Comic Sans MS" pitchFamily="66" charset="0"/>
              </a:rPr>
              <a:t>stupor</a:t>
            </a:r>
            <a:r>
              <a:rPr lang="tr-TR" sz="2800" dirty="0" smtClean="0">
                <a:latin typeface="Comic Sans MS" pitchFamily="66" charset="0"/>
              </a:rPr>
              <a:t> ,</a:t>
            </a:r>
          </a:p>
          <a:p>
            <a:pPr fontAlgn="b"/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3 – 8</a:t>
            </a:r>
            <a:r>
              <a:rPr lang="tr-TR" sz="2800" dirty="0" smtClean="0">
                <a:latin typeface="Comic Sans MS" pitchFamily="66" charset="0"/>
              </a:rPr>
              <a:t> ise </a:t>
            </a:r>
            <a:r>
              <a:rPr lang="tr-TR" sz="2800" b="1" u="sng" dirty="0" err="1" smtClean="0">
                <a:latin typeface="Comic Sans MS" pitchFamily="66" charset="0"/>
              </a:rPr>
              <a:t>perikoma</a:t>
            </a:r>
            <a:r>
              <a:rPr lang="tr-TR" sz="2800" dirty="0" smtClean="0">
                <a:latin typeface="Comic Sans MS" pitchFamily="66" charset="0"/>
              </a:rPr>
              <a:t> ,</a:t>
            </a:r>
          </a:p>
          <a:p>
            <a:pPr fontAlgn="b"/>
            <a:r>
              <a:rPr lang="tr-TR" sz="2800" dirty="0" smtClean="0">
                <a:solidFill>
                  <a:srgbClr val="FF0000"/>
                </a:solidFill>
                <a:latin typeface="Comic Sans MS" pitchFamily="66" charset="0"/>
              </a:rPr>
              <a:t>3</a:t>
            </a:r>
            <a:r>
              <a:rPr lang="tr-TR" sz="2800" dirty="0" smtClean="0">
                <a:latin typeface="Comic Sans MS" pitchFamily="66" charset="0"/>
              </a:rPr>
              <a:t> ise </a:t>
            </a:r>
            <a:r>
              <a:rPr lang="tr-TR" sz="2800" b="1" u="sng" dirty="0" smtClean="0">
                <a:solidFill>
                  <a:srgbClr val="FF0000"/>
                </a:solidFill>
                <a:latin typeface="Comic Sans MS" pitchFamily="66" charset="0"/>
              </a:rPr>
              <a:t>koma</a:t>
            </a:r>
            <a:r>
              <a:rPr lang="tr-TR" sz="2800" dirty="0" smtClean="0">
                <a:latin typeface="Comic Sans MS" pitchFamily="66" charset="0"/>
              </a:rPr>
              <a:t> olarak tanımlanır.</a:t>
            </a:r>
          </a:p>
          <a:p>
            <a:r>
              <a:rPr lang="tr-TR" sz="2800" dirty="0" smtClean="0">
                <a:latin typeface="Comic Sans MS" pitchFamily="66" charset="0"/>
              </a:rPr>
              <a:t/>
            </a:r>
            <a:br>
              <a:rPr lang="tr-TR" sz="2800" dirty="0" smtClean="0">
                <a:latin typeface="Comic Sans MS" pitchFamily="66" charset="0"/>
              </a:rPr>
            </a:br>
            <a:endParaRPr lang="tr-TR" sz="2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4578" name="Picture 2" descr="0002i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5992"/>
            <a:ext cx="9144000" cy="2905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1746" name="Picture 2" descr="Adsı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32874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238</TotalTime>
  <Words>21</Words>
  <Application>Microsoft Office PowerPoint</Application>
  <PresentationFormat>Ekran Gösterisi (4:3)</PresentationFormat>
  <Paragraphs>17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Calibri</vt:lpstr>
      <vt:lpstr>Comic Sans MS</vt:lpstr>
      <vt:lpstr>Constantia</vt:lpstr>
      <vt:lpstr>Wingdings 2</vt:lpstr>
      <vt:lpstr>Akış</vt:lpstr>
      <vt:lpstr>GLASGOW</vt:lpstr>
      <vt:lpstr>GLASGOW KOMA SKALASI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ofe</dc:creator>
  <cp:lastModifiedBy>HP</cp:lastModifiedBy>
  <cp:revision>31</cp:revision>
  <dcterms:created xsi:type="dcterms:W3CDTF">2016-10-31T22:42:19Z</dcterms:created>
  <dcterms:modified xsi:type="dcterms:W3CDTF">2020-05-09T23:06:42Z</dcterms:modified>
</cp:coreProperties>
</file>