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76" r:id="rId5"/>
    <p:sldId id="278" r:id="rId6"/>
    <p:sldId id="268" r:id="rId7"/>
    <p:sldId id="262" r:id="rId8"/>
    <p:sldId id="263" r:id="rId9"/>
    <p:sldId id="272" r:id="rId10"/>
    <p:sldId id="271" r:id="rId11"/>
    <p:sldId id="266" r:id="rId12"/>
    <p:sldId id="264" r:id="rId13"/>
    <p:sldId id="270" r:id="rId14"/>
    <p:sldId id="273" r:id="rId15"/>
    <p:sldId id="274" r:id="rId16"/>
    <p:sldId id="275" r:id="rId17"/>
    <p:sldId id="265" r:id="rId18"/>
    <p:sldId id="279" r:id="rId19"/>
    <p:sldId id="280" r:id="rId20"/>
    <p:sldId id="281" r:id="rId21"/>
    <p:sldId id="282" r:id="rId22"/>
    <p:sldId id="25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047" autoAdjust="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FAC5-11C1-4E8C-A83A-B731FA36BEEE}" type="datetimeFigureOut">
              <a:rPr lang="tr-TR" smtClean="0"/>
              <a:t>06.03.2012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02C20-1BCD-47CD-92AC-DE7ABA3F3BC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images.search.yahoo.com/images/view;_ylt=A0PDoTHK.1VP9zQAbBiJzbkF;_ylu=X3oDMTBlMTQ4cGxyBHNlYwNzcgRzbGsDaW1n?back=http%3A%2F%2Fimages.search.yahoo.com%2Fsearch%2Fimages%3Fp%3Dmethane%2Bstructure%2Band%2Bbonding%26tab%3Dorganic%26ri%3D11&amp;w=156&amp;h=141&amp;imgurl=www.ewart.org.uk%2Fscience%2Fstructures%2Fmethane.jpg&amp;rurl=http%3A%2F%2Fwww.ewart.org.uk%2Fscience%2Fstructures%2Fstr14.htm&amp;size=5.9+KB&amp;name=Carbon+and+hydrogen+atoms+can+join+together+to+form+methane+-+however+...&amp;p=methane+structure+and+bonding&amp;oid=9a05c3d099010f9e24db3de3801a8772&amp;fr2=&amp;fr=&amp;tt=Carbon%2Band%2Bhydrogen%2Batoms%2Bcan%2Bjoin%2Btogether%2Bto%2Bform%2Bmethane%2B-%2Bhowever%2B...&amp;b=0&amp;ni=21&amp;no=11&amp;tab=organic&amp;ts=&amp;sigr=11k227u9u&amp;sigb=12u1llcn2&amp;sigi=11flnnvrc&amp;.crumb=R4Nd/Zda34G" TargetMode="External"/><Relationship Id="rId7" Type="http://schemas.openxmlformats.org/officeDocument/2006/relationships/image" Target="../media/image15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search.yahoo.com/images/view;_ylt=A0PDoTHK.1VP9zQAaRiJzbkF;_ylu=X3oDMTBlMTQ4cGxyBHNlYwNzcgRzbGsDaW1n?back=http%3A%2F%2Fimages.search.yahoo.com%2Fsearch%2Fimages%3Fp%3Dmethane%2Bstructure%2Band%2Bbonding%26tab%3Dorganic%26ri%3D8&amp;w=445&amp;h=481&amp;imgurl=www.greatians.com%2Fphysics%2Fmass%2Fchemical%2520reaction_files%2Ffigure%2520mi.2.2.jpg&amp;rurl=http%3A%2F%2Fwww.greatians.com%2Fphysics%2Fmass%2Fchemical%2520reaction.htm&amp;size=23.5+KB&amp;name=possesses+tetrahedron+shape+the+angle+between+each+bonding+is+109&amp;p=methane+structure+and+bonding&amp;oid=f43b6f7d82b6567f06ab07589e440c6c&amp;fr2=&amp;fr=&amp;tt=possesses%2Btetrahedron%2Bshape%2Bthe%2Bangle%2Bbetween%2Beach%2Bbonding%2Bis%2B109&amp;b=0&amp;ni=21&amp;no=8&amp;tab=organic&amp;ts=&amp;sigr=11teo9gi7&amp;sigb=12tkah30m&amp;sigi=12c687iup&amp;.crumb=R4Nd/Zda34G" TargetMode="External"/><Relationship Id="rId5" Type="http://schemas.openxmlformats.org/officeDocument/2006/relationships/image" Target="../media/image14.gif"/><Relationship Id="rId4" Type="http://schemas.openxmlformats.org/officeDocument/2006/relationships/image" Target="../media/image13.jpeg"/><Relationship Id="rId9" Type="http://schemas.openxmlformats.org/officeDocument/2006/relationships/image" Target="../media/image17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gif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57158" y="1643050"/>
            <a:ext cx="842968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latin typeface="Comic Sans MS" pitchFamily="66" charset="0"/>
              </a:rPr>
              <a:t>     Kimyasal bağ,</a:t>
            </a:r>
            <a:r>
              <a:rPr lang="tr-TR" sz="2000" dirty="0" smtClean="0">
                <a:latin typeface="Comic Sans MS" pitchFamily="66" charset="0"/>
              </a:rPr>
              <a:t> moleküllerde atomları bir arada tutan kuvvettir. Bir bağın oluşabilmesi için atomlar tek başına bulundukları zamankinden daha kararlı (az enerjiye sahip) olmalıdırlar. Genelleme yapmak gerekirse bağlar oluşurken dışarıya enerji verirler.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Atomlar bağ yaparken, elektron dizilişlerini </a:t>
            </a:r>
            <a:r>
              <a:rPr lang="tr-TR" sz="2000" dirty="0" err="1" smtClean="0">
                <a:latin typeface="Comic Sans MS" pitchFamily="66" charset="0"/>
              </a:rPr>
              <a:t>soygazlara</a:t>
            </a:r>
            <a:r>
              <a:rPr lang="tr-TR" sz="2000" dirty="0" smtClean="0">
                <a:latin typeface="Comic Sans MS" pitchFamily="66" charset="0"/>
              </a:rPr>
              <a:t> benzetmeye çalışırlar. Bir atomun yapabileceği bağ sayısı, sahip olduğu veya az enerji ile sahip olabileceği yarı dolu </a:t>
            </a:r>
            <a:r>
              <a:rPr lang="tr-TR" sz="2000" dirty="0" err="1" smtClean="0">
                <a:latin typeface="Comic Sans MS" pitchFamily="66" charset="0"/>
              </a:rPr>
              <a:t>orbital</a:t>
            </a:r>
            <a:r>
              <a:rPr lang="tr-TR" sz="2000" dirty="0" smtClean="0">
                <a:latin typeface="Comic Sans MS" pitchFamily="66" charset="0"/>
              </a:rPr>
              <a:t> sayısına eşittir. </a:t>
            </a:r>
          </a:p>
          <a:p>
            <a:pPr>
              <a:lnSpc>
                <a:spcPct val="150000"/>
              </a:lnSpc>
            </a:pPr>
            <a:endParaRPr lang="tr-TR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sz="2000" b="1" dirty="0" err="1" smtClean="0">
                <a:latin typeface="Comic Sans MS" pitchFamily="66" charset="0"/>
              </a:rPr>
              <a:t>Soygazların</a:t>
            </a:r>
            <a:r>
              <a:rPr lang="tr-TR" sz="2000" b="1" dirty="0" smtClean="0">
                <a:latin typeface="Comic Sans MS" pitchFamily="66" charset="0"/>
              </a:rPr>
              <a:t> bileşik oluşturamamasının sebebi bütün </a:t>
            </a:r>
            <a:r>
              <a:rPr lang="tr-TR" sz="2000" b="1" dirty="0" err="1" smtClean="0">
                <a:latin typeface="Comic Sans MS" pitchFamily="66" charset="0"/>
              </a:rPr>
              <a:t>orbitallerinin</a:t>
            </a:r>
            <a:r>
              <a:rPr lang="tr-TR" sz="2000" b="1" dirty="0" smtClean="0">
                <a:latin typeface="Comic Sans MS" pitchFamily="66" charset="0"/>
              </a:rPr>
              <a:t> dolu olmasındandır. </a:t>
            </a:r>
            <a:endParaRPr lang="tr-TR" sz="2000" dirty="0" smtClean="0">
              <a:latin typeface="Comic Sans MS" pitchFamily="66" charset="0"/>
            </a:endParaRPr>
          </a:p>
          <a:p>
            <a:endParaRPr lang="tr-TR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785786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KİMYASAL BAĞLAR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http://www.karmabilgi.net/images/kovalent-3.jpg"/>
          <p:cNvSpPr>
            <a:spLocks noChangeAspect="1" noChangeArrowheads="1"/>
          </p:cNvSpPr>
          <p:nvPr/>
        </p:nvSpPr>
        <p:spPr bwMode="auto">
          <a:xfrm>
            <a:off x="155575" y="-669925"/>
            <a:ext cx="1809750" cy="1409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9460" name="Picture 4" descr="http://www.karmabilgi.net/images/kovalent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00504"/>
            <a:ext cx="2934750" cy="2286016"/>
          </a:xfrm>
          <a:prstGeom prst="rect">
            <a:avLst/>
          </a:prstGeom>
          <a:noFill/>
        </p:spPr>
      </p:pic>
      <p:pic>
        <p:nvPicPr>
          <p:cNvPr id="4" name="Picture 4" descr="http://img03.blogcu.com/images/i/k/o/ikokmen/resim7_12387616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693" y="500042"/>
            <a:ext cx="5102713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2009rt8sciyunezzi.files.wordpress.com/2010/03/96904-004-c880b85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44627"/>
            <a:ext cx="6715172" cy="4216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fenokulu.net/untitled2asd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37338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4.bp.blogspot.com/_dQddAWrwB8g/TSXFgAdCr9I/AAAAAAAAAAM/30_i9vY4Z-w/s1600/hydrocarbon-h_c_shar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2362200" cy="1428750"/>
          </a:xfrm>
          <a:prstGeom prst="rect">
            <a:avLst/>
          </a:prstGeom>
          <a:noFill/>
        </p:spPr>
      </p:pic>
      <p:pic>
        <p:nvPicPr>
          <p:cNvPr id="20484" name="Picture 4" descr="http://ts4.mm.bing.net/images/thumbnail.aspx?q=1623385506439&amp;id=1d3404c62a2c38cd5b019c43376d8ccb">
            <a:hlinkClick r:id="rId3" tooltip="Carbon and hydrogen atoms can join together to form methane - however ...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2071678"/>
            <a:ext cx="1485900" cy="1343026"/>
          </a:xfrm>
          <a:prstGeom prst="rect">
            <a:avLst/>
          </a:prstGeom>
          <a:noFill/>
        </p:spPr>
      </p:pic>
      <p:pic>
        <p:nvPicPr>
          <p:cNvPr id="20486" name="Picture 6" descr="Image Det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357562"/>
            <a:ext cx="3086100" cy="2847976"/>
          </a:xfrm>
          <a:prstGeom prst="rect">
            <a:avLst/>
          </a:prstGeom>
          <a:noFill/>
        </p:spPr>
      </p:pic>
      <p:pic>
        <p:nvPicPr>
          <p:cNvPr id="20488" name="Picture 8" descr="http://ts1.mm.bing.net/images/thumbnail.aspx?q=1631580989696&amp;id=4307861d2a65cec9f3b858d9d6f87879">
            <a:hlinkClick r:id="rId6" tooltip="possesses tetrahedron shape the angle between each bonding is 109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488" y="285728"/>
            <a:ext cx="1381125" cy="1504951"/>
          </a:xfrm>
          <a:prstGeom prst="rect">
            <a:avLst/>
          </a:prstGeom>
          <a:noFill/>
        </p:spPr>
      </p:pic>
      <p:pic>
        <p:nvPicPr>
          <p:cNvPr id="20490" name="Picture 10" descr="http://ts2.mm.bing.net/images/thumbnail.aspx?q=1621979890773&amp;id=c9c8e03d08507cfc604ebe0bb66550cc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1285860"/>
            <a:ext cx="1524000" cy="1524001"/>
          </a:xfrm>
          <a:prstGeom prst="rect">
            <a:avLst/>
          </a:prstGeom>
          <a:noFill/>
        </p:spPr>
      </p:pic>
      <p:pic>
        <p:nvPicPr>
          <p:cNvPr id="20492" name="Picture 12" descr="Image Detail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3504" y="3429000"/>
            <a:ext cx="315277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28596" y="428604"/>
            <a:ext cx="81439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  Bir Atomun Yapabileceği Bağ Sayısı</a:t>
            </a:r>
            <a:r>
              <a:rPr lang="tr-TR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>    Bir atomun yapabileceği bağ sayısı; onun sahip olduğu veya çok az enerji ile sahip olabileceği yarı dolu </a:t>
            </a:r>
            <a:r>
              <a:rPr lang="tr-TR" sz="2000" dirty="0" err="1" smtClean="0">
                <a:latin typeface="Comic Sans MS" pitchFamily="66" charset="0"/>
              </a:rPr>
              <a:t>orbital</a:t>
            </a:r>
            <a:r>
              <a:rPr lang="tr-TR" sz="2000" dirty="0" smtClean="0">
                <a:latin typeface="Comic Sans MS" pitchFamily="66" charset="0"/>
              </a:rPr>
              <a:t> sayısı kadardır.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>    Bir alt yörüngeden bir üst yörüngeye elektron uyarılarak yarı dolu </a:t>
            </a:r>
            <a:r>
              <a:rPr lang="tr-TR" sz="2000" dirty="0" err="1" smtClean="0">
                <a:latin typeface="Comic Sans MS" pitchFamily="66" charset="0"/>
              </a:rPr>
              <a:t>orbital</a:t>
            </a:r>
            <a:r>
              <a:rPr lang="tr-TR" sz="2000" dirty="0" smtClean="0">
                <a:latin typeface="Comic Sans MS" pitchFamily="66" charset="0"/>
              </a:rPr>
              <a:t> oluşturma çok enerji istediğinden bağ yapmaya elverişli olamaz.</a:t>
            </a: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14678" y="5500703"/>
            <a:ext cx="520260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tr-TR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tr-TR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tr-TR" sz="3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3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tr-TR" sz="4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4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tr-TR" sz="4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tr-TR" sz="4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ttp://www.kimya.us/kimya/kimya1_dosyalar/image16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71480"/>
            <a:ext cx="762000" cy="609600"/>
          </a:xfrm>
          <a:prstGeom prst="rect">
            <a:avLst/>
          </a:prstGeom>
          <a:noFill/>
        </p:spPr>
      </p:pic>
      <p:pic>
        <p:nvPicPr>
          <p:cNvPr id="16387" name="Picture 3" descr="http://www.kimya.us/kimya/kimya1_dosyalar/image16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928802"/>
            <a:ext cx="838200" cy="609600"/>
          </a:xfrm>
          <a:prstGeom prst="rect">
            <a:avLst/>
          </a:prstGeom>
          <a:noFill/>
        </p:spPr>
      </p:pic>
      <p:pic>
        <p:nvPicPr>
          <p:cNvPr id="16388" name="Picture 4" descr="http://www.kimya.us/kimya/kimya1_dosyalar/image16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571876"/>
            <a:ext cx="1085850" cy="657225"/>
          </a:xfrm>
          <a:prstGeom prst="rect">
            <a:avLst/>
          </a:prstGeom>
          <a:noFill/>
        </p:spPr>
      </p:pic>
      <p:pic>
        <p:nvPicPr>
          <p:cNvPr id="16389" name="Picture 5" descr="http://www.kimya.us/kimya/kimya1_dosyalar/image165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5000636"/>
            <a:ext cx="2085975" cy="666750"/>
          </a:xfrm>
          <a:prstGeom prst="rect">
            <a:avLst/>
          </a:prstGeom>
          <a:noFill/>
        </p:spPr>
      </p:pic>
      <p:sp>
        <p:nvSpPr>
          <p:cNvPr id="8" name="7 Dikdörtgen"/>
          <p:cNvSpPr/>
          <p:nvPr/>
        </p:nvSpPr>
        <p:spPr>
          <a:xfrm>
            <a:off x="3071802" y="857232"/>
            <a:ext cx="1962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1 bağ yapabilir.</a:t>
            </a:r>
            <a:endParaRPr lang="tr-TR" sz="2000" dirty="0">
              <a:latin typeface="Comic Sans MS" pitchFamily="66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3214678" y="2214554"/>
            <a:ext cx="5453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err="1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Orbital</a:t>
            </a:r>
            <a:r>
              <a:rPr lang="tr-TR" sz="1600" dirty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tam dolu olduğundan bağ yapamaz.</a:t>
            </a:r>
            <a:endParaRPr lang="tr-TR" sz="1600" dirty="0">
              <a:latin typeface="Comic Sans MS" pitchFamily="66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000364" y="3714752"/>
            <a:ext cx="57261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Bir tane yarı dolu </a:t>
            </a:r>
            <a:r>
              <a:rPr lang="tr-TR" sz="1600" dirty="0" err="1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orbitali</a:t>
            </a:r>
            <a:r>
              <a:rPr lang="tr-TR" sz="1600" dirty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vardır. 1 bağ yapabilir.</a:t>
            </a:r>
            <a:endParaRPr lang="tr-TR" sz="1600" dirty="0">
              <a:latin typeface="Comic Sans MS" pitchFamily="66" charset="0"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3286116" y="5143513"/>
            <a:ext cx="5500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Times New Roman" pitchFamily="18" charset="0"/>
              </a:rPr>
              <a:t>2 bağ yapması gerekir. Ancak </a:t>
            </a:r>
            <a:r>
              <a:rPr kumimoji="0" lang="tr-TR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Times New Roman" pitchFamily="18" charset="0"/>
              </a:rPr>
              <a:t>C'nun</a:t>
            </a:r>
            <a:r>
              <a:rPr kumimoji="0" 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Times New Roman" pitchFamily="18" charset="0"/>
              </a:rPr>
              <a:t> 4 bağ yaptığı biliniyor. O halde uyarılmış durumd</a:t>
            </a:r>
            <a:r>
              <a:rPr kumimoji="0" lang="tr-T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adır.</a:t>
            </a:r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kimya.us/kimya/kimya1_dosyalar/image16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2143125" cy="657225"/>
          </a:xfrm>
          <a:prstGeom prst="rect">
            <a:avLst/>
          </a:prstGeom>
          <a:noFill/>
        </p:spPr>
      </p:pic>
      <p:pic>
        <p:nvPicPr>
          <p:cNvPr id="15363" name="Picture 3" descr="http://www.kimya.us/kimya/kimya1_dosyalar/image16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214554"/>
            <a:ext cx="2114550" cy="676275"/>
          </a:xfrm>
          <a:prstGeom prst="rect">
            <a:avLst/>
          </a:prstGeom>
          <a:noFill/>
        </p:spPr>
      </p:pic>
      <p:pic>
        <p:nvPicPr>
          <p:cNvPr id="15364" name="Picture 4" descr="http://www.kimya.us/kimya/kimya1_dosyalar/image168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500438"/>
            <a:ext cx="2085975" cy="628651"/>
          </a:xfrm>
          <a:prstGeom prst="rect">
            <a:avLst/>
          </a:prstGeom>
          <a:noFill/>
        </p:spPr>
      </p:pic>
      <p:pic>
        <p:nvPicPr>
          <p:cNvPr id="15365" name="Picture 5" descr="http://www.kimya.us/kimya/kimya1_dosyalar/image169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4786322"/>
            <a:ext cx="2105025" cy="628650"/>
          </a:xfrm>
          <a:prstGeom prst="rect">
            <a:avLst/>
          </a:prstGeom>
          <a:noFill/>
        </p:spPr>
      </p:pic>
      <p:pic>
        <p:nvPicPr>
          <p:cNvPr id="15366" name="Picture 6" descr="http://www.kimya.us/kimya/kimya1_dosyalar/image170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5929330"/>
            <a:ext cx="2247900" cy="638175"/>
          </a:xfrm>
          <a:prstGeom prst="rect">
            <a:avLst/>
          </a:prstGeom>
          <a:noFill/>
        </p:spPr>
      </p:pic>
      <p:sp>
        <p:nvSpPr>
          <p:cNvPr id="9" name="8 Dikdörtgen"/>
          <p:cNvSpPr/>
          <p:nvPr/>
        </p:nvSpPr>
        <p:spPr>
          <a:xfrm>
            <a:off x="3000364" y="6143644"/>
            <a:ext cx="5715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prstClr val="black"/>
                </a:solidFill>
                <a:latin typeface="Arial" pitchFamily="34" charset="0"/>
              </a:rPr>
              <a:t>Yarıdolu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Arial" pitchFamily="34" charset="0"/>
              </a:rPr>
              <a:t>orbital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olmadığından bileşik yapamaz.</a:t>
            </a:r>
            <a:endParaRPr lang="tr-TR" dirty="0"/>
          </a:p>
        </p:txBody>
      </p:sp>
      <p:sp>
        <p:nvSpPr>
          <p:cNvPr id="10" name="9 Dikdörtgen"/>
          <p:cNvSpPr/>
          <p:nvPr/>
        </p:nvSpPr>
        <p:spPr>
          <a:xfrm>
            <a:off x="3071802" y="4929198"/>
            <a:ext cx="57150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1 bağ yapabilir. Boş </a:t>
            </a:r>
            <a:r>
              <a:rPr lang="tr-TR" dirty="0" err="1">
                <a:solidFill>
                  <a:prstClr val="black"/>
                </a:solidFill>
                <a:latin typeface="Arial" pitchFamily="34" charset="0"/>
              </a:rPr>
              <a:t>orbital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olmadığından uyarma yapılamaz.</a:t>
            </a:r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>
            <a:off x="3071802" y="3500438"/>
            <a:ext cx="56436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Arial" pitchFamily="34" charset="0"/>
              </a:rPr>
              <a:t>2 bağ yapabilir. Boş </a:t>
            </a:r>
            <a:r>
              <a:rPr lang="tr-TR" dirty="0" err="1">
                <a:latin typeface="Arial" pitchFamily="34" charset="0"/>
              </a:rPr>
              <a:t>orbital</a:t>
            </a:r>
            <a:r>
              <a:rPr lang="tr-TR" dirty="0">
                <a:latin typeface="Arial" pitchFamily="34" charset="0"/>
              </a:rPr>
              <a:t> olmadığından uyarma yapılamaz</a:t>
            </a:r>
            <a:r>
              <a:rPr lang="tr-TR" dirty="0" smtClean="0">
                <a:latin typeface="Arial" pitchFamily="34" charset="0"/>
              </a:rPr>
              <a:t>.</a:t>
            </a:r>
            <a:r>
              <a:rPr lang="tr-TR" dirty="0">
                <a:latin typeface="Arial" pitchFamily="34" charset="0"/>
              </a:rPr>
              <a:t> Üç bağ yapabilir. Boş </a:t>
            </a:r>
            <a:r>
              <a:rPr lang="tr-TR" dirty="0" err="1">
                <a:latin typeface="Arial" pitchFamily="34" charset="0"/>
              </a:rPr>
              <a:t>orbital</a:t>
            </a:r>
            <a:r>
              <a:rPr lang="tr-TR" dirty="0">
                <a:latin typeface="Arial" pitchFamily="34" charset="0"/>
              </a:rPr>
              <a:t> olmadığından uyarma yapılamaz.</a:t>
            </a:r>
            <a:endParaRPr lang="tr-TR" dirty="0"/>
          </a:p>
        </p:txBody>
      </p:sp>
      <p:sp>
        <p:nvSpPr>
          <p:cNvPr id="12" name="11 Dikdörtgen"/>
          <p:cNvSpPr/>
          <p:nvPr/>
        </p:nvSpPr>
        <p:spPr>
          <a:xfrm>
            <a:off x="3071802" y="2357430"/>
            <a:ext cx="5786478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Üç bağ yapabilir. Boş </a:t>
            </a:r>
            <a:r>
              <a:rPr lang="tr-TR" dirty="0" err="1">
                <a:solidFill>
                  <a:prstClr val="black"/>
                </a:solidFill>
                <a:latin typeface="Arial" pitchFamily="34" charset="0"/>
              </a:rPr>
              <a:t>orbital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olmadığından uyarma yapılamaz.</a:t>
            </a:r>
            <a:endParaRPr lang="tr-TR" dirty="0"/>
          </a:p>
        </p:txBody>
      </p:sp>
      <p:sp>
        <p:nvSpPr>
          <p:cNvPr id="13" name="12 Dikdörtgen"/>
          <p:cNvSpPr/>
          <p:nvPr/>
        </p:nvSpPr>
        <p:spPr>
          <a:xfrm>
            <a:off x="2928926" y="857232"/>
            <a:ext cx="5602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4 tane yarı dolu </a:t>
            </a:r>
            <a:r>
              <a:rPr lang="tr-TR" dirty="0" err="1">
                <a:solidFill>
                  <a:prstClr val="black"/>
                </a:solidFill>
                <a:latin typeface="Arial" pitchFamily="34" charset="0"/>
              </a:rPr>
              <a:t>orbital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</a:rPr>
              <a:t> olur. Dolayısıyla 4 bağ yapabilir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allbondingtypes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357298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71480"/>
            <a:ext cx="828680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MOLEKÜLLER ARASI BAĞLAR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Maddeler gaz halinde iken moleküller hemen hemen birbirinden bağımsız hareket ederler ve moleküller arasında herhangi bir itme ve çekme kuvveti yok denecek kadar azdır.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Maddeler sıvı hale getirildiklerinde ya da katı halde bulunduklarında moleküller birbirlerine yaklaşacağından moleküller arasında bir itme ve çekme kuvveti oluşacaktır. Bu etkileşmeye </a:t>
            </a:r>
            <a:r>
              <a:rPr lang="tr-TR" sz="2000" b="1" dirty="0" smtClean="0">
                <a:latin typeface="Comic Sans MS" pitchFamily="66" charset="0"/>
              </a:rPr>
              <a:t>molekül arası bağ</a:t>
            </a:r>
            <a:r>
              <a:rPr lang="tr-TR" sz="2000" dirty="0" smtClean="0">
                <a:latin typeface="Comic Sans MS" pitchFamily="66" charset="0"/>
              </a:rPr>
              <a:t> denir. Bu çekim kimyasal bağ tanımına girmez.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Maddelerin erime ve kaynama noktalarının yüksek ya da düşük olması molekül arasında oluşan bağların kuvvetiyle ilişkilidir.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00042"/>
            <a:ext cx="821537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Van Der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Waals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Çekimleri</a:t>
            </a: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err="1" smtClean="0">
                <a:latin typeface="Comic Sans MS" pitchFamily="66" charset="0"/>
              </a:rPr>
              <a:t>A</a:t>
            </a:r>
            <a:r>
              <a:rPr lang="tr-TR" sz="2000" dirty="0" err="1" smtClean="0">
                <a:latin typeface="Comic Sans MS" pitchFamily="66" charset="0"/>
              </a:rPr>
              <a:t>polar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k</a:t>
            </a:r>
            <a:r>
              <a:rPr lang="tr-TR" sz="2000" dirty="0" err="1" smtClean="0">
                <a:latin typeface="Comic Sans MS" pitchFamily="66" charset="0"/>
              </a:rPr>
              <a:t>ovalent</a:t>
            </a:r>
            <a:r>
              <a:rPr lang="tr-TR" sz="2000" dirty="0" smtClean="0">
                <a:latin typeface="Comic Sans MS" pitchFamily="66" charset="0"/>
              </a:rPr>
              <a:t> bağlı moleküllerde (H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, CO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, N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gibi) ve </a:t>
            </a:r>
            <a:r>
              <a:rPr lang="tr-TR" sz="2000" dirty="0" err="1" smtClean="0">
                <a:latin typeface="Comic Sans MS" pitchFamily="66" charset="0"/>
              </a:rPr>
              <a:t>soygazlarda</a:t>
            </a:r>
            <a:r>
              <a:rPr lang="tr-TR" sz="2000" dirty="0" smtClean="0">
                <a:latin typeface="Comic Sans MS" pitchFamily="66" charset="0"/>
              </a:rPr>
              <a:t> yoğun fazlarda sadece kütlelerinden kaynaklanan bir çekim kuvveti oluşmaktadır. Bu kuvvete </a:t>
            </a:r>
            <a:r>
              <a:rPr lang="tr-TR" sz="2000" b="1" dirty="0" smtClean="0">
                <a:latin typeface="Comic Sans MS" pitchFamily="66" charset="0"/>
              </a:rPr>
              <a:t>Van Der </a:t>
            </a:r>
            <a:r>
              <a:rPr lang="tr-TR" sz="2000" b="1" dirty="0" err="1" smtClean="0">
                <a:latin typeface="Comic Sans MS" pitchFamily="66" charset="0"/>
              </a:rPr>
              <a:t>Waals</a:t>
            </a:r>
            <a:r>
              <a:rPr lang="tr-TR" sz="2000" b="1" dirty="0" smtClean="0">
                <a:latin typeface="Comic Sans MS" pitchFamily="66" charset="0"/>
              </a:rPr>
              <a:t> </a:t>
            </a:r>
            <a:r>
              <a:rPr lang="tr-TR" sz="2000" dirty="0" smtClean="0">
                <a:latin typeface="Comic Sans MS" pitchFamily="66" charset="0"/>
              </a:rPr>
              <a:t>bağları denir. yoğun fazda sadece </a:t>
            </a:r>
            <a:r>
              <a:rPr lang="tr-TR" sz="2000" dirty="0">
                <a:latin typeface="Comic Sans MS" pitchFamily="66" charset="0"/>
              </a:rPr>
              <a:t>V</a:t>
            </a:r>
            <a:r>
              <a:rPr lang="tr-TR" sz="2000" dirty="0" smtClean="0">
                <a:latin typeface="Comic Sans MS" pitchFamily="66" charset="0"/>
              </a:rPr>
              <a:t>an Der </a:t>
            </a:r>
            <a:r>
              <a:rPr lang="tr-TR" sz="2000" dirty="0" err="1">
                <a:latin typeface="Comic Sans MS" pitchFamily="66" charset="0"/>
              </a:rPr>
              <a:t>W</a:t>
            </a:r>
            <a:r>
              <a:rPr lang="tr-TR" sz="2000" dirty="0" err="1" smtClean="0">
                <a:latin typeface="Comic Sans MS" pitchFamily="66" charset="0"/>
              </a:rPr>
              <a:t>aals</a:t>
            </a:r>
            <a:r>
              <a:rPr lang="tr-TR" sz="2000" dirty="0" smtClean="0">
                <a:latin typeface="Comic Sans MS" pitchFamily="66" charset="0"/>
              </a:rPr>
              <a:t> bağı bulunan maddelere </a:t>
            </a:r>
            <a:r>
              <a:rPr lang="tr-TR" sz="2000" b="1" dirty="0" smtClean="0">
                <a:latin typeface="Comic Sans MS" pitchFamily="66" charset="0"/>
              </a:rPr>
              <a:t>moleküler maddeler</a:t>
            </a:r>
            <a:r>
              <a:rPr lang="tr-TR" sz="2000" dirty="0" smtClean="0">
                <a:latin typeface="Comic Sans MS" pitchFamily="66" charset="0"/>
              </a:rPr>
              <a:t> denir.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Moleküler maddelerin </a:t>
            </a:r>
            <a:r>
              <a:rPr lang="tr-TR" sz="2000" dirty="0" err="1" smtClean="0">
                <a:latin typeface="Comic Sans MS" pitchFamily="66" charset="0"/>
              </a:rPr>
              <a:t>mol</a:t>
            </a:r>
            <a:r>
              <a:rPr lang="tr-TR" sz="2000" dirty="0" smtClean="0">
                <a:latin typeface="Comic Sans MS" pitchFamily="66" charset="0"/>
              </a:rPr>
              <a:t> ağırlıkları arttıkça kaynama ve erime noktaları yükselir.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Örneğin oda koşullarında F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ve Cl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gaz, Br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sıvı, I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ise katıdır. Van der </a:t>
            </a:r>
            <a:r>
              <a:rPr lang="tr-TR" sz="2000" dirty="0" err="1">
                <a:latin typeface="Comic Sans MS" pitchFamily="66" charset="0"/>
              </a:rPr>
              <a:t>W</a:t>
            </a:r>
            <a:r>
              <a:rPr lang="tr-TR" sz="2000" dirty="0" err="1" smtClean="0">
                <a:latin typeface="Comic Sans MS" pitchFamily="66" charset="0"/>
              </a:rPr>
              <a:t>aals</a:t>
            </a:r>
            <a:r>
              <a:rPr lang="tr-TR" sz="2000" dirty="0" smtClean="0">
                <a:latin typeface="Comic Sans MS" pitchFamily="66" charset="0"/>
              </a:rPr>
              <a:t> etkileşimi en fazla olan I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, en az olan ise F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dir</a:t>
            </a:r>
            <a:r>
              <a:rPr lang="tr-TR" sz="2000" dirty="0" smtClean="0">
                <a:latin typeface="Comic Sans MS" pitchFamily="66" charset="0"/>
              </a:rPr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00042"/>
            <a:ext cx="828680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İYONİK BAĞLAR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 İyonik bağlar</a:t>
            </a:r>
            <a:r>
              <a:rPr lang="tr-TR" sz="2000" b="1" dirty="0" smtClean="0">
                <a:latin typeface="Comic Sans MS" pitchFamily="66" charset="0"/>
              </a:rPr>
              <a:t>,</a:t>
            </a:r>
            <a:r>
              <a:rPr lang="tr-TR" sz="2000" dirty="0" smtClean="0">
                <a:latin typeface="Comic Sans MS" pitchFamily="66" charset="0"/>
              </a:rPr>
              <a:t> metaller ile ametaller arasında metallerin elektron vermesi ametallerin elektron almasıyla oluşan bağlanmadır.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Metaller elektron vererek (+) değerlik, ametaller elektron alarak (–) değerlik alırlar. Bu şekilde oluşan (+) ve (–) yükler birbirini büyük bir kuvvetle çekerler. Bu çekim iyonik bağın oluşumuna sebep olur. Onun için iyonik bağlı bileşikleri ayrıştırmak zordur.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Elektron aktarımıyla oluşan bileşiklerde, kaybedilen ve kazanılan elektron sayıları eşit olmalıdır.</a:t>
            </a: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71480"/>
            <a:ext cx="835824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Dipol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-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Dipol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Etkileşimi</a:t>
            </a: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Polar moleküllerde (+) ve (–) yüklerin birbirini çekmesiyle oluşan bağlanmadır. Van der </a:t>
            </a:r>
            <a:r>
              <a:rPr lang="tr-TR" sz="2000" dirty="0" err="1">
                <a:latin typeface="Comic Sans MS" pitchFamily="66" charset="0"/>
              </a:rPr>
              <a:t>W</a:t>
            </a:r>
            <a:r>
              <a:rPr lang="tr-TR" sz="2000" dirty="0" err="1" smtClean="0">
                <a:latin typeface="Comic Sans MS" pitchFamily="66" charset="0"/>
              </a:rPr>
              <a:t>aals</a:t>
            </a:r>
            <a:r>
              <a:rPr lang="tr-TR" sz="2000" dirty="0" smtClean="0">
                <a:latin typeface="Comic Sans MS" pitchFamily="66" charset="0"/>
              </a:rPr>
              <a:t> bağlarından kuvvetlidir. (HF, </a:t>
            </a:r>
            <a:r>
              <a:rPr lang="tr-TR" sz="2000" dirty="0" err="1" smtClean="0">
                <a:latin typeface="Comic Sans MS" pitchFamily="66" charset="0"/>
              </a:rPr>
              <a:t>HCl</a:t>
            </a:r>
            <a:r>
              <a:rPr lang="tr-TR" sz="2000" dirty="0" smtClean="0">
                <a:latin typeface="Comic Sans MS" pitchFamily="66" charset="0"/>
              </a:rPr>
              <a:t>, H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O)</a:t>
            </a:r>
          </a:p>
          <a:p>
            <a:pPr>
              <a:lnSpc>
                <a:spcPct val="150000"/>
              </a:lnSpc>
            </a:pPr>
            <a:endParaRPr lang="tr-TR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34818" name="Picture 2" descr="http://www.kimya.us/kimya/kimya1_dosyalar/image17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0025" y="2357430"/>
            <a:ext cx="3254785" cy="660625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286116" y="4000504"/>
            <a:ext cx="52149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</a:t>
            </a:r>
            <a:r>
              <a:rPr kumimoji="0" lang="tr-TR" sz="16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tr-TR" sz="16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Molekül arası bağlar </a:t>
            </a:r>
            <a:r>
              <a:rPr kumimoji="0" 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dipol</a:t>
            </a: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-</a:t>
            </a:r>
            <a:r>
              <a:rPr kumimoji="0" 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dipol</a:t>
            </a: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etkileşimi.</a:t>
            </a:r>
            <a:b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(- - - - - - - - -) ile gösterilen bağlardır.</a:t>
            </a:r>
          </a:p>
        </p:txBody>
      </p:sp>
      <p:pic>
        <p:nvPicPr>
          <p:cNvPr id="34820" name="Picture 4" descr="http://www.kimya.us/kimya/kimya1_dosyalar/image17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786190"/>
            <a:ext cx="1600200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42844" y="1000108"/>
            <a:ext cx="864399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Hidrojen Bağı</a:t>
            </a:r>
          </a:p>
          <a:p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Hidrojenin F, O, N gibi elektron ilgisi büyük olan </a:t>
            </a:r>
            <a:r>
              <a:rPr lang="tr-TR" sz="2000" dirty="0" err="1" smtClean="0">
                <a:latin typeface="Comic Sans MS" pitchFamily="66" charset="0"/>
              </a:rPr>
              <a:t>lar</a:t>
            </a:r>
            <a:r>
              <a:rPr lang="tr-TR" sz="2000" dirty="0" smtClean="0">
                <a:latin typeface="Comic Sans MS" pitchFamily="66" charset="0"/>
              </a:rPr>
              <a:t> ile oluşturduğu (HF, H</a:t>
            </a:r>
            <a:r>
              <a:rPr lang="tr-TR" sz="2000" baseline="-25000" dirty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O, NH</a:t>
            </a:r>
            <a:r>
              <a:rPr lang="tr-TR" sz="2000" baseline="-25000" dirty="0" smtClean="0">
                <a:latin typeface="Comic Sans MS" pitchFamily="66" charset="0"/>
              </a:rPr>
              <a:t>3</a:t>
            </a:r>
            <a:r>
              <a:rPr lang="tr-TR" sz="2000" dirty="0" smtClean="0">
                <a:latin typeface="Comic Sans MS" pitchFamily="66" charset="0"/>
              </a:rPr>
              <a:t>…) bileşiklerde molekülleri bir arada tutan kuvvete hidrojen bağı denir.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err="1" smtClean="0">
                <a:latin typeface="Comic Sans MS" pitchFamily="66" charset="0"/>
              </a:rPr>
              <a:t>H’nin</a:t>
            </a:r>
            <a:r>
              <a:rPr lang="tr-TR" sz="2000" dirty="0" smtClean="0">
                <a:latin typeface="Comic Sans MS" pitchFamily="66" charset="0"/>
              </a:rPr>
              <a:t> oksijene bağlı olduğu R — OH (alkol),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/>
              <a:t> </a:t>
            </a:r>
            <a:br>
              <a:rPr lang="tr-TR" sz="2000" dirty="0" smtClean="0"/>
            </a:br>
            <a:r>
              <a:rPr lang="tr-TR" sz="2000" dirty="0" smtClean="0">
                <a:latin typeface="Comic Sans MS" pitchFamily="66" charset="0"/>
              </a:rPr>
              <a:t>R  </a:t>
            </a:r>
            <a:r>
              <a:rPr lang="tr-TR" sz="2000" dirty="0" smtClean="0">
                <a:latin typeface="Comic Sans MS" pitchFamily="66" charset="0"/>
              </a:rPr>
              <a:t>—</a:t>
            </a:r>
            <a:r>
              <a:rPr lang="tr-TR" sz="2000" dirty="0" smtClean="0">
                <a:latin typeface="Comic Sans MS" pitchFamily="66" charset="0"/>
              </a:rPr>
              <a:t> C — OH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                 </a:t>
            </a:r>
          </a:p>
          <a:p>
            <a:r>
              <a:rPr lang="tr-TR" sz="2000" dirty="0" smtClean="0">
                <a:latin typeface="Comic Sans MS" pitchFamily="66" charset="0"/>
              </a:rPr>
              <a:t>        O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Su molekülünde oksijen ve hidrojen arasındaki bağ hidrojen bağlarıdır.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Hidrojen bağları </a:t>
            </a:r>
            <a:r>
              <a:rPr lang="tr-TR" sz="2000" dirty="0" err="1" smtClean="0">
                <a:latin typeface="Comic Sans MS" pitchFamily="66" charset="0"/>
              </a:rPr>
              <a:t>van</a:t>
            </a:r>
            <a:r>
              <a:rPr lang="tr-TR" sz="2000" dirty="0" smtClean="0">
                <a:latin typeface="Comic Sans MS" pitchFamily="66" charset="0"/>
              </a:rPr>
              <a:t> der </a:t>
            </a:r>
            <a:r>
              <a:rPr lang="tr-TR" sz="2000" dirty="0" err="1" smtClean="0">
                <a:latin typeface="Comic Sans MS" pitchFamily="66" charset="0"/>
              </a:rPr>
              <a:t>waals</a:t>
            </a:r>
            <a:r>
              <a:rPr lang="tr-TR" sz="2000" dirty="0" smtClean="0">
                <a:latin typeface="Comic Sans MS" pitchFamily="66" charset="0"/>
              </a:rPr>
              <a:t> bağlarından ve </a:t>
            </a:r>
            <a:r>
              <a:rPr lang="tr-TR" sz="2000" dirty="0" err="1" smtClean="0">
                <a:latin typeface="Comic Sans MS" pitchFamily="66" charset="0"/>
              </a:rPr>
              <a:t>dipol</a:t>
            </a:r>
            <a:r>
              <a:rPr lang="tr-TR" sz="2000" dirty="0" smtClean="0">
                <a:latin typeface="Comic Sans MS" pitchFamily="66" charset="0"/>
              </a:rPr>
              <a:t>-</a:t>
            </a:r>
            <a:r>
              <a:rPr lang="tr-TR" sz="2000" dirty="0" err="1" smtClean="0">
                <a:latin typeface="Comic Sans MS" pitchFamily="66" charset="0"/>
              </a:rPr>
              <a:t>dipol</a:t>
            </a:r>
            <a:r>
              <a:rPr lang="tr-TR" sz="2000" dirty="0" smtClean="0">
                <a:latin typeface="Comic Sans MS" pitchFamily="66" charset="0"/>
              </a:rPr>
              <a:t> bağlarından daha kuvvetlidir.</a:t>
            </a:r>
            <a:br>
              <a:rPr lang="tr-TR" sz="2000" dirty="0" smtClean="0">
                <a:latin typeface="Comic Sans MS" pitchFamily="66" charset="0"/>
              </a:rPr>
            </a:br>
            <a:endParaRPr lang="tr-TR" sz="2000" dirty="0">
              <a:latin typeface="Comic Sans MS" pitchFamily="66" charset="0"/>
            </a:endParaRPr>
          </a:p>
        </p:txBody>
      </p:sp>
      <p:cxnSp>
        <p:nvCxnSpPr>
          <p:cNvPr id="9" name="8 Düz Bağlayıcı"/>
          <p:cNvCxnSpPr/>
          <p:nvPr/>
        </p:nvCxnSpPr>
        <p:spPr>
          <a:xfrm rot="5400000">
            <a:off x="822299" y="2893215"/>
            <a:ext cx="2135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rot="5400000">
            <a:off x="965175" y="2892421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erszamani.net/resim/73def294723b0d6708e3512584def2b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71479"/>
            <a:ext cx="4876807" cy="58953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00034" y="571481"/>
            <a:ext cx="83582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000" dirty="0" smtClean="0">
                <a:latin typeface="Comic Sans MS" pitchFamily="66" charset="0"/>
              </a:rPr>
              <a:t>İyonik katılar belirli bir kristal yapı oluştururlar.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000" dirty="0" smtClean="0">
                <a:latin typeface="Comic Sans MS" pitchFamily="66" charset="0"/>
              </a:rPr>
              <a:t>İyonik bağlı bileşikler oda sıcaklığında katı halde bulunurlar.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000" dirty="0" smtClean="0">
                <a:latin typeface="Comic Sans MS" pitchFamily="66" charset="0"/>
              </a:rPr>
              <a:t>İyonik bileşikler katı halde elektriği iletmez. Sıvı halde ve çözeltileri elektriği iletir.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>
                <a:latin typeface="Comic Sans MS" pitchFamily="66" charset="0"/>
              </a:rPr>
              <a:t>NaCl</a:t>
            </a:r>
            <a:r>
              <a:rPr lang="tr-TR" sz="2000" dirty="0" smtClean="0">
                <a:latin typeface="Comic Sans MS" pitchFamily="66" charset="0"/>
              </a:rPr>
              <a:t>, </a:t>
            </a:r>
            <a:r>
              <a:rPr lang="tr-TR" sz="2000" dirty="0" err="1" smtClean="0">
                <a:latin typeface="Comic Sans MS" pitchFamily="66" charset="0"/>
              </a:rPr>
              <a:t>MgS</a:t>
            </a:r>
            <a:r>
              <a:rPr lang="tr-TR" sz="2000" dirty="0" smtClean="0">
                <a:latin typeface="Comic Sans MS" pitchFamily="66" charset="0"/>
              </a:rPr>
              <a:t>, CaCl</a:t>
            </a:r>
            <a:r>
              <a:rPr lang="tr-TR" sz="2000" baseline="-25000" dirty="0" smtClean="0">
                <a:latin typeface="Comic Sans MS" pitchFamily="66" charset="0"/>
              </a:rPr>
              <a:t>2</a:t>
            </a:r>
            <a:r>
              <a:rPr lang="tr-TR" sz="2000" dirty="0" smtClean="0">
                <a:latin typeface="Comic Sans MS" pitchFamily="66" charset="0"/>
              </a:rPr>
              <a:t> bileşikleri iyonik bağlı bileşiklere örnek olarak verilebilir.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apbrwww5.apsu.edu/thompsonj/Anatomy%20&amp;%20Physiology/2010/2010%20Exam%20Reviews/Exam%201%20Review/ionic_bond_diagr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71480"/>
            <a:ext cx="5046893" cy="6041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geo.arizona.edu/xtal/geos306/9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142984"/>
            <a:ext cx="6019800" cy="3933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leeds.ac.uk/educol/documents/Image3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14422"/>
            <a:ext cx="4000528" cy="3502242"/>
          </a:xfrm>
          <a:prstGeom prst="rect">
            <a:avLst/>
          </a:prstGeom>
          <a:noFill/>
        </p:spPr>
      </p:pic>
      <p:pic>
        <p:nvPicPr>
          <p:cNvPr id="22532" name="Picture 4" descr="http://t0.gstatic.com/images?q=tbn:ANd9GcQOUHBZpYq5MmpH3nA-PvHb8TkWo1Drm1ZFQlgGkxp281kxJy8QvwylPHk_f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643050"/>
            <a:ext cx="2786067" cy="27860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00042"/>
            <a:ext cx="84296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KOVALENT BAĞLAR</a:t>
            </a: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      Hidrojenin ametallerle ya da ametallerin kendi aralarında elektronlarını ortaklaşa kullanarak oluşturulan bağa </a:t>
            </a:r>
            <a:r>
              <a:rPr lang="tr-TR" sz="2000" b="1" dirty="0" err="1" smtClean="0">
                <a:latin typeface="Comic Sans MS" pitchFamily="66" charset="0"/>
              </a:rPr>
              <a:t>kovalent</a:t>
            </a:r>
            <a:r>
              <a:rPr lang="tr-TR" sz="2000" b="1" dirty="0" smtClean="0">
                <a:latin typeface="Comic Sans MS" pitchFamily="66" charset="0"/>
              </a:rPr>
              <a:t> bağ</a:t>
            </a:r>
            <a:r>
              <a:rPr lang="tr-TR" sz="2000" dirty="0" smtClean="0">
                <a:latin typeface="Comic Sans MS" pitchFamily="66" charset="0"/>
              </a:rPr>
              <a:t> denir.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a.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Apolar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Kovalet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Bağ</a:t>
            </a: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Kutupsuz bağ, yani (+), (-) kutbu yoktur.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İki hidrojen atomu elektronları ortaklaşa kullanarak bağ oluştururlar.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Comic Sans MS" pitchFamily="66" charset="0"/>
              </a:rPr>
              <a:t>Aynı cins atomlar arasındaki bağ </a:t>
            </a:r>
            <a:r>
              <a:rPr lang="tr-TR" sz="2000" dirty="0" err="1" smtClean="0">
                <a:latin typeface="Comic Sans MS" pitchFamily="66" charset="0"/>
              </a:rPr>
              <a:t>apolar</a:t>
            </a:r>
            <a:r>
              <a:rPr lang="tr-TR" sz="2000" dirty="0" smtClean="0">
                <a:latin typeface="Comic Sans MS" pitchFamily="66" charset="0"/>
              </a:rPr>
              <a:t> </a:t>
            </a:r>
            <a:r>
              <a:rPr lang="tr-TR" sz="2000" dirty="0" err="1" smtClean="0">
                <a:latin typeface="Comic Sans MS" pitchFamily="66" charset="0"/>
              </a:rPr>
              <a:t>kovalent</a:t>
            </a:r>
            <a:r>
              <a:rPr lang="tr-TR" sz="2000" dirty="0" smtClean="0">
                <a:latin typeface="Comic Sans MS" pitchFamily="66" charset="0"/>
              </a:rPr>
              <a:t> bağdır.</a:t>
            </a:r>
            <a:endParaRPr lang="tr-TR" sz="2000" dirty="0">
              <a:latin typeface="Comic Sans MS" pitchFamily="66" charset="0"/>
            </a:endParaRPr>
          </a:p>
        </p:txBody>
      </p:sp>
      <p:pic>
        <p:nvPicPr>
          <p:cNvPr id="3" name="Picture 6" descr="http://www.bilgiustam.com/resimler/2011/03/535-image16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714884"/>
            <a:ext cx="2714644" cy="1886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t0.gstatic.com/images?q=tbn:ANd9GcQsEWOZoLbhUxFoUQEQtaLJUOY_J8SW29TCrkmbQaP1llHtaT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500042"/>
            <a:ext cx="4420667" cy="3571900"/>
          </a:xfrm>
          <a:prstGeom prst="rect">
            <a:avLst/>
          </a:prstGeom>
          <a:noFill/>
        </p:spPr>
      </p:pic>
      <p:pic>
        <p:nvPicPr>
          <p:cNvPr id="27652" name="Picture 4" descr="http://www.daviddarling.info/images/covalent_bonding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929066"/>
            <a:ext cx="3333772" cy="2290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57158" y="357166"/>
            <a:ext cx="85725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b. Polar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Kovalent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Bağlar</a:t>
            </a:r>
            <a:r>
              <a:rPr lang="tr-TR" sz="2000" dirty="0" smtClean="0">
                <a:latin typeface="Comic Sans MS" pitchFamily="66" charset="0"/>
              </a:rPr>
              <a:t/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Farklı ametaller arasında oluşan bağa </a:t>
            </a:r>
            <a:r>
              <a:rPr lang="tr-TR" sz="2000" b="1" dirty="0" smtClean="0">
                <a:latin typeface="Comic Sans MS" pitchFamily="66" charset="0"/>
              </a:rPr>
              <a:t>polar </a:t>
            </a:r>
            <a:r>
              <a:rPr lang="tr-TR" sz="2000" b="1" dirty="0" err="1" smtClean="0">
                <a:latin typeface="Comic Sans MS" pitchFamily="66" charset="0"/>
              </a:rPr>
              <a:t>kovalent</a:t>
            </a:r>
            <a:r>
              <a:rPr lang="tr-TR" sz="2000" dirty="0" smtClean="0">
                <a:latin typeface="Comic Sans MS" pitchFamily="66" charset="0"/>
              </a:rPr>
              <a:t> (kutuplu) </a:t>
            </a:r>
            <a:r>
              <a:rPr lang="tr-TR" sz="2000" b="1" dirty="0" smtClean="0">
                <a:latin typeface="Comic Sans MS" pitchFamily="66" charset="0"/>
              </a:rPr>
              <a:t>bağ</a:t>
            </a:r>
            <a:r>
              <a:rPr lang="tr-TR" sz="2000" dirty="0" smtClean="0">
                <a:latin typeface="Comic Sans MS" pitchFamily="66" charset="0"/>
              </a:rPr>
              <a:t> denir.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smtClean="0">
                <a:latin typeface="Comic Sans MS" pitchFamily="66" charset="0"/>
              </a:rPr>
              <a:t>Elektronlar iki atom arasında eşit olarak paylaşılmadığından kutuplaşma oluşur ve buna </a:t>
            </a:r>
            <a:r>
              <a:rPr lang="tr-TR" sz="2000" b="1" dirty="0" smtClean="0">
                <a:latin typeface="Comic Sans MS" pitchFamily="66" charset="0"/>
              </a:rPr>
              <a:t>polar </a:t>
            </a:r>
            <a:r>
              <a:rPr lang="tr-TR" sz="2000" b="1" dirty="0" err="1" smtClean="0">
                <a:latin typeface="Comic Sans MS" pitchFamily="66" charset="0"/>
              </a:rPr>
              <a:t>kovalent</a:t>
            </a:r>
            <a:r>
              <a:rPr lang="tr-TR" sz="2000" b="1" dirty="0" smtClean="0">
                <a:latin typeface="Comic Sans MS" pitchFamily="66" charset="0"/>
              </a:rPr>
              <a:t> bağ</a:t>
            </a:r>
            <a:r>
              <a:rPr lang="tr-TR" sz="2000" dirty="0" smtClean="0">
                <a:latin typeface="Comic Sans MS" pitchFamily="66" charset="0"/>
              </a:rPr>
              <a:t> denir. Örneğin; HF molekülünde </a:t>
            </a:r>
            <a:r>
              <a:rPr lang="tr-TR" sz="2000" dirty="0" smtClean="0">
                <a:latin typeface="Comic Sans MS" pitchFamily="66" charset="0"/>
              </a:rPr>
              <a:t>Hidrojen ve Flor atomları elektron ortaklığı ile </a:t>
            </a:r>
            <a:r>
              <a:rPr lang="tr-TR" sz="2000" dirty="0" smtClean="0">
                <a:latin typeface="Comic Sans MS" pitchFamily="66" charset="0"/>
              </a:rPr>
              <a:t>polar </a:t>
            </a:r>
            <a:r>
              <a:rPr lang="tr-TR" sz="2000" dirty="0" err="1" smtClean="0">
                <a:latin typeface="Comic Sans MS" pitchFamily="66" charset="0"/>
              </a:rPr>
              <a:t>kovalent</a:t>
            </a:r>
            <a:r>
              <a:rPr lang="tr-TR" sz="2000" dirty="0" smtClean="0">
                <a:latin typeface="Comic Sans MS" pitchFamily="66" charset="0"/>
              </a:rPr>
              <a:t> bağ yaparlar.</a:t>
            </a:r>
            <a:br>
              <a:rPr lang="tr-TR" sz="2000" dirty="0" smtClean="0">
                <a:latin typeface="Comic Sans MS" pitchFamily="66" charset="0"/>
              </a:rPr>
            </a:br>
            <a:r>
              <a:rPr lang="tr-TR" sz="2000" dirty="0" smtClean="0">
                <a:latin typeface="Comic Sans MS" pitchFamily="66" charset="0"/>
              </a:rPr>
              <a:t>     Florun elektron alması yani elektronu kendisine çekme gücü hidrojenden daha fazla olduğundan elektron kısmen de olsa Flor tarafındadır. </a:t>
            </a:r>
            <a:r>
              <a:rPr lang="tr-TR" sz="2000" dirty="0" err="1" smtClean="0">
                <a:latin typeface="Comic Sans MS" pitchFamily="66" charset="0"/>
              </a:rPr>
              <a:t>Dolayısıyle</a:t>
            </a:r>
            <a:r>
              <a:rPr lang="tr-TR" sz="2000" dirty="0" smtClean="0">
                <a:latin typeface="Comic Sans MS" pitchFamily="66" charset="0"/>
              </a:rPr>
              <a:t> Flor kısmen (-), Hidrojen ise kısmen (+) yüklenmiş olur. Bu olaya </a:t>
            </a:r>
            <a:r>
              <a:rPr lang="tr-TR" sz="2000" b="1" dirty="0" smtClean="0">
                <a:latin typeface="Comic Sans MS" pitchFamily="66" charset="0"/>
              </a:rPr>
              <a:t>kutuplaşma,</a:t>
            </a:r>
            <a:r>
              <a:rPr lang="tr-TR" sz="2000" dirty="0" smtClean="0">
                <a:latin typeface="Comic Sans MS" pitchFamily="66" charset="0"/>
              </a:rPr>
              <a:t> bu tür bağa </a:t>
            </a:r>
            <a:r>
              <a:rPr lang="tr-TR" sz="2000" b="1" dirty="0" smtClean="0">
                <a:latin typeface="Comic Sans MS" pitchFamily="66" charset="0"/>
              </a:rPr>
              <a:t>polar </a:t>
            </a:r>
            <a:r>
              <a:rPr lang="tr-TR" sz="2000" b="1" dirty="0" err="1" smtClean="0">
                <a:latin typeface="Comic Sans MS" pitchFamily="66" charset="0"/>
              </a:rPr>
              <a:t>kovalent</a:t>
            </a:r>
            <a:r>
              <a:rPr lang="tr-TR" sz="2000" b="1" dirty="0" smtClean="0">
                <a:latin typeface="Comic Sans MS" pitchFamily="66" charset="0"/>
              </a:rPr>
              <a:t> bağ</a:t>
            </a:r>
            <a:r>
              <a:rPr lang="tr-TR" sz="2000" dirty="0" smtClean="0">
                <a:latin typeface="Comic Sans MS" pitchFamily="66" charset="0"/>
              </a:rPr>
              <a:t> denir</a:t>
            </a: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254</Words>
  <Application>Microsoft Office PowerPoint</Application>
  <PresentationFormat>Ekran Gösterisi (4:3)</PresentationFormat>
  <Paragraphs>39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Zekeriya_Kaya</dc:creator>
  <cp:lastModifiedBy>Zekeriya_Kaya</cp:lastModifiedBy>
  <cp:revision>32</cp:revision>
  <dcterms:created xsi:type="dcterms:W3CDTF">2012-03-06T11:13:01Z</dcterms:created>
  <dcterms:modified xsi:type="dcterms:W3CDTF">2012-03-06T14:17:55Z</dcterms:modified>
</cp:coreProperties>
</file>