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65" r:id="rId4"/>
    <p:sldId id="258" r:id="rId5"/>
    <p:sldId id="266" r:id="rId6"/>
    <p:sldId id="268" r:id="rId7"/>
    <p:sldId id="267"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5/28/2020</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5BA285-9698-1B45-8319-D90A8C63F150}"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34695" y="2824269"/>
            <a:ext cx="4608576"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54792" y="2821491"/>
            <a:ext cx="4608576"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5/28/2020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5/28/2020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5/28/2020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1CFCDFD-B4CF-A241-8D71-E814B10BEAF4}"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5/28/2020</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5/28/2020</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F6227C-4327-46E4-993D-71615CA8E45C}"/>
              </a:ext>
            </a:extLst>
          </p:cNvPr>
          <p:cNvSpPr>
            <a:spLocks noGrp="1"/>
          </p:cNvSpPr>
          <p:nvPr>
            <p:ph type="ctrTitle"/>
          </p:nvPr>
        </p:nvSpPr>
        <p:spPr/>
        <p:txBody>
          <a:bodyPr/>
          <a:lstStyle/>
          <a:p>
            <a:r>
              <a:rPr lang="tr-TR" dirty="0"/>
              <a:t> Genel Değerlendirme </a:t>
            </a:r>
          </a:p>
        </p:txBody>
      </p:sp>
      <p:sp>
        <p:nvSpPr>
          <p:cNvPr id="3" name="Alt Başlık 2">
            <a:extLst>
              <a:ext uri="{FF2B5EF4-FFF2-40B4-BE49-F238E27FC236}">
                <a16:creationId xmlns:a16="http://schemas.microsoft.com/office/drawing/2014/main" id="{F285E0D6-ECCD-4F66-AB21-F3D84DD08C7B}"/>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764324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80A570-D7A0-4B8A-9060-75F91C679A61}"/>
              </a:ext>
            </a:extLst>
          </p:cNvPr>
          <p:cNvSpPr>
            <a:spLocks noGrp="1"/>
          </p:cNvSpPr>
          <p:nvPr>
            <p:ph type="title"/>
          </p:nvPr>
        </p:nvSpPr>
        <p:spPr/>
        <p:txBody>
          <a:bodyPr/>
          <a:lstStyle/>
          <a:p>
            <a:r>
              <a:rPr lang="tr-TR" dirty="0"/>
              <a:t>Genel Değerlendirme </a:t>
            </a:r>
          </a:p>
        </p:txBody>
      </p:sp>
      <p:sp>
        <p:nvSpPr>
          <p:cNvPr id="3" name="İçerik Yer Tutucusu 2">
            <a:extLst>
              <a:ext uri="{FF2B5EF4-FFF2-40B4-BE49-F238E27FC236}">
                <a16:creationId xmlns:a16="http://schemas.microsoft.com/office/drawing/2014/main" id="{AA1F9238-6529-4573-AB91-A7856D202DCE}"/>
              </a:ext>
            </a:extLst>
          </p:cNvPr>
          <p:cNvSpPr>
            <a:spLocks noGrp="1"/>
          </p:cNvSpPr>
          <p:nvPr>
            <p:ph idx="1"/>
          </p:nvPr>
        </p:nvSpPr>
        <p:spPr/>
        <p:txBody>
          <a:bodyPr>
            <a:normAutofit lnSpcReduction="10000"/>
          </a:bodyPr>
          <a:lstStyle/>
          <a:p>
            <a:r>
              <a:rPr lang="tr-TR" sz="2400" dirty="0"/>
              <a:t>Bu derste görüldüğü gibi, </a:t>
            </a:r>
            <a:r>
              <a:rPr lang="tr-TR" sz="2400" dirty="0" err="1"/>
              <a:t>Plato’dan</a:t>
            </a:r>
            <a:r>
              <a:rPr lang="tr-TR" sz="2400" dirty="0"/>
              <a:t> günümüze kadar toplum ve sosyal konular ile ilgilenilmiş ve çeşitli düşünceler ileri sürülmüştür. </a:t>
            </a:r>
          </a:p>
          <a:p>
            <a:r>
              <a:rPr lang="tr-TR" sz="2400" dirty="0"/>
              <a:t>Toplum ile ilgili düşünceler, felsefi ve metafizik görüşlerinden sonra gerçeğe ilişkin dinsel tanımlar yapılmış ve nihayetinde insan doğasına ilişkin Aydınlanma dönemi görüşlerinden ve bilimsel yöntemden de etkilenip toplum ile ilgili teoriler geliştirilmiştir (</a:t>
            </a:r>
            <a:r>
              <a:rPr lang="tr-TR" sz="2400" dirty="0" err="1"/>
              <a:t>Kinloch</a:t>
            </a:r>
            <a:r>
              <a:rPr lang="tr-TR" sz="2400" dirty="0"/>
              <a:t>, </a:t>
            </a:r>
            <a:r>
              <a:rPr lang="tr-TR" sz="2400"/>
              <a:t>1977). </a:t>
            </a:r>
            <a:endParaRPr lang="tr-TR" sz="2400" dirty="0"/>
          </a:p>
        </p:txBody>
      </p:sp>
    </p:spTree>
    <p:extLst>
      <p:ext uri="{BB962C8B-B14F-4D97-AF65-F5344CB8AC3E}">
        <p14:creationId xmlns:p14="http://schemas.microsoft.com/office/powerpoint/2010/main" val="1328050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80A570-D7A0-4B8A-9060-75F91C679A61}"/>
              </a:ext>
            </a:extLst>
          </p:cNvPr>
          <p:cNvSpPr>
            <a:spLocks noGrp="1"/>
          </p:cNvSpPr>
          <p:nvPr>
            <p:ph type="title"/>
          </p:nvPr>
        </p:nvSpPr>
        <p:spPr/>
        <p:txBody>
          <a:bodyPr/>
          <a:lstStyle/>
          <a:p>
            <a:r>
              <a:rPr lang="tr-TR" dirty="0"/>
              <a:t>Genel Değerlendirme </a:t>
            </a:r>
          </a:p>
        </p:txBody>
      </p:sp>
      <p:sp>
        <p:nvSpPr>
          <p:cNvPr id="3" name="İçerik Yer Tutucusu 2">
            <a:extLst>
              <a:ext uri="{FF2B5EF4-FFF2-40B4-BE49-F238E27FC236}">
                <a16:creationId xmlns:a16="http://schemas.microsoft.com/office/drawing/2014/main" id="{AA1F9238-6529-4573-AB91-A7856D202DCE}"/>
              </a:ext>
            </a:extLst>
          </p:cNvPr>
          <p:cNvSpPr>
            <a:spLocks noGrp="1"/>
          </p:cNvSpPr>
          <p:nvPr>
            <p:ph idx="1"/>
          </p:nvPr>
        </p:nvSpPr>
        <p:spPr/>
        <p:txBody>
          <a:bodyPr>
            <a:normAutofit/>
          </a:bodyPr>
          <a:lstStyle/>
          <a:p>
            <a:r>
              <a:rPr lang="tr-TR" sz="3200" dirty="0"/>
              <a:t>19. yüzyıla gelinceye kadar toplum “gerçek” ve ayrı bir oluşum olarak görülmemiştir. Topluma ilişkin daha önceki kavramlar metafizik, dinsel ve felsefidir ve bu kavramlar sosyolojik değildir (</a:t>
            </a:r>
            <a:r>
              <a:rPr lang="tr-TR" sz="3200" dirty="0" err="1"/>
              <a:t>Kinloch</a:t>
            </a:r>
            <a:r>
              <a:rPr lang="tr-TR" sz="3200" dirty="0"/>
              <a:t>, 1977). </a:t>
            </a:r>
          </a:p>
        </p:txBody>
      </p:sp>
    </p:spTree>
    <p:extLst>
      <p:ext uri="{BB962C8B-B14F-4D97-AF65-F5344CB8AC3E}">
        <p14:creationId xmlns:p14="http://schemas.microsoft.com/office/powerpoint/2010/main" val="3584842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80A570-D7A0-4B8A-9060-75F91C679A61}"/>
              </a:ext>
            </a:extLst>
          </p:cNvPr>
          <p:cNvSpPr>
            <a:spLocks noGrp="1"/>
          </p:cNvSpPr>
          <p:nvPr>
            <p:ph type="title"/>
          </p:nvPr>
        </p:nvSpPr>
        <p:spPr/>
        <p:txBody>
          <a:bodyPr/>
          <a:lstStyle/>
          <a:p>
            <a:r>
              <a:rPr lang="tr-TR" dirty="0"/>
              <a:t>Genel Değerlendirme </a:t>
            </a:r>
          </a:p>
        </p:txBody>
      </p:sp>
      <p:sp>
        <p:nvSpPr>
          <p:cNvPr id="3" name="İçerik Yer Tutucusu 2">
            <a:extLst>
              <a:ext uri="{FF2B5EF4-FFF2-40B4-BE49-F238E27FC236}">
                <a16:creationId xmlns:a16="http://schemas.microsoft.com/office/drawing/2014/main" id="{AA1F9238-6529-4573-AB91-A7856D202DCE}"/>
              </a:ext>
            </a:extLst>
          </p:cNvPr>
          <p:cNvSpPr>
            <a:spLocks noGrp="1"/>
          </p:cNvSpPr>
          <p:nvPr>
            <p:ph idx="1"/>
          </p:nvPr>
        </p:nvSpPr>
        <p:spPr/>
        <p:txBody>
          <a:bodyPr>
            <a:normAutofit/>
          </a:bodyPr>
          <a:lstStyle/>
          <a:p>
            <a:r>
              <a:rPr lang="tr-TR" sz="2400" dirty="0"/>
              <a:t>Sosyoloji ve sosyolojik teori belli bir tarihsel bağlamda –diğer bir deyişle, Avrupa’daki politik devrimler ve sanayileşme sürecinin hızlanmasından sonra 19. yüzyılın sonlarında ve 20. yüzyılın başlarında- insanların entelektüel gelişiminin daha sonraki evrelerinde gelişmiştir. Robert Nispet bu aşamada iki önemli devrimden söz etmektedir: Sanayi Devrimi ve Fransız Devrimi (</a:t>
            </a:r>
            <a:r>
              <a:rPr lang="tr-TR" sz="2400" dirty="0" err="1"/>
              <a:t>Kinloch</a:t>
            </a:r>
            <a:r>
              <a:rPr lang="tr-TR" sz="2400" dirty="0"/>
              <a:t>, 1977). </a:t>
            </a:r>
            <a:r>
              <a:rPr lang="en-US" sz="2400" dirty="0"/>
              <a:t> </a:t>
            </a:r>
            <a:endParaRPr lang="tr-TR" sz="2400" dirty="0"/>
          </a:p>
          <a:p>
            <a:pPr marL="0" indent="0">
              <a:buNone/>
            </a:pPr>
            <a:endParaRPr lang="tr-TR" dirty="0"/>
          </a:p>
          <a:p>
            <a:endParaRPr lang="tr-TR" dirty="0"/>
          </a:p>
        </p:txBody>
      </p:sp>
    </p:spTree>
    <p:extLst>
      <p:ext uri="{BB962C8B-B14F-4D97-AF65-F5344CB8AC3E}">
        <p14:creationId xmlns:p14="http://schemas.microsoft.com/office/powerpoint/2010/main" val="2251342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80A570-D7A0-4B8A-9060-75F91C679A61}"/>
              </a:ext>
            </a:extLst>
          </p:cNvPr>
          <p:cNvSpPr>
            <a:spLocks noGrp="1"/>
          </p:cNvSpPr>
          <p:nvPr>
            <p:ph type="title"/>
          </p:nvPr>
        </p:nvSpPr>
        <p:spPr/>
        <p:txBody>
          <a:bodyPr/>
          <a:lstStyle/>
          <a:p>
            <a:r>
              <a:rPr lang="tr-TR" dirty="0"/>
              <a:t>Genel Değerlendirme </a:t>
            </a:r>
          </a:p>
        </p:txBody>
      </p:sp>
      <p:sp>
        <p:nvSpPr>
          <p:cNvPr id="3" name="İçerik Yer Tutucusu 2">
            <a:extLst>
              <a:ext uri="{FF2B5EF4-FFF2-40B4-BE49-F238E27FC236}">
                <a16:creationId xmlns:a16="http://schemas.microsoft.com/office/drawing/2014/main" id="{AA1F9238-6529-4573-AB91-A7856D202DCE}"/>
              </a:ext>
            </a:extLst>
          </p:cNvPr>
          <p:cNvSpPr>
            <a:spLocks noGrp="1"/>
          </p:cNvSpPr>
          <p:nvPr>
            <p:ph idx="1"/>
          </p:nvPr>
        </p:nvSpPr>
        <p:spPr/>
        <p:txBody>
          <a:bodyPr>
            <a:normAutofit/>
          </a:bodyPr>
          <a:lstStyle/>
          <a:p>
            <a:r>
              <a:rPr lang="tr-TR" sz="2400" dirty="0"/>
              <a:t>Sosyolojinin ortaya çıkmasıyla, toplum ile ilgili görüşler kendi ayrı toplumsal gerçeklikleri olarak ele alınmıştır ve  sosyolojik teori, bu konuların mistik, dinsel açıklamalarını vurgulamış olan daha önceki düşünce sistemlerinin tamamen farklıdır. Sosyolojik teori metafizik ya da dinsel konuların aksine sosyal sistemin bağımsız bir oluşum biçiminde var olduğu düşüncesine dayanmaktadır (</a:t>
            </a:r>
            <a:r>
              <a:rPr lang="tr-TR" sz="2400" dirty="0" err="1"/>
              <a:t>Kinloch</a:t>
            </a:r>
            <a:r>
              <a:rPr lang="tr-TR" sz="2400" dirty="0"/>
              <a:t>, 1977). </a:t>
            </a:r>
          </a:p>
        </p:txBody>
      </p:sp>
    </p:spTree>
    <p:extLst>
      <p:ext uri="{BB962C8B-B14F-4D97-AF65-F5344CB8AC3E}">
        <p14:creationId xmlns:p14="http://schemas.microsoft.com/office/powerpoint/2010/main" val="3279367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80A570-D7A0-4B8A-9060-75F91C679A61}"/>
              </a:ext>
            </a:extLst>
          </p:cNvPr>
          <p:cNvSpPr>
            <a:spLocks noGrp="1"/>
          </p:cNvSpPr>
          <p:nvPr>
            <p:ph type="title"/>
          </p:nvPr>
        </p:nvSpPr>
        <p:spPr/>
        <p:txBody>
          <a:bodyPr/>
          <a:lstStyle/>
          <a:p>
            <a:r>
              <a:rPr lang="tr-TR" dirty="0"/>
              <a:t>Genel Değerlendirme </a:t>
            </a:r>
          </a:p>
        </p:txBody>
      </p:sp>
      <p:sp>
        <p:nvSpPr>
          <p:cNvPr id="3" name="İçerik Yer Tutucusu 2">
            <a:extLst>
              <a:ext uri="{FF2B5EF4-FFF2-40B4-BE49-F238E27FC236}">
                <a16:creationId xmlns:a16="http://schemas.microsoft.com/office/drawing/2014/main" id="{AA1F9238-6529-4573-AB91-A7856D202DCE}"/>
              </a:ext>
            </a:extLst>
          </p:cNvPr>
          <p:cNvSpPr>
            <a:spLocks noGrp="1"/>
          </p:cNvSpPr>
          <p:nvPr>
            <p:ph idx="1"/>
          </p:nvPr>
        </p:nvSpPr>
        <p:spPr/>
        <p:txBody>
          <a:bodyPr/>
          <a:lstStyle/>
          <a:p>
            <a:r>
              <a:rPr lang="tr-TR" sz="2400" dirty="0" err="1"/>
              <a:t>Kinloch</a:t>
            </a:r>
            <a:r>
              <a:rPr lang="tr-TR" sz="2400" dirty="0"/>
              <a:t>, teoriyi “konular arasındaki ilişkileri açıklamaya çalışan bir dizi kabul gören, soyut ve mantıksal önermeler” olarak tanımlamaktadır.</a:t>
            </a:r>
          </a:p>
          <a:p>
            <a:r>
              <a:rPr lang="tr-TR" sz="2400" dirty="0"/>
              <a:t>“Sosyolojik teori toplumu ve insanın diğer insanlarla olan hayatını açıklamaya çalışan bir dizi görüş” olarak tanımlanabilir. Dolayısıyla genel olarak sosyolojik teori sosyal konulara ilişkin bir açıklama sistemidir (</a:t>
            </a:r>
            <a:r>
              <a:rPr lang="tr-TR" sz="2400" dirty="0" err="1"/>
              <a:t>Kinloch</a:t>
            </a:r>
            <a:r>
              <a:rPr lang="tr-TR" sz="2400" dirty="0"/>
              <a:t>, 1977).</a:t>
            </a:r>
          </a:p>
          <a:p>
            <a:endParaRPr lang="tr-TR" dirty="0"/>
          </a:p>
        </p:txBody>
      </p:sp>
    </p:spTree>
    <p:extLst>
      <p:ext uri="{BB962C8B-B14F-4D97-AF65-F5344CB8AC3E}">
        <p14:creationId xmlns:p14="http://schemas.microsoft.com/office/powerpoint/2010/main" val="4140103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80A570-D7A0-4B8A-9060-75F91C679A61}"/>
              </a:ext>
            </a:extLst>
          </p:cNvPr>
          <p:cNvSpPr>
            <a:spLocks noGrp="1"/>
          </p:cNvSpPr>
          <p:nvPr>
            <p:ph type="title"/>
          </p:nvPr>
        </p:nvSpPr>
        <p:spPr/>
        <p:txBody>
          <a:bodyPr/>
          <a:lstStyle/>
          <a:p>
            <a:r>
              <a:rPr lang="tr-TR" dirty="0"/>
              <a:t>Genel Değerlendirme </a:t>
            </a:r>
          </a:p>
        </p:txBody>
      </p:sp>
      <p:sp>
        <p:nvSpPr>
          <p:cNvPr id="3" name="İçerik Yer Tutucusu 2">
            <a:extLst>
              <a:ext uri="{FF2B5EF4-FFF2-40B4-BE49-F238E27FC236}">
                <a16:creationId xmlns:a16="http://schemas.microsoft.com/office/drawing/2014/main" id="{AA1F9238-6529-4573-AB91-A7856D202DCE}"/>
              </a:ext>
            </a:extLst>
          </p:cNvPr>
          <p:cNvSpPr>
            <a:spLocks noGrp="1"/>
          </p:cNvSpPr>
          <p:nvPr>
            <p:ph idx="1"/>
          </p:nvPr>
        </p:nvSpPr>
        <p:spPr/>
        <p:txBody>
          <a:bodyPr>
            <a:normAutofit/>
          </a:bodyPr>
          <a:lstStyle/>
          <a:p>
            <a:r>
              <a:rPr lang="tr-TR" sz="2800" dirty="0"/>
              <a:t>Sonuç olarak,  «sosyolojik teori 19. yüzyıl felsefesi bağlamında gelişerek ve sosyal düzen ve ilerleme hakkındaki süregelen ve değişen kavramları temsil eden, toplumun bilimsel yöntemde sağladığı genel gelişmeyle daha ileri boyutta değişikliğe uğramıştır» (</a:t>
            </a:r>
            <a:r>
              <a:rPr lang="tr-TR" sz="2800" dirty="0" err="1"/>
              <a:t>Kinloch</a:t>
            </a:r>
            <a:r>
              <a:rPr lang="tr-TR" sz="2800" dirty="0"/>
              <a:t>, 1977). </a:t>
            </a:r>
          </a:p>
        </p:txBody>
      </p:sp>
    </p:spTree>
    <p:extLst>
      <p:ext uri="{BB962C8B-B14F-4D97-AF65-F5344CB8AC3E}">
        <p14:creationId xmlns:p14="http://schemas.microsoft.com/office/powerpoint/2010/main" val="1700309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A880A6-3BD0-4830-B9F6-13A13E8D5C23}"/>
              </a:ext>
            </a:extLst>
          </p:cNvPr>
          <p:cNvSpPr>
            <a:spLocks noGrp="1"/>
          </p:cNvSpPr>
          <p:nvPr>
            <p:ph type="title"/>
          </p:nvPr>
        </p:nvSpPr>
        <p:spPr/>
        <p:txBody>
          <a:bodyPr/>
          <a:lstStyle/>
          <a:p>
            <a:r>
              <a:rPr lang="tr-TR" dirty="0"/>
              <a:t>Kaynaklar </a:t>
            </a:r>
          </a:p>
        </p:txBody>
      </p:sp>
      <p:sp>
        <p:nvSpPr>
          <p:cNvPr id="3" name="İçerik Yer Tutucusu 2">
            <a:extLst>
              <a:ext uri="{FF2B5EF4-FFF2-40B4-BE49-F238E27FC236}">
                <a16:creationId xmlns:a16="http://schemas.microsoft.com/office/drawing/2014/main" id="{AB7ED3F6-8CE2-419A-8D88-D8CA5F76B623}"/>
              </a:ext>
            </a:extLst>
          </p:cNvPr>
          <p:cNvSpPr>
            <a:spLocks noGrp="1"/>
          </p:cNvSpPr>
          <p:nvPr>
            <p:ph idx="1"/>
          </p:nvPr>
        </p:nvSpPr>
        <p:spPr/>
        <p:txBody>
          <a:bodyPr>
            <a:normAutofit/>
          </a:bodyPr>
          <a:lstStyle/>
          <a:p>
            <a:r>
              <a:rPr lang="en-US" sz="3200" dirty="0"/>
              <a:t>Graham Charles </a:t>
            </a:r>
            <a:r>
              <a:rPr lang="en-US" sz="3200" b="1" dirty="0"/>
              <a:t>Kinloch</a:t>
            </a:r>
            <a:r>
              <a:rPr lang="en-US" sz="3200" dirty="0"/>
              <a:t>. </a:t>
            </a:r>
            <a:r>
              <a:rPr lang="tr-TR" sz="3200" dirty="0"/>
              <a:t>1977. </a:t>
            </a:r>
            <a:r>
              <a:rPr lang="en-US" sz="3200" b="1" dirty="0"/>
              <a:t>Sociological theory</a:t>
            </a:r>
            <a:r>
              <a:rPr lang="en-US" sz="3200" dirty="0"/>
              <a:t>: its development and major paradigms. McGraw-Hill</a:t>
            </a:r>
            <a:r>
              <a:rPr lang="tr-TR" sz="3200" dirty="0"/>
              <a:t>. </a:t>
            </a:r>
          </a:p>
        </p:txBody>
      </p:sp>
    </p:spTree>
    <p:extLst>
      <p:ext uri="{BB962C8B-B14F-4D97-AF65-F5344CB8AC3E}">
        <p14:creationId xmlns:p14="http://schemas.microsoft.com/office/powerpoint/2010/main" val="540018321"/>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Galeri</Template>
  <TotalTime>837</TotalTime>
  <Words>341</Words>
  <Application>Microsoft Office PowerPoint</Application>
  <PresentationFormat>Geniş ekran</PresentationFormat>
  <Paragraphs>17</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Palatino Linotype</vt:lpstr>
      <vt:lpstr>Galeri</vt:lpstr>
      <vt:lpstr> Genel Değerlendirme </vt:lpstr>
      <vt:lpstr>Genel Değerlendirme </vt:lpstr>
      <vt:lpstr>Genel Değerlendirme </vt:lpstr>
      <vt:lpstr>Genel Değerlendirme </vt:lpstr>
      <vt:lpstr>Genel Değerlendirme </vt:lpstr>
      <vt:lpstr>Genel Değerlendirme </vt:lpstr>
      <vt:lpstr>Genel Değerlendirme </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Mavis</dc:creator>
  <cp:lastModifiedBy>Mavis</cp:lastModifiedBy>
  <cp:revision>14</cp:revision>
  <dcterms:created xsi:type="dcterms:W3CDTF">2020-05-25T21:22:39Z</dcterms:created>
  <dcterms:modified xsi:type="dcterms:W3CDTF">2020-05-28T07:12:24Z</dcterms:modified>
</cp:coreProperties>
</file>