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70547" y="3893820"/>
            <a:ext cx="2470150" cy="2659380"/>
          </a:xfrm>
          <a:custGeom>
            <a:avLst/>
            <a:gdLst/>
            <a:ahLst/>
            <a:cxnLst/>
            <a:rect l="l" t="t" r="r" b="b"/>
            <a:pathLst>
              <a:path w="2470150" h="2659379">
                <a:moveTo>
                  <a:pt x="2470150" y="0"/>
                </a:moveTo>
                <a:lnTo>
                  <a:pt x="1714500" y="755649"/>
                </a:lnTo>
              </a:path>
              <a:path w="2470150" h="2659379">
                <a:moveTo>
                  <a:pt x="2470150" y="187451"/>
                </a:moveTo>
                <a:lnTo>
                  <a:pt x="0" y="2659189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569707" y="4160520"/>
            <a:ext cx="1571625" cy="1571625"/>
          </a:xfrm>
          <a:custGeom>
            <a:avLst/>
            <a:gdLst/>
            <a:ahLst/>
            <a:cxnLst/>
            <a:rect l="l" t="t" r="r" b="b"/>
            <a:pathLst>
              <a:path w="1571625" h="1571625">
                <a:moveTo>
                  <a:pt x="1571625" y="0"/>
                </a:moveTo>
                <a:lnTo>
                  <a:pt x="0" y="1571624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695438" y="4039361"/>
            <a:ext cx="1441450" cy="1441450"/>
          </a:xfrm>
          <a:custGeom>
            <a:avLst/>
            <a:gdLst/>
            <a:ahLst/>
            <a:cxnLst/>
            <a:rect l="l" t="t" r="r" b="b"/>
            <a:pathLst>
              <a:path w="1441450" h="1441450">
                <a:moveTo>
                  <a:pt x="1441450" y="0"/>
                </a:moveTo>
                <a:lnTo>
                  <a:pt x="0" y="144145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088630" y="4496561"/>
            <a:ext cx="1047750" cy="1047750"/>
          </a:xfrm>
          <a:custGeom>
            <a:avLst/>
            <a:gdLst/>
            <a:ahLst/>
            <a:cxnLst/>
            <a:rect l="l" t="t" r="r" b="b"/>
            <a:pathLst>
              <a:path w="1047750" h="1047750">
                <a:moveTo>
                  <a:pt x="1047750" y="0"/>
                </a:moveTo>
                <a:lnTo>
                  <a:pt x="0" y="104775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9972" y="355549"/>
            <a:ext cx="6544055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4065" y="2310616"/>
            <a:ext cx="8287384" cy="4049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4283" y="823036"/>
            <a:ext cx="561022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A40D82"/>
                </a:solidFill>
                <a:latin typeface="TeXGyreAdventor"/>
                <a:cs typeface="TeXGyreAdventor"/>
              </a:rPr>
              <a:t>METEOROLOJİ</a:t>
            </a:r>
            <a:endParaRPr sz="6000" dirty="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86286" y="2768466"/>
            <a:ext cx="1552513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2000" b="1" dirty="0" smtClean="0">
                <a:solidFill>
                  <a:srgbClr val="A40D82"/>
                </a:solidFill>
                <a:latin typeface="TeXGyreAdventor"/>
                <a:cs typeface="TeXGyreAdventor"/>
              </a:rPr>
              <a:t>7.</a:t>
            </a:r>
            <a:r>
              <a:rPr sz="2000" b="1" dirty="0" smtClean="0">
                <a:solidFill>
                  <a:srgbClr val="A40D82"/>
                </a:solidFill>
                <a:latin typeface="TeXGyreAdventor"/>
                <a:cs typeface="TeXGyreAdventor"/>
              </a:rPr>
              <a:t>HAFTA</a:t>
            </a:r>
            <a:endParaRPr sz="2000" dirty="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6800" y="4770247"/>
            <a:ext cx="6240399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0" dirty="0">
                <a:solidFill>
                  <a:srgbClr val="A40D82"/>
                </a:solidFill>
                <a:latin typeface="TeXGyreAdventor"/>
                <a:cs typeface="TeXGyreAdventor"/>
              </a:rPr>
              <a:t>Doç. Dr. </a:t>
            </a:r>
            <a:r>
              <a:rPr lang="tr-TR" sz="3400" spc="-5" dirty="0" smtClean="0">
                <a:solidFill>
                  <a:srgbClr val="A40D82"/>
                </a:solidFill>
                <a:latin typeface="TeXGyreAdventor"/>
                <a:cs typeface="TeXGyreAdventor"/>
              </a:rPr>
              <a:t>Havva Eylem POLAT</a:t>
            </a:r>
            <a:endParaRPr sz="3400" dirty="0">
              <a:latin typeface="TeXGyreAdventor"/>
              <a:cs typeface="TeXGyreAdventor"/>
            </a:endParaRPr>
          </a:p>
        </p:txBody>
      </p:sp>
    </p:spTree>
    <p:extLst>
      <p:ext uri="{BB962C8B-B14F-4D97-AF65-F5344CB8AC3E}">
        <p14:creationId xmlns:p14="http://schemas.microsoft.com/office/powerpoint/2010/main" val="1045843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5" y="580644"/>
            <a:ext cx="7609332" cy="5696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1144" y="571500"/>
            <a:ext cx="7603235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2047"/>
            <a:ext cx="89896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Cirrocumulus </a:t>
            </a:r>
            <a:r>
              <a:rPr dirty="0"/>
              <a:t>(Cc): </a:t>
            </a:r>
            <a:r>
              <a:rPr b="0" dirty="0">
                <a:latin typeface="Times New Roman"/>
                <a:cs typeface="Times New Roman"/>
              </a:rPr>
              <a:t>Kum </a:t>
            </a:r>
            <a:r>
              <a:rPr b="0" spc="-5" dirty="0">
                <a:latin typeface="Times New Roman"/>
                <a:cs typeface="Times New Roman"/>
              </a:rPr>
              <a:t>taneleri </a:t>
            </a:r>
            <a:r>
              <a:rPr b="0" dirty="0">
                <a:latin typeface="Times New Roman"/>
                <a:cs typeface="Times New Roman"/>
              </a:rPr>
              <a:t>veya </a:t>
            </a:r>
            <a:r>
              <a:rPr b="0" spc="-5" dirty="0">
                <a:latin typeface="Times New Roman"/>
                <a:cs typeface="Times New Roman"/>
              </a:rPr>
              <a:t>küçük dalgacıkları halinde  </a:t>
            </a:r>
            <a:r>
              <a:rPr b="0" dirty="0">
                <a:latin typeface="Times New Roman"/>
                <a:cs typeface="Times New Roman"/>
              </a:rPr>
              <a:t>oldukça </a:t>
            </a:r>
            <a:r>
              <a:rPr b="0" spc="-5" dirty="0">
                <a:latin typeface="Times New Roman"/>
                <a:cs typeface="Times New Roman"/>
              </a:rPr>
              <a:t>küçük kümeciklerden meydana gelen </a:t>
            </a:r>
            <a:r>
              <a:rPr b="0" dirty="0">
                <a:latin typeface="Times New Roman"/>
                <a:cs typeface="Times New Roman"/>
              </a:rPr>
              <a:t>ince, </a:t>
            </a:r>
            <a:r>
              <a:rPr b="0" spc="-5" dirty="0">
                <a:latin typeface="Times New Roman"/>
                <a:cs typeface="Times New Roman"/>
              </a:rPr>
              <a:t>beyaz </a:t>
            </a:r>
            <a:r>
              <a:rPr b="0" dirty="0">
                <a:latin typeface="Times New Roman"/>
                <a:cs typeface="Times New Roman"/>
              </a:rPr>
              <a:t>ve </a:t>
            </a:r>
            <a:r>
              <a:rPr b="0" spc="-5" dirty="0">
                <a:latin typeface="Times New Roman"/>
                <a:cs typeface="Times New Roman"/>
              </a:rPr>
              <a:t>gölgesiz </a:t>
            </a:r>
            <a:r>
              <a:rPr b="0" spc="59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bulutlardır.</a:t>
            </a:r>
          </a:p>
        </p:txBody>
      </p:sp>
      <p:sp>
        <p:nvSpPr>
          <p:cNvPr id="3" name="object 3"/>
          <p:cNvSpPr/>
          <p:nvPr/>
        </p:nvSpPr>
        <p:spPr>
          <a:xfrm>
            <a:off x="324611" y="1341119"/>
            <a:ext cx="8063483" cy="532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5" y="576072"/>
            <a:ext cx="7609332" cy="5707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236" y="275843"/>
            <a:ext cx="8418576" cy="6306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77012"/>
            <a:ext cx="8065008" cy="6013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691895"/>
            <a:ext cx="8528304" cy="5669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715" y="836675"/>
            <a:ext cx="8282940" cy="5515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715" y="765048"/>
            <a:ext cx="8281416" cy="5516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5725"/>
            <a:ext cx="8994140" cy="192786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10795" algn="just">
              <a:lnSpc>
                <a:spcPct val="80100"/>
              </a:lnSpc>
              <a:spcBef>
                <a:spcPts val="670"/>
              </a:spcBef>
            </a:pPr>
            <a:r>
              <a:rPr sz="2400" b="1" spc="-5" dirty="0">
                <a:latin typeface="Times New Roman"/>
                <a:cs typeface="Times New Roman"/>
              </a:rPr>
              <a:t>Cirrostratus </a:t>
            </a:r>
            <a:r>
              <a:rPr sz="2400" b="1" dirty="0">
                <a:latin typeface="Times New Roman"/>
                <a:cs typeface="Times New Roman"/>
              </a:rPr>
              <a:t>(Cs): </a:t>
            </a:r>
            <a:r>
              <a:rPr sz="2400" b="1" spc="-5" dirty="0">
                <a:latin typeface="Times New Roman"/>
                <a:cs typeface="Times New Roman"/>
              </a:rPr>
              <a:t>Gökyüzünü </a:t>
            </a:r>
            <a:r>
              <a:rPr sz="2400" b="1" dirty="0">
                <a:latin typeface="Times New Roman"/>
                <a:cs typeface="Times New Roman"/>
              </a:rPr>
              <a:t>tamamen ya </a:t>
            </a:r>
            <a:r>
              <a:rPr sz="2400" b="1" spc="-5" dirty="0">
                <a:latin typeface="Times New Roman"/>
                <a:cs typeface="Times New Roman"/>
              </a:rPr>
              <a:t>da </a:t>
            </a:r>
            <a:r>
              <a:rPr sz="2400" b="1" dirty="0">
                <a:latin typeface="Times New Roman"/>
                <a:cs typeface="Times New Roman"/>
              </a:rPr>
              <a:t>kısmen </a:t>
            </a:r>
            <a:r>
              <a:rPr sz="2400" b="1" spc="-35" dirty="0">
                <a:latin typeface="Times New Roman"/>
                <a:cs typeface="Times New Roman"/>
              </a:rPr>
              <a:t>kaplar, </a:t>
            </a:r>
            <a:r>
              <a:rPr sz="2400" b="1" spc="-5" dirty="0">
                <a:latin typeface="Times New Roman"/>
                <a:cs typeface="Times New Roman"/>
              </a:rPr>
              <a:t>hale  </a:t>
            </a:r>
            <a:r>
              <a:rPr sz="2400" b="1" dirty="0">
                <a:latin typeface="Times New Roman"/>
                <a:cs typeface="Times New Roman"/>
              </a:rPr>
              <a:t>meydana </a:t>
            </a:r>
            <a:r>
              <a:rPr sz="2400" b="1" spc="-10" dirty="0">
                <a:latin typeface="Times New Roman"/>
                <a:cs typeface="Times New Roman"/>
              </a:rPr>
              <a:t>getiren, </a:t>
            </a:r>
            <a:r>
              <a:rPr sz="2400" b="1" dirty="0">
                <a:latin typeface="Times New Roman"/>
                <a:cs typeface="Times New Roman"/>
              </a:rPr>
              <a:t>lif </a:t>
            </a:r>
            <a:r>
              <a:rPr sz="2400" b="1" spc="-5" dirty="0">
                <a:latin typeface="Times New Roman"/>
                <a:cs typeface="Times New Roman"/>
              </a:rPr>
              <a:t>lif veya düz </a:t>
            </a:r>
            <a:r>
              <a:rPr sz="2400" b="1" dirty="0">
                <a:latin typeface="Times New Roman"/>
                <a:cs typeface="Times New Roman"/>
              </a:rPr>
              <a:t>görünüşte, </a:t>
            </a:r>
            <a:r>
              <a:rPr sz="2400" b="1" spc="-5" dirty="0">
                <a:latin typeface="Times New Roman"/>
                <a:cs typeface="Times New Roman"/>
              </a:rPr>
              <a:t>şeffaf </a:t>
            </a:r>
            <a:r>
              <a:rPr sz="2400" b="1" spc="-10" dirty="0">
                <a:latin typeface="Times New Roman"/>
                <a:cs typeface="Times New Roman"/>
              </a:rPr>
              <a:t>ve </a:t>
            </a:r>
            <a:r>
              <a:rPr sz="2400" b="1" spc="-5" dirty="0">
                <a:latin typeface="Times New Roman"/>
                <a:cs typeface="Times New Roman"/>
              </a:rPr>
              <a:t>beyazımsı  </a:t>
            </a:r>
            <a:r>
              <a:rPr sz="2400" b="1" spc="-25" dirty="0">
                <a:latin typeface="Times New Roman"/>
                <a:cs typeface="Times New Roman"/>
              </a:rPr>
              <a:t>bulutlardır.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80000"/>
              </a:lnSpc>
              <a:spcBef>
                <a:spcPts val="580"/>
              </a:spcBef>
            </a:pPr>
            <a:r>
              <a:rPr sz="2400" b="1" spc="-5" dirty="0">
                <a:latin typeface="Times New Roman"/>
                <a:cs typeface="Times New Roman"/>
              </a:rPr>
              <a:t>Hale: </a:t>
            </a:r>
            <a:r>
              <a:rPr sz="2400" b="1" dirty="0">
                <a:latin typeface="Times New Roman"/>
                <a:cs typeface="Times New Roman"/>
              </a:rPr>
              <a:t>Güneş yada </a:t>
            </a:r>
            <a:r>
              <a:rPr sz="2400" b="1" spc="-10" dirty="0">
                <a:latin typeface="Times New Roman"/>
                <a:cs typeface="Times New Roman"/>
              </a:rPr>
              <a:t>ay </a:t>
            </a:r>
            <a:r>
              <a:rPr sz="2400" b="1" spc="-5" dirty="0">
                <a:latin typeface="Times New Roman"/>
                <a:cs typeface="Times New Roman"/>
              </a:rPr>
              <a:t>ışığının, buz kristallerinden </a:t>
            </a:r>
            <a:r>
              <a:rPr sz="2400" b="1" dirty="0">
                <a:latin typeface="Times New Roman"/>
                <a:cs typeface="Times New Roman"/>
              </a:rPr>
              <a:t>oluşan </a:t>
            </a:r>
            <a:r>
              <a:rPr sz="2400" b="1" spc="-5" dirty="0">
                <a:latin typeface="Times New Roman"/>
                <a:cs typeface="Times New Roman"/>
              </a:rPr>
              <a:t>ince </a:t>
            </a:r>
            <a:r>
              <a:rPr sz="2400" b="1" spc="5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bulutlardan geçerken </a:t>
            </a:r>
            <a:r>
              <a:rPr sz="2400" b="1" spc="-5" dirty="0">
                <a:latin typeface="Times New Roman"/>
                <a:cs typeface="Times New Roman"/>
              </a:rPr>
              <a:t>atmosferde </a:t>
            </a:r>
            <a:r>
              <a:rPr sz="2400" b="1" dirty="0">
                <a:latin typeface="Times New Roman"/>
                <a:cs typeface="Times New Roman"/>
              </a:rPr>
              <a:t>görülen </a:t>
            </a:r>
            <a:r>
              <a:rPr sz="2400" b="1" spc="-5" dirty="0">
                <a:latin typeface="Times New Roman"/>
                <a:cs typeface="Times New Roman"/>
              </a:rPr>
              <a:t>çeşitli </a:t>
            </a:r>
            <a:r>
              <a:rPr sz="2400" b="1" dirty="0">
                <a:latin typeface="Times New Roman"/>
                <a:cs typeface="Times New Roman"/>
              </a:rPr>
              <a:t>ışık </a:t>
            </a:r>
            <a:r>
              <a:rPr sz="2400" b="1" spc="-5" dirty="0">
                <a:latin typeface="Times New Roman"/>
                <a:cs typeface="Times New Roman"/>
              </a:rPr>
              <a:t>olaylarıdır  (ışığın </a:t>
            </a:r>
            <a:r>
              <a:rPr sz="2400" b="1" dirty="0">
                <a:latin typeface="Times New Roman"/>
                <a:cs typeface="Times New Roman"/>
              </a:rPr>
              <a:t>kırılması, yansıması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gibi).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7196" y="2133600"/>
            <a:ext cx="6841235" cy="4465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8048" y="256743"/>
            <a:ext cx="40455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34670" algn="l"/>
                <a:tab pos="1080135" algn="l"/>
                <a:tab pos="1602740" algn="l"/>
                <a:tab pos="2147570" algn="l"/>
                <a:tab pos="2670175" algn="l"/>
                <a:tab pos="3192780" algn="l"/>
                <a:tab pos="3737610" algn="l"/>
              </a:tabLst>
            </a:pPr>
            <a:r>
              <a:rPr sz="3200" dirty="0"/>
              <a:t>B	U	L	U	T	L	A	R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388744" y="1066291"/>
            <a:ext cx="7373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Times New Roman"/>
                <a:cs typeface="Times New Roman"/>
              </a:rPr>
              <a:t>Bulutlar, </a:t>
            </a:r>
            <a:r>
              <a:rPr sz="2400" b="1" spc="-5" dirty="0">
                <a:latin typeface="Times New Roman"/>
                <a:cs typeface="Times New Roman"/>
              </a:rPr>
              <a:t>çok küçük su damlacıkları, buz kristalleri</a:t>
            </a:r>
            <a:r>
              <a:rPr sz="2400" b="1" spc="2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veya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065" y="1431798"/>
            <a:ext cx="3766185" cy="977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100"/>
              </a:lnSpc>
              <a:spcBef>
                <a:spcPts val="100"/>
              </a:spcBef>
              <a:tabLst>
                <a:tab pos="745490" algn="l"/>
                <a:tab pos="1419225" algn="l"/>
                <a:tab pos="2009139" algn="l"/>
                <a:tab pos="2532380" algn="l"/>
                <a:tab pos="34417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her	ik</a:t>
            </a:r>
            <a:r>
              <a:rPr sz="2400" b="1" dirty="0">
                <a:latin typeface="Times New Roman"/>
                <a:cs typeface="Times New Roman"/>
              </a:rPr>
              <a:t>i</a:t>
            </a:r>
            <a:r>
              <a:rPr sz="2400" b="1" spc="-15" dirty="0">
                <a:latin typeface="Times New Roman"/>
                <a:cs typeface="Times New Roman"/>
              </a:rPr>
              <a:t>s</a:t>
            </a:r>
            <a:r>
              <a:rPr sz="2400" b="1" spc="-5" dirty="0">
                <a:latin typeface="Times New Roman"/>
                <a:cs typeface="Times New Roman"/>
              </a:rPr>
              <a:t>inin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5" dirty="0">
                <a:latin typeface="Times New Roman"/>
                <a:cs typeface="Times New Roman"/>
              </a:rPr>
              <a:t>k</a:t>
            </a:r>
            <a:r>
              <a:rPr sz="2400" b="1" dirty="0">
                <a:latin typeface="Times New Roman"/>
                <a:cs typeface="Times New Roman"/>
              </a:rPr>
              <a:t>arışım</a:t>
            </a:r>
            <a:r>
              <a:rPr sz="2400" b="1" spc="-15" dirty="0">
                <a:latin typeface="Times New Roman"/>
                <a:cs typeface="Times New Roman"/>
              </a:rPr>
              <a:t>ı</a:t>
            </a:r>
            <a:r>
              <a:rPr sz="2400" b="1" spc="-5" dirty="0">
                <a:latin typeface="Times New Roman"/>
                <a:cs typeface="Times New Roman"/>
              </a:rPr>
              <a:t>ndan  </a:t>
            </a:r>
            <a:r>
              <a:rPr sz="2400" b="1" spc="-30" dirty="0">
                <a:latin typeface="Times New Roman"/>
                <a:cs typeface="Times New Roman"/>
              </a:rPr>
              <a:t>Tarımsal	</a:t>
            </a:r>
            <a:r>
              <a:rPr sz="2400" b="1" spc="-5" dirty="0">
                <a:latin typeface="Times New Roman"/>
                <a:cs typeface="Times New Roman"/>
              </a:rPr>
              <a:t>açıdan	yağış	</a:t>
            </a:r>
            <a:r>
              <a:rPr sz="2400" b="1" dirty="0">
                <a:latin typeface="Times New Roman"/>
                <a:cs typeface="Times New Roman"/>
              </a:rPr>
              <a:t>ve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1697" y="1431798"/>
            <a:ext cx="4326255" cy="977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3025">
              <a:lnSpc>
                <a:spcPct val="130100"/>
              </a:lnSpc>
              <a:spcBef>
                <a:spcPts val="100"/>
              </a:spcBef>
              <a:tabLst>
                <a:tab pos="1570355" algn="l"/>
                <a:tab pos="1784985" algn="l"/>
                <a:tab pos="2338705" algn="l"/>
                <a:tab pos="2545715" algn="l"/>
                <a:tab pos="3161665" algn="l"/>
              </a:tabLst>
            </a:pPr>
            <a:r>
              <a:rPr sz="2400" b="1" dirty="0">
                <a:latin typeface="Times New Roman"/>
                <a:cs typeface="Times New Roman"/>
              </a:rPr>
              <a:t>me</a:t>
            </a:r>
            <a:r>
              <a:rPr sz="2400" b="1" spc="-5" dirty="0">
                <a:latin typeface="Times New Roman"/>
                <a:cs typeface="Times New Roman"/>
              </a:rPr>
              <a:t>ydana	gelen		oluşumlardı</a:t>
            </a:r>
            <a:r>
              <a:rPr sz="2400" b="1" spc="-215" dirty="0">
                <a:latin typeface="Times New Roman"/>
                <a:cs typeface="Times New Roman"/>
              </a:rPr>
              <a:t>r</a:t>
            </a:r>
            <a:r>
              <a:rPr sz="2400" b="1" dirty="0">
                <a:latin typeface="Times New Roman"/>
                <a:cs typeface="Times New Roman"/>
              </a:rPr>
              <a:t>.  güneşle</a:t>
            </a:r>
            <a:r>
              <a:rPr sz="2400" b="1" spc="-5" dirty="0">
                <a:latin typeface="Times New Roman"/>
                <a:cs typeface="Times New Roman"/>
              </a:rPr>
              <a:t>nm</a:t>
            </a:r>
            <a:r>
              <a:rPr sz="2400" b="1" dirty="0">
                <a:latin typeface="Times New Roman"/>
                <a:cs typeface="Times New Roman"/>
              </a:rPr>
              <a:t>e		ile	il</a:t>
            </a:r>
            <a:r>
              <a:rPr sz="2400" b="1" spc="-15" dirty="0">
                <a:latin typeface="Times New Roman"/>
                <a:cs typeface="Times New Roman"/>
              </a:rPr>
              <a:t>g</a:t>
            </a:r>
            <a:r>
              <a:rPr sz="2400" b="1" dirty="0">
                <a:latin typeface="Times New Roman"/>
                <a:cs typeface="Times New Roman"/>
              </a:rPr>
              <a:t>ili	atmosfer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535"/>
              </a:spcBef>
            </a:pPr>
            <a:r>
              <a:rPr dirty="0"/>
              <a:t>olaylarında </a:t>
            </a:r>
            <a:r>
              <a:rPr spc="-5" dirty="0"/>
              <a:t>baş </a:t>
            </a:r>
            <a:r>
              <a:rPr spc="-15" dirty="0"/>
              <a:t>rolü</a:t>
            </a:r>
            <a:r>
              <a:rPr spc="-20" dirty="0"/>
              <a:t> </a:t>
            </a:r>
            <a:r>
              <a:rPr spc="-40" dirty="0"/>
              <a:t>oynar.</a:t>
            </a:r>
          </a:p>
          <a:p>
            <a:pPr marL="12700" marR="5080" indent="914400" algn="just">
              <a:lnSpc>
                <a:spcPct val="130000"/>
              </a:lnSpc>
              <a:spcBef>
                <a:spcPts val="575"/>
              </a:spcBef>
            </a:pPr>
            <a:r>
              <a:rPr spc="-5" dirty="0"/>
              <a:t>Sinoptik rasatta bulutluluk </a:t>
            </a:r>
            <a:r>
              <a:rPr spc="-10" dirty="0"/>
              <a:t>8’e </a:t>
            </a:r>
            <a:r>
              <a:rPr spc="-15" dirty="0"/>
              <a:t>göre  </a:t>
            </a:r>
            <a:r>
              <a:rPr spc="-5" dirty="0"/>
              <a:t>ölçülür </a:t>
            </a:r>
            <a:r>
              <a:rPr dirty="0"/>
              <a:t>yani  </a:t>
            </a:r>
            <a:r>
              <a:rPr spc="-5" dirty="0"/>
              <a:t>gökyüzü </a:t>
            </a:r>
            <a:r>
              <a:rPr dirty="0"/>
              <a:t>8 eşit </a:t>
            </a:r>
            <a:r>
              <a:rPr spc="-5" dirty="0"/>
              <a:t>parçaya bölünür </a:t>
            </a:r>
            <a:r>
              <a:rPr spc="5" dirty="0"/>
              <a:t>ve </a:t>
            </a:r>
            <a:r>
              <a:rPr dirty="0"/>
              <a:t>3/8, </a:t>
            </a:r>
            <a:r>
              <a:rPr spc="-5" dirty="0"/>
              <a:t>5/8, 8/8 gibi </a:t>
            </a:r>
            <a:r>
              <a:rPr dirty="0"/>
              <a:t>ifade </a:t>
            </a:r>
            <a:r>
              <a:rPr spc="-35" dirty="0"/>
              <a:t>edilir.  </a:t>
            </a:r>
            <a:r>
              <a:rPr spc="-5" dirty="0"/>
              <a:t>Sinoptik rasatta bulutluluk </a:t>
            </a:r>
            <a:r>
              <a:rPr dirty="0"/>
              <a:t>8/8 </a:t>
            </a:r>
            <a:r>
              <a:rPr spc="-5" dirty="0"/>
              <a:t>ise gökyüzünün </a:t>
            </a:r>
            <a:r>
              <a:rPr dirty="0"/>
              <a:t>tamamen  bulutla kapalı </a:t>
            </a:r>
            <a:r>
              <a:rPr spc="-5" dirty="0"/>
              <a:t>olduğunu</a:t>
            </a:r>
            <a:r>
              <a:rPr spc="580" dirty="0"/>
              <a:t> </a:t>
            </a:r>
            <a:r>
              <a:rPr spc="-15" dirty="0"/>
              <a:t>göstermektedir.</a:t>
            </a:r>
          </a:p>
          <a:p>
            <a:pPr marL="12700" marR="6350" indent="914400" algn="just">
              <a:lnSpc>
                <a:spcPct val="130000"/>
              </a:lnSpc>
              <a:spcBef>
                <a:spcPts val="580"/>
              </a:spcBef>
            </a:pPr>
            <a:r>
              <a:rPr spc="-5" dirty="0"/>
              <a:t>Klimatolojik </a:t>
            </a:r>
            <a:r>
              <a:rPr dirty="0"/>
              <a:t>rasatta </a:t>
            </a:r>
            <a:r>
              <a:rPr spc="-5" dirty="0"/>
              <a:t>ise 10’a </a:t>
            </a:r>
            <a:r>
              <a:rPr spc="-15" dirty="0"/>
              <a:t>göre </a:t>
            </a:r>
            <a:r>
              <a:rPr dirty="0"/>
              <a:t>2/10, 5/10, 7/10 gibi  </a:t>
            </a:r>
            <a:r>
              <a:rPr spc="-30" dirty="0"/>
              <a:t>ölçülür. </a:t>
            </a:r>
            <a:r>
              <a:rPr spc="-5" dirty="0"/>
              <a:t>Klimatolojik rasatta bulutluluk 10/10 ise gökyüzünün  </a:t>
            </a:r>
            <a:r>
              <a:rPr dirty="0"/>
              <a:t>tamamen bulutla kapalı </a:t>
            </a:r>
            <a:r>
              <a:rPr spc="-5" dirty="0"/>
              <a:t>olduğunu</a:t>
            </a:r>
            <a:r>
              <a:rPr spc="565" dirty="0"/>
              <a:t> </a:t>
            </a:r>
            <a:r>
              <a:rPr spc="-15" dirty="0"/>
              <a:t>göstermektedir.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477012"/>
            <a:ext cx="8209788" cy="6155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715" y="333756"/>
            <a:ext cx="8382000" cy="6263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6110" y="636854"/>
            <a:ext cx="29756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Orta</a:t>
            </a:r>
            <a:r>
              <a:rPr sz="4000" spc="-75" dirty="0"/>
              <a:t> </a:t>
            </a:r>
            <a:r>
              <a:rPr sz="4000" dirty="0"/>
              <a:t>bulutlar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02742" y="1908340"/>
            <a:ext cx="7468234" cy="339471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869"/>
              </a:spcBef>
              <a:buAutoNum type="arabicPeriod"/>
              <a:tabLst>
                <a:tab pos="396875" algn="l"/>
              </a:tabLst>
            </a:pPr>
            <a:r>
              <a:rPr sz="3200" b="1" dirty="0">
                <a:latin typeface="Times New Roman"/>
                <a:cs typeface="Times New Roman"/>
              </a:rPr>
              <a:t>Altocumulus</a:t>
            </a:r>
            <a:endParaRPr sz="3200">
              <a:latin typeface="Times New Roman"/>
              <a:cs typeface="Times New Roman"/>
            </a:endParaRPr>
          </a:p>
          <a:p>
            <a:pPr marL="396240" indent="-38417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396875" algn="l"/>
              </a:tabLst>
            </a:pPr>
            <a:r>
              <a:rPr sz="3200" b="1" dirty="0">
                <a:latin typeface="Times New Roman"/>
                <a:cs typeface="Times New Roman"/>
              </a:rPr>
              <a:t>Altostratus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Ekvatoral </a:t>
            </a:r>
            <a:r>
              <a:rPr sz="2400" b="1" spc="-5" dirty="0">
                <a:latin typeface="Times New Roman"/>
                <a:cs typeface="Times New Roman"/>
              </a:rPr>
              <a:t>bölgede </a:t>
            </a:r>
            <a:r>
              <a:rPr sz="2400" b="1" dirty="0">
                <a:latin typeface="Times New Roman"/>
                <a:cs typeface="Times New Roman"/>
              </a:rPr>
              <a:t>2-8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km,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latin typeface="Times New Roman"/>
                <a:cs typeface="Times New Roman"/>
              </a:rPr>
              <a:t>Orta enlemlerde 2-7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km,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latin typeface="Times New Roman"/>
                <a:cs typeface="Times New Roman"/>
              </a:rPr>
              <a:t>Kutuplarda 2-4 km </a:t>
            </a:r>
            <a:r>
              <a:rPr sz="2400" b="1" spc="-5" dirty="0">
                <a:latin typeface="Times New Roman"/>
                <a:cs typeface="Times New Roman"/>
              </a:rPr>
              <a:t>yüksekliklerdeki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bulutlardır.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latin typeface="Times New Roman"/>
                <a:cs typeface="Times New Roman"/>
              </a:rPr>
              <a:t>Çoğunlukla su </a:t>
            </a:r>
            <a:r>
              <a:rPr sz="2400" b="1" dirty="0">
                <a:latin typeface="Times New Roman"/>
                <a:cs typeface="Times New Roman"/>
              </a:rPr>
              <a:t>ve/veya </a:t>
            </a:r>
            <a:r>
              <a:rPr sz="2400" b="1" spc="-5" dirty="0">
                <a:latin typeface="Times New Roman"/>
                <a:cs typeface="Times New Roman"/>
              </a:rPr>
              <a:t>buz </a:t>
            </a:r>
            <a:r>
              <a:rPr sz="2400" b="1" dirty="0">
                <a:latin typeface="Times New Roman"/>
                <a:cs typeface="Times New Roman"/>
              </a:rPr>
              <a:t>kristallerinden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oluşmuşlardır.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742" y="22047"/>
            <a:ext cx="732218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Altocumulus </a:t>
            </a:r>
            <a:r>
              <a:rPr dirty="0"/>
              <a:t>(Ac): </a:t>
            </a:r>
            <a:r>
              <a:rPr spc="-5" dirty="0"/>
              <a:t>Beyaz </a:t>
            </a:r>
            <a:r>
              <a:rPr dirty="0"/>
              <a:t>ve gri </a:t>
            </a:r>
            <a:r>
              <a:rPr spc="-10" dirty="0"/>
              <a:t>renkte </a:t>
            </a:r>
            <a:r>
              <a:rPr dirty="0"/>
              <a:t>gölgeli,</a:t>
            </a:r>
            <a:r>
              <a:rPr spc="-95" dirty="0"/>
              <a:t> </a:t>
            </a:r>
            <a:r>
              <a:rPr dirty="0"/>
              <a:t>yuvarlak,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tomurcuklu kümelerden </a:t>
            </a:r>
            <a:r>
              <a:rPr dirty="0"/>
              <a:t>oluşan</a:t>
            </a:r>
            <a:r>
              <a:rPr spc="-30" dirty="0"/>
              <a:t> </a:t>
            </a:r>
            <a:r>
              <a:rPr spc="-20" dirty="0"/>
              <a:t>bulutlardır.</a:t>
            </a:r>
          </a:p>
        </p:txBody>
      </p:sp>
      <p:sp>
        <p:nvSpPr>
          <p:cNvPr id="3" name="object 3"/>
          <p:cNvSpPr/>
          <p:nvPr/>
        </p:nvSpPr>
        <p:spPr>
          <a:xfrm>
            <a:off x="394715" y="981455"/>
            <a:ext cx="8282940" cy="5679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123" y="548640"/>
            <a:ext cx="8136635" cy="5612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99807" y="5473395"/>
            <a:ext cx="1405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lt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cumul</a:t>
            </a:r>
            <a:r>
              <a:rPr sz="1800" b="1" spc="5" dirty="0">
                <a:latin typeface="Arial"/>
                <a:cs typeface="Arial"/>
              </a:rPr>
              <a:t>u</a:t>
            </a:r>
            <a:r>
              <a:rPr sz="1800" b="1" spc="-5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77012"/>
            <a:ext cx="8065008" cy="6053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05384"/>
            <a:ext cx="8138159" cy="6105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405384"/>
            <a:ext cx="8282940" cy="6205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217" y="14478"/>
            <a:ext cx="8900795" cy="12693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675"/>
              </a:spcBef>
            </a:pPr>
            <a:r>
              <a:rPr spc="-5" dirty="0"/>
              <a:t>Altostratus </a:t>
            </a:r>
            <a:r>
              <a:rPr dirty="0"/>
              <a:t>(As): </a:t>
            </a:r>
            <a:r>
              <a:rPr spc="-5" dirty="0"/>
              <a:t>Gökyüzünü </a:t>
            </a:r>
            <a:r>
              <a:rPr dirty="0"/>
              <a:t>kısmen veya tamamen </a:t>
            </a:r>
            <a:r>
              <a:rPr spc="-35" dirty="0"/>
              <a:t>kaplar, </a:t>
            </a:r>
            <a:r>
              <a:rPr spc="-5" dirty="0"/>
              <a:t>lif veya  </a:t>
            </a:r>
            <a:r>
              <a:rPr spc="-40" dirty="0"/>
              <a:t>düzdür.</a:t>
            </a:r>
            <a:r>
              <a:rPr spc="520" dirty="0"/>
              <a:t> </a:t>
            </a:r>
            <a:r>
              <a:rPr dirty="0"/>
              <a:t>Grimsi </a:t>
            </a:r>
            <a:r>
              <a:rPr spc="-5" dirty="0"/>
              <a:t>veya </a:t>
            </a:r>
            <a:r>
              <a:rPr dirty="0"/>
              <a:t>mavimsi </a:t>
            </a:r>
            <a:r>
              <a:rPr spc="-25" dirty="0"/>
              <a:t>bulutlardır. </a:t>
            </a:r>
            <a:r>
              <a:rPr spc="-5" dirty="0"/>
              <a:t>Kalın kısımları ışığı  geçirmez. </a:t>
            </a:r>
            <a:r>
              <a:rPr dirty="0"/>
              <a:t>İnce </a:t>
            </a:r>
            <a:r>
              <a:rPr spc="-5" dirty="0"/>
              <a:t>kısımlarında </a:t>
            </a:r>
            <a:r>
              <a:rPr dirty="0"/>
              <a:t>sanki </a:t>
            </a:r>
            <a:r>
              <a:rPr spc="-5" dirty="0"/>
              <a:t>güneş buzlu </a:t>
            </a:r>
            <a:r>
              <a:rPr dirty="0"/>
              <a:t>cam </a:t>
            </a:r>
            <a:r>
              <a:rPr spc="-5" dirty="0"/>
              <a:t>arkasında </a:t>
            </a:r>
            <a:r>
              <a:rPr dirty="0"/>
              <a:t>gibi  </a:t>
            </a:r>
            <a:r>
              <a:rPr spc="-30" dirty="0"/>
              <a:t>görünür.</a:t>
            </a:r>
          </a:p>
        </p:txBody>
      </p:sp>
      <p:sp>
        <p:nvSpPr>
          <p:cNvPr id="3" name="object 3"/>
          <p:cNvSpPr/>
          <p:nvPr/>
        </p:nvSpPr>
        <p:spPr>
          <a:xfrm>
            <a:off x="539495" y="1412747"/>
            <a:ext cx="8138159" cy="5167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715" y="405384"/>
            <a:ext cx="8354568" cy="6254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Yüksekliklerine </a:t>
            </a:r>
            <a:r>
              <a:rPr spc="-15" dirty="0"/>
              <a:t>Göre </a:t>
            </a:r>
            <a:r>
              <a:rPr dirty="0"/>
              <a:t>Bulutların</a:t>
            </a:r>
            <a:r>
              <a:rPr spc="-15" dirty="0"/>
              <a:t> </a:t>
            </a:r>
            <a:r>
              <a:rPr spc="-5" dirty="0"/>
              <a:t>Sınıflandırılması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-14287" y="1327213"/>
          <a:ext cx="9187180" cy="4492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0000"/>
                <a:gridCol w="2070100"/>
                <a:gridCol w="2240279"/>
                <a:gridCol w="2294254"/>
              </a:tblGrid>
              <a:tr h="1038225">
                <a:tc>
                  <a:txBody>
                    <a:bodyPr/>
                    <a:lstStyle/>
                    <a:p>
                      <a:pPr marL="188595">
                        <a:lnSpc>
                          <a:spcPts val="2800"/>
                        </a:lnSpc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Yüksek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Bulutlar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ts val="2800"/>
                        </a:lnSpc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Orta</a:t>
                      </a:r>
                      <a:r>
                        <a:rPr sz="24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Bulutlar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ts val="2800"/>
                        </a:lnSpc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Alçak</a:t>
                      </a:r>
                      <a:r>
                        <a:rPr sz="2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Bulutlar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800"/>
                        </a:lnSpc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Dikey</a:t>
                      </a:r>
                      <a:r>
                        <a:rPr sz="2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Gelişmeli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Bulutlar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425761"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Cirrus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83185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(Sirüs)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84455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Cirrocumulus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2787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(Sirrokümülüs)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438784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Cirrostratus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38862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(Sirrostratüs)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Altocumulus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2667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Altostratus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Stratocumulus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857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Stratus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Cumulus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38100" marR="29845" algn="ctr">
                        <a:lnSpc>
                          <a:spcPct val="300100"/>
                        </a:lnSpc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mulonimbus 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Nimbostratus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6371844" y="5286755"/>
            <a:ext cx="434340" cy="173990"/>
          </a:xfrm>
          <a:custGeom>
            <a:avLst/>
            <a:gdLst/>
            <a:ahLst/>
            <a:cxnLst/>
            <a:rect l="l" t="t" r="r" b="b"/>
            <a:pathLst>
              <a:path w="434340" h="173989">
                <a:moveTo>
                  <a:pt x="173735" y="0"/>
                </a:moveTo>
                <a:lnTo>
                  <a:pt x="0" y="86868"/>
                </a:lnTo>
                <a:lnTo>
                  <a:pt x="173735" y="173736"/>
                </a:lnTo>
                <a:lnTo>
                  <a:pt x="173735" y="115824"/>
                </a:lnTo>
                <a:lnTo>
                  <a:pt x="144779" y="115824"/>
                </a:lnTo>
                <a:lnTo>
                  <a:pt x="144779" y="57912"/>
                </a:lnTo>
                <a:lnTo>
                  <a:pt x="173735" y="57912"/>
                </a:lnTo>
                <a:lnTo>
                  <a:pt x="173735" y="0"/>
                </a:lnTo>
                <a:close/>
              </a:path>
              <a:path w="434340" h="173989">
                <a:moveTo>
                  <a:pt x="260603" y="0"/>
                </a:moveTo>
                <a:lnTo>
                  <a:pt x="260603" y="173736"/>
                </a:lnTo>
                <a:lnTo>
                  <a:pt x="376427" y="115824"/>
                </a:lnTo>
                <a:lnTo>
                  <a:pt x="289559" y="115824"/>
                </a:lnTo>
                <a:lnTo>
                  <a:pt x="289559" y="57912"/>
                </a:lnTo>
                <a:lnTo>
                  <a:pt x="376427" y="57912"/>
                </a:lnTo>
                <a:lnTo>
                  <a:pt x="260603" y="0"/>
                </a:lnTo>
                <a:close/>
              </a:path>
              <a:path w="434340" h="173989">
                <a:moveTo>
                  <a:pt x="173735" y="57912"/>
                </a:moveTo>
                <a:lnTo>
                  <a:pt x="144779" y="57912"/>
                </a:lnTo>
                <a:lnTo>
                  <a:pt x="144779" y="115824"/>
                </a:lnTo>
                <a:lnTo>
                  <a:pt x="173735" y="115824"/>
                </a:lnTo>
                <a:lnTo>
                  <a:pt x="173735" y="57912"/>
                </a:lnTo>
                <a:close/>
              </a:path>
              <a:path w="434340" h="173989">
                <a:moveTo>
                  <a:pt x="260603" y="57912"/>
                </a:moveTo>
                <a:lnTo>
                  <a:pt x="173735" y="57912"/>
                </a:lnTo>
                <a:lnTo>
                  <a:pt x="173735" y="115824"/>
                </a:lnTo>
                <a:lnTo>
                  <a:pt x="260603" y="115824"/>
                </a:lnTo>
                <a:lnTo>
                  <a:pt x="260603" y="57912"/>
                </a:lnTo>
                <a:close/>
              </a:path>
              <a:path w="434340" h="173989">
                <a:moveTo>
                  <a:pt x="376427" y="57912"/>
                </a:moveTo>
                <a:lnTo>
                  <a:pt x="289559" y="57912"/>
                </a:lnTo>
                <a:lnTo>
                  <a:pt x="289559" y="115824"/>
                </a:lnTo>
                <a:lnTo>
                  <a:pt x="376427" y="115824"/>
                </a:lnTo>
                <a:lnTo>
                  <a:pt x="434339" y="86868"/>
                </a:lnTo>
                <a:lnTo>
                  <a:pt x="376427" y="57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715" y="387095"/>
            <a:ext cx="8354568" cy="6266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3333" y="1142237"/>
            <a:ext cx="31991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Alçak</a:t>
            </a:r>
            <a:r>
              <a:rPr sz="4000" spc="-65" dirty="0"/>
              <a:t> </a:t>
            </a:r>
            <a:r>
              <a:rPr sz="4000" spc="-5" dirty="0"/>
              <a:t>bulutlar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02742" y="2414495"/>
            <a:ext cx="7322820" cy="266128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419100" indent="-407034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419734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Stratocumulus</a:t>
            </a:r>
            <a:endParaRPr sz="3200">
              <a:latin typeface="Times New Roman"/>
              <a:cs typeface="Times New Roman"/>
            </a:endParaRPr>
          </a:p>
          <a:p>
            <a:pPr marL="419734" indent="-407670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420370" algn="l"/>
              </a:tabLst>
            </a:pPr>
            <a:r>
              <a:rPr sz="3200" b="1" dirty="0">
                <a:latin typeface="Times New Roman"/>
                <a:cs typeface="Times New Roman"/>
              </a:rPr>
              <a:t>Stratus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 marR="5080">
              <a:lnSpc>
                <a:spcPct val="120000"/>
              </a:lnSpc>
            </a:pPr>
            <a:r>
              <a:rPr sz="2400" b="1" spc="-5" dirty="0">
                <a:latin typeface="Times New Roman"/>
                <a:cs typeface="Times New Roman"/>
              </a:rPr>
              <a:t>Stratus </a:t>
            </a:r>
            <a:r>
              <a:rPr sz="2400" b="1" dirty="0">
                <a:latin typeface="Times New Roman"/>
                <a:cs typeface="Times New Roman"/>
              </a:rPr>
              <a:t>latincede tabaka, katman anlamına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gelmektedir.  </a:t>
            </a:r>
            <a:r>
              <a:rPr sz="2400" b="1" spc="-5" dirty="0">
                <a:latin typeface="Times New Roman"/>
                <a:cs typeface="Times New Roman"/>
              </a:rPr>
              <a:t>0-2 km </a:t>
            </a:r>
            <a:r>
              <a:rPr sz="2400" b="1" dirty="0">
                <a:latin typeface="Times New Roman"/>
                <a:cs typeface="Times New Roman"/>
              </a:rPr>
              <a:t>yüksekliğindeki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bulutlardır.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692" y="158877"/>
            <a:ext cx="8578850" cy="9766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675"/>
              </a:spcBef>
            </a:pPr>
            <a:r>
              <a:rPr spc="-5" dirty="0"/>
              <a:t>Stratocumulus </a:t>
            </a:r>
            <a:r>
              <a:rPr dirty="0"/>
              <a:t>(Sc): </a:t>
            </a:r>
            <a:r>
              <a:rPr spc="-5" dirty="0"/>
              <a:t>Gri veya beyazımtrak </a:t>
            </a:r>
            <a:r>
              <a:rPr spc="-25" dirty="0"/>
              <a:t>bulutlardır. </a:t>
            </a:r>
            <a:r>
              <a:rPr spc="-45" dirty="0"/>
              <a:t>Yağmur  </a:t>
            </a:r>
            <a:r>
              <a:rPr dirty="0"/>
              <a:t>ve kar </a:t>
            </a:r>
            <a:r>
              <a:rPr spc="-25" dirty="0"/>
              <a:t>oluşturur. </a:t>
            </a:r>
            <a:r>
              <a:rPr spc="-5" dirty="0"/>
              <a:t>Hale yapan buz </a:t>
            </a:r>
            <a:r>
              <a:rPr dirty="0"/>
              <a:t>kristalleri </a:t>
            </a:r>
            <a:r>
              <a:rPr spc="-5" dirty="0"/>
              <a:t>içerir </a:t>
            </a:r>
            <a:r>
              <a:rPr dirty="0"/>
              <a:t>(kışın).  </a:t>
            </a:r>
            <a:r>
              <a:rPr spc="-5" dirty="0"/>
              <a:t>İnceyken </a:t>
            </a:r>
            <a:r>
              <a:rPr dirty="0"/>
              <a:t>gökkuşağı</a:t>
            </a:r>
            <a:r>
              <a:rPr spc="-25" dirty="0"/>
              <a:t> </a:t>
            </a:r>
            <a:r>
              <a:rPr spc="-15" dirty="0"/>
              <a:t>oluşturabilir.</a:t>
            </a:r>
          </a:p>
        </p:txBody>
      </p:sp>
      <p:sp>
        <p:nvSpPr>
          <p:cNvPr id="3" name="object 3"/>
          <p:cNvSpPr/>
          <p:nvPr/>
        </p:nvSpPr>
        <p:spPr>
          <a:xfrm>
            <a:off x="394715" y="1341119"/>
            <a:ext cx="8388096" cy="5250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77012"/>
            <a:ext cx="8138159" cy="6103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77012"/>
            <a:ext cx="8136635" cy="6091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548640"/>
            <a:ext cx="7993380" cy="6004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908303"/>
            <a:ext cx="8065008" cy="5294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276" y="981455"/>
            <a:ext cx="7705344" cy="5084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4455" y="333756"/>
            <a:ext cx="4658868" cy="6192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620268"/>
            <a:ext cx="8316468" cy="5757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5567" y="1028700"/>
            <a:ext cx="6769608" cy="4904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7885" y="565785"/>
            <a:ext cx="50476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Dikey </a:t>
            </a:r>
            <a:r>
              <a:rPr sz="4000" spc="-5" dirty="0"/>
              <a:t>gelişmiş</a:t>
            </a:r>
            <a:r>
              <a:rPr sz="4000" dirty="0"/>
              <a:t> </a:t>
            </a:r>
            <a:r>
              <a:rPr sz="4000" spc="-10" dirty="0"/>
              <a:t>bulutlar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47217" y="1765016"/>
            <a:ext cx="6675755" cy="329565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419100" indent="-407034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419734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Cumulus</a:t>
            </a:r>
            <a:endParaRPr sz="3200">
              <a:latin typeface="Times New Roman"/>
              <a:cs typeface="Times New Roman"/>
            </a:endParaRPr>
          </a:p>
          <a:p>
            <a:pPr marL="419734" indent="-407670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420370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Cumulonimbus</a:t>
            </a:r>
            <a:endParaRPr sz="3200">
              <a:latin typeface="Times New Roman"/>
              <a:cs typeface="Times New Roman"/>
            </a:endParaRPr>
          </a:p>
          <a:p>
            <a:pPr marL="419734" marR="125730" indent="-419734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419734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Nimbostratus </a:t>
            </a:r>
            <a:r>
              <a:rPr sz="3200" b="1" spc="-50" dirty="0">
                <a:latin typeface="Times New Roman"/>
                <a:cs typeface="Times New Roman"/>
              </a:rPr>
              <a:t>(Aynı </a:t>
            </a:r>
            <a:r>
              <a:rPr sz="3200" b="1" dirty="0">
                <a:latin typeface="Times New Roman"/>
                <a:cs typeface="Times New Roman"/>
              </a:rPr>
              <a:t>zamanda alçak  </a:t>
            </a:r>
            <a:r>
              <a:rPr sz="3200" b="1" spc="-5" dirty="0">
                <a:latin typeface="Times New Roman"/>
                <a:cs typeface="Times New Roman"/>
              </a:rPr>
              <a:t>buluttur)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Dikine gelişim </a:t>
            </a:r>
            <a:r>
              <a:rPr sz="2400" b="1" spc="-10" dirty="0">
                <a:latin typeface="Times New Roman"/>
                <a:cs typeface="Times New Roman"/>
              </a:rPr>
              <a:t>gösteren </a:t>
            </a:r>
            <a:r>
              <a:rPr sz="2400" b="1" dirty="0">
                <a:latin typeface="Times New Roman"/>
                <a:cs typeface="Times New Roman"/>
              </a:rPr>
              <a:t>yoğun yağmur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bulutlarıdır.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88" y="14478"/>
            <a:ext cx="8757920" cy="12693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675"/>
              </a:spcBef>
            </a:pPr>
            <a:r>
              <a:rPr spc="-5" dirty="0"/>
              <a:t>Cumulus </a:t>
            </a:r>
            <a:r>
              <a:rPr dirty="0"/>
              <a:t>(Cu): </a:t>
            </a:r>
            <a:r>
              <a:rPr spc="-5" dirty="0"/>
              <a:t>Üst </a:t>
            </a:r>
            <a:r>
              <a:rPr dirty="0"/>
              <a:t>kısımları </a:t>
            </a:r>
            <a:r>
              <a:rPr spc="-5" dirty="0"/>
              <a:t>karnabahar </a:t>
            </a:r>
            <a:r>
              <a:rPr dirty="0"/>
              <a:t>görünümünde oluşan;  </a:t>
            </a:r>
            <a:r>
              <a:rPr spc="-5" dirty="0"/>
              <a:t>küme, kubbe </a:t>
            </a:r>
            <a:r>
              <a:rPr dirty="0"/>
              <a:t>ve </a:t>
            </a:r>
            <a:r>
              <a:rPr spc="-5" dirty="0"/>
              <a:t>kuleler şeklinde </a:t>
            </a:r>
            <a:r>
              <a:rPr dirty="0"/>
              <a:t>gelişen </a:t>
            </a:r>
            <a:r>
              <a:rPr spc="-5" dirty="0"/>
              <a:t>yoğun </a:t>
            </a:r>
            <a:r>
              <a:rPr spc="-25" dirty="0"/>
              <a:t>bulutlardır. </a:t>
            </a:r>
            <a:r>
              <a:rPr spc="-5" dirty="0"/>
              <a:t>Güneş  </a:t>
            </a:r>
            <a:r>
              <a:rPr dirty="0"/>
              <a:t>vuran </a:t>
            </a:r>
            <a:r>
              <a:rPr spc="-5" dirty="0"/>
              <a:t>yüzeyleri parlak </a:t>
            </a:r>
            <a:r>
              <a:rPr dirty="0"/>
              <a:t>beyaz </a:t>
            </a:r>
            <a:r>
              <a:rPr spc="-20" dirty="0"/>
              <a:t>görünümdedir. </a:t>
            </a:r>
            <a:r>
              <a:rPr spc="-5" dirty="0"/>
              <a:t>Su ve </a:t>
            </a:r>
            <a:r>
              <a:rPr dirty="0"/>
              <a:t>buz </a:t>
            </a:r>
            <a:r>
              <a:rPr spc="-5" dirty="0"/>
              <a:t>kristalleri  </a:t>
            </a:r>
            <a:r>
              <a:rPr spc="-30" dirty="0"/>
              <a:t>içerir. </a:t>
            </a:r>
            <a:r>
              <a:rPr spc="-45" dirty="0"/>
              <a:t>Yağmur </a:t>
            </a:r>
            <a:r>
              <a:rPr dirty="0"/>
              <a:t>ve </a:t>
            </a:r>
            <a:r>
              <a:rPr spc="-5" dirty="0"/>
              <a:t>sağanak </a:t>
            </a:r>
            <a:r>
              <a:rPr dirty="0"/>
              <a:t>oluşturan</a:t>
            </a:r>
            <a:r>
              <a:rPr spc="-110" dirty="0"/>
              <a:t> </a:t>
            </a:r>
            <a:r>
              <a:rPr spc="-20" dirty="0"/>
              <a:t>bulutlardır.</a:t>
            </a:r>
          </a:p>
        </p:txBody>
      </p:sp>
      <p:sp>
        <p:nvSpPr>
          <p:cNvPr id="3" name="object 3"/>
          <p:cNvSpPr/>
          <p:nvPr/>
        </p:nvSpPr>
        <p:spPr>
          <a:xfrm>
            <a:off x="755904" y="1412747"/>
            <a:ext cx="7632192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77012"/>
            <a:ext cx="8065008" cy="6038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77012"/>
            <a:ext cx="8065008" cy="6038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405384"/>
            <a:ext cx="8209788" cy="6146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7525"/>
            <a:ext cx="8987790" cy="121793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 algn="just">
              <a:lnSpc>
                <a:spcPts val="2210"/>
              </a:lnSpc>
              <a:spcBef>
                <a:spcPts val="635"/>
              </a:spcBef>
            </a:pPr>
            <a:r>
              <a:rPr sz="2300" spc="-5" dirty="0"/>
              <a:t>Cumulonimbus (Cb): Dağ </a:t>
            </a:r>
            <a:r>
              <a:rPr sz="2300" dirty="0"/>
              <a:t>ve </a:t>
            </a:r>
            <a:r>
              <a:rPr sz="2300" spc="-5" dirty="0"/>
              <a:t>kuleler biçiminde dikine uzanan yoğun </a:t>
            </a:r>
            <a:r>
              <a:rPr sz="2300" dirty="0"/>
              <a:t>ve  </a:t>
            </a:r>
            <a:r>
              <a:rPr sz="2300" spc="-5" dirty="0"/>
              <a:t>koyu </a:t>
            </a:r>
            <a:r>
              <a:rPr sz="2300" spc="-25" dirty="0"/>
              <a:t>bulutlardır. </a:t>
            </a:r>
            <a:r>
              <a:rPr sz="2300" dirty="0"/>
              <a:t>Üst </a:t>
            </a:r>
            <a:r>
              <a:rPr sz="2300" spc="-5" dirty="0"/>
              <a:t>kısımları </a:t>
            </a:r>
            <a:r>
              <a:rPr sz="2300" dirty="0"/>
              <a:t>örs </a:t>
            </a:r>
            <a:r>
              <a:rPr sz="2300" spc="-25" dirty="0"/>
              <a:t>şeklindedir. </a:t>
            </a:r>
            <a:r>
              <a:rPr sz="2300" spc="-5" dirty="0"/>
              <a:t>En önemli </a:t>
            </a:r>
            <a:r>
              <a:rPr sz="2300" dirty="0"/>
              <a:t>karakteristik  </a:t>
            </a:r>
            <a:r>
              <a:rPr sz="2300" spc="-5" dirty="0"/>
              <a:t>özelliği şimşek </a:t>
            </a:r>
            <a:r>
              <a:rPr sz="2300" dirty="0"/>
              <a:t>ve gök </a:t>
            </a:r>
            <a:r>
              <a:rPr sz="2300" spc="-20" dirty="0"/>
              <a:t>gürültüsüdür. </a:t>
            </a:r>
            <a:r>
              <a:rPr sz="2300" spc="-5" dirty="0"/>
              <a:t>Sağanak, </a:t>
            </a:r>
            <a:r>
              <a:rPr sz="2300" dirty="0"/>
              <a:t>kar ve dolu </a:t>
            </a:r>
            <a:r>
              <a:rPr sz="2300" spc="-5" dirty="0"/>
              <a:t>yağışı  </a:t>
            </a:r>
            <a:r>
              <a:rPr sz="2300" dirty="0"/>
              <a:t>meydana</a:t>
            </a:r>
            <a:r>
              <a:rPr sz="2300" spc="-35" dirty="0"/>
              <a:t> </a:t>
            </a:r>
            <a:r>
              <a:rPr sz="2300" spc="-30" dirty="0"/>
              <a:t>getirir.</a:t>
            </a:r>
            <a:endParaRPr sz="2300"/>
          </a:p>
        </p:txBody>
      </p:sp>
      <p:sp>
        <p:nvSpPr>
          <p:cNvPr id="3" name="object 3"/>
          <p:cNvSpPr/>
          <p:nvPr/>
        </p:nvSpPr>
        <p:spPr>
          <a:xfrm>
            <a:off x="684276" y="1412747"/>
            <a:ext cx="7848600" cy="5091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77012"/>
            <a:ext cx="8138159" cy="6086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77012"/>
            <a:ext cx="8136635" cy="6089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548640"/>
            <a:ext cx="8063483" cy="6044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38227"/>
            <a:ext cx="8575675" cy="9766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675"/>
              </a:spcBef>
            </a:pPr>
            <a:r>
              <a:rPr spc="-5" dirty="0"/>
              <a:t>Nimbostratus </a:t>
            </a:r>
            <a:r>
              <a:rPr dirty="0"/>
              <a:t>(Ns): </a:t>
            </a:r>
            <a:r>
              <a:rPr spc="-5" dirty="0"/>
              <a:t>Genellikle koyu </a:t>
            </a:r>
            <a:r>
              <a:rPr dirty="0"/>
              <a:t>gri </a:t>
            </a:r>
            <a:r>
              <a:rPr spc="-30" dirty="0"/>
              <a:t>renklidir. </a:t>
            </a:r>
            <a:r>
              <a:rPr spc="-5" dirty="0"/>
              <a:t>Çok kalın bulut  olması nedeniyle güneş ve ay görünmez. Çok geniş alanları  </a:t>
            </a:r>
            <a:r>
              <a:rPr spc="-20" dirty="0"/>
              <a:t>kaplarlar. </a:t>
            </a:r>
            <a:r>
              <a:rPr spc="-45" dirty="0"/>
              <a:t>Yağmur </a:t>
            </a:r>
            <a:r>
              <a:rPr spc="-5" dirty="0"/>
              <a:t>ve </a:t>
            </a:r>
            <a:r>
              <a:rPr dirty="0"/>
              <a:t>kar </a:t>
            </a:r>
            <a:r>
              <a:rPr spc="-5" dirty="0"/>
              <a:t>yağdıran</a:t>
            </a:r>
            <a:r>
              <a:rPr spc="-175" dirty="0"/>
              <a:t> </a:t>
            </a:r>
            <a:r>
              <a:rPr spc="-20" dirty="0"/>
              <a:t>bulutlardır.</a:t>
            </a:r>
          </a:p>
        </p:txBody>
      </p:sp>
      <p:sp>
        <p:nvSpPr>
          <p:cNvPr id="3" name="object 3"/>
          <p:cNvSpPr/>
          <p:nvPr/>
        </p:nvSpPr>
        <p:spPr>
          <a:xfrm>
            <a:off x="539495" y="1267967"/>
            <a:ext cx="8065008" cy="5330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4870" y="349453"/>
            <a:ext cx="44570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5" dirty="0"/>
              <a:t>Bulutların</a:t>
            </a:r>
            <a:r>
              <a:rPr sz="3600" spc="-35" dirty="0"/>
              <a:t> </a:t>
            </a:r>
            <a:r>
              <a:rPr sz="4000" spc="-5" dirty="0"/>
              <a:t>Özellikleri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82015" y="1122389"/>
            <a:ext cx="6936740" cy="4497070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2656840">
              <a:lnSpc>
                <a:spcPct val="100000"/>
              </a:lnSpc>
              <a:spcBef>
                <a:spcPts val="990"/>
              </a:spcBef>
            </a:pPr>
            <a:r>
              <a:rPr sz="3600" b="1" dirty="0">
                <a:latin typeface="Times New Roman"/>
                <a:cs typeface="Times New Roman"/>
              </a:rPr>
              <a:t>Yüksek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bulutlar</a:t>
            </a:r>
            <a:endParaRPr sz="3600">
              <a:latin typeface="Times New Roman"/>
              <a:cs typeface="Times New Roman"/>
            </a:endParaRPr>
          </a:p>
          <a:p>
            <a:pPr marL="367665" indent="-355600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3683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Cirrus</a:t>
            </a:r>
            <a:endParaRPr sz="2800">
              <a:latin typeface="Times New Roman"/>
              <a:cs typeface="Times New Roman"/>
            </a:endParaRPr>
          </a:p>
          <a:p>
            <a:pPr marL="367665" indent="-3556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36830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Cirrocumulus</a:t>
            </a:r>
            <a:endParaRPr sz="2800">
              <a:latin typeface="Times New Roman"/>
              <a:cs typeface="Times New Roman"/>
            </a:endParaRPr>
          </a:p>
          <a:p>
            <a:pPr marL="367665" indent="-35560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36830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Cirrostratus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 marR="5080">
              <a:lnSpc>
                <a:spcPct val="120000"/>
              </a:lnSpc>
            </a:pPr>
            <a:r>
              <a:rPr sz="2400" b="1" spc="-5" dirty="0">
                <a:latin typeface="Times New Roman"/>
                <a:cs typeface="Times New Roman"/>
              </a:rPr>
              <a:t>Cirrus latincede </a:t>
            </a:r>
            <a:r>
              <a:rPr sz="2400" b="1" dirty="0">
                <a:latin typeface="Times New Roman"/>
                <a:cs typeface="Times New Roman"/>
              </a:rPr>
              <a:t>“saç kıvrımı” anlamına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gelmektedir.  </a:t>
            </a:r>
            <a:r>
              <a:rPr sz="2400" b="1" dirty="0">
                <a:latin typeface="Times New Roman"/>
                <a:cs typeface="Times New Roman"/>
              </a:rPr>
              <a:t>Ekvatoral </a:t>
            </a:r>
            <a:r>
              <a:rPr sz="2400" b="1" spc="-5" dirty="0">
                <a:latin typeface="Times New Roman"/>
                <a:cs typeface="Times New Roman"/>
              </a:rPr>
              <a:t>bölgelerde </a:t>
            </a:r>
            <a:r>
              <a:rPr sz="2400" b="1" dirty="0">
                <a:latin typeface="Times New Roman"/>
                <a:cs typeface="Times New Roman"/>
              </a:rPr>
              <a:t>6-18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km,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latin typeface="Times New Roman"/>
                <a:cs typeface="Times New Roman"/>
              </a:rPr>
              <a:t>Orta enlemlerde 5-13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km,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latin typeface="Times New Roman"/>
                <a:cs typeface="Times New Roman"/>
              </a:rPr>
              <a:t>Kutuplarda 3-8 km </a:t>
            </a:r>
            <a:r>
              <a:rPr sz="2400" b="1" spc="-5" dirty="0">
                <a:latin typeface="Times New Roman"/>
                <a:cs typeface="Times New Roman"/>
              </a:rPr>
              <a:t>yüksekliklerdeki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oluşumlardır.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405384"/>
            <a:ext cx="8282940" cy="6211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548640"/>
            <a:ext cx="8065008" cy="6035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77012"/>
            <a:ext cx="8138159" cy="6089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540" y="138429"/>
            <a:ext cx="78174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Cirrus </a:t>
            </a:r>
            <a:r>
              <a:rPr dirty="0"/>
              <a:t>(Ci): Beyaz lif ya </a:t>
            </a:r>
            <a:r>
              <a:rPr spc="-5" dirty="0"/>
              <a:t>da </a:t>
            </a:r>
            <a:r>
              <a:rPr dirty="0"/>
              <a:t>ipek </a:t>
            </a:r>
            <a:r>
              <a:rPr spc="-5" dirty="0"/>
              <a:t>parlaklığında, gölgesiz, buz  </a:t>
            </a:r>
            <a:r>
              <a:rPr dirty="0"/>
              <a:t>kristallerinden meydana gelen ince</a:t>
            </a:r>
            <a:r>
              <a:rPr spc="-65" dirty="0"/>
              <a:t> </a:t>
            </a:r>
            <a:r>
              <a:rPr spc="-25" dirty="0"/>
              <a:t>bulutlardır.</a:t>
            </a:r>
          </a:p>
        </p:txBody>
      </p:sp>
      <p:sp>
        <p:nvSpPr>
          <p:cNvPr id="3" name="object 3"/>
          <p:cNvSpPr/>
          <p:nvPr/>
        </p:nvSpPr>
        <p:spPr>
          <a:xfrm>
            <a:off x="539495" y="1053083"/>
            <a:ext cx="8028432" cy="5326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477012"/>
            <a:ext cx="8388096" cy="5721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110" y="5420969"/>
            <a:ext cx="697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Cir</a:t>
            </a:r>
            <a:r>
              <a:rPr sz="1800" b="1" spc="-1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us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5" y="576072"/>
            <a:ext cx="7609332" cy="5707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580644"/>
            <a:ext cx="7621524" cy="5696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493</Words>
  <Application>Microsoft Office PowerPoint</Application>
  <PresentationFormat>Ekran Gösterisi (4:3)</PresentationFormat>
  <Paragraphs>73</Paragraphs>
  <Slides>52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57" baseType="lpstr">
      <vt:lpstr>Arial</vt:lpstr>
      <vt:lpstr>Calibri</vt:lpstr>
      <vt:lpstr>TeXGyreAdventor</vt:lpstr>
      <vt:lpstr>Times New Roman</vt:lpstr>
      <vt:lpstr>Office Theme</vt:lpstr>
      <vt:lpstr>METEOROLOJİ</vt:lpstr>
      <vt:lpstr>B U L U T L A R</vt:lpstr>
      <vt:lpstr>Yüksekliklerine Göre Bulutların Sınıflandırılması</vt:lpstr>
      <vt:lpstr>PowerPoint Sunusu</vt:lpstr>
      <vt:lpstr>Bulutların Özellikleri</vt:lpstr>
      <vt:lpstr>Cirrus (Ci): Beyaz lif ya da ipek parlaklığında, gölgesiz, buz  kristallerinden meydana gelen ince bulutlardır.</vt:lpstr>
      <vt:lpstr>PowerPoint Sunusu</vt:lpstr>
      <vt:lpstr>PowerPoint Sunusu</vt:lpstr>
      <vt:lpstr>PowerPoint Sunusu</vt:lpstr>
      <vt:lpstr>PowerPoint Sunusu</vt:lpstr>
      <vt:lpstr>PowerPoint Sunusu</vt:lpstr>
      <vt:lpstr>Cirrocumulus (Cc): Kum taneleri veya küçük dalgacıkları halinde  oldukça küçük kümeciklerden meydana gelen ince, beyaz ve gölgesiz  bulutlardır.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Orta bulutlar</vt:lpstr>
      <vt:lpstr>Altocumulus (Ac): Beyaz ve gri renkte gölgeli, yuvarlak, tomurcuklu kümelerden oluşan bulutlardır.</vt:lpstr>
      <vt:lpstr>PowerPoint Sunusu</vt:lpstr>
      <vt:lpstr>PowerPoint Sunusu</vt:lpstr>
      <vt:lpstr>PowerPoint Sunusu</vt:lpstr>
      <vt:lpstr>PowerPoint Sunusu</vt:lpstr>
      <vt:lpstr>Altostratus (As): Gökyüzünü kısmen veya tamamen kaplar, lif veya  düzdür. Grimsi veya mavimsi bulutlardır. Kalın kısımları ışığı  geçirmez. İnce kısımlarında sanki güneş buzlu cam arkasında gibi  görünür.</vt:lpstr>
      <vt:lpstr>PowerPoint Sunusu</vt:lpstr>
      <vt:lpstr>PowerPoint Sunusu</vt:lpstr>
      <vt:lpstr>Alçak bulutlar</vt:lpstr>
      <vt:lpstr>Stratocumulus (Sc): Gri veya beyazımtrak bulutlardır. Yağmur  ve kar oluşturur. Hale yapan buz kristalleri içerir (kışın).  İnceyken gökkuşağı oluşturabilir.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Dikey gelişmiş bulutlar</vt:lpstr>
      <vt:lpstr>Cumulus (Cu): Üst kısımları karnabahar görünümünde oluşan;  küme, kubbe ve kuleler şeklinde gelişen yoğun bulutlardır. Güneş  vuran yüzeyleri parlak beyaz görünümdedir. Su ve buz kristalleri  içerir. Yağmur ve sağanak oluşturan bulutlardır.</vt:lpstr>
      <vt:lpstr>PowerPoint Sunusu</vt:lpstr>
      <vt:lpstr>PowerPoint Sunusu</vt:lpstr>
      <vt:lpstr>PowerPoint Sunusu</vt:lpstr>
      <vt:lpstr>Cumulonimbus (Cb): Dağ ve kuleler biçiminde dikine uzanan yoğun ve  koyu bulutlardır. Üst kısımları örs şeklindedir. En önemli karakteristik  özelliği şimşek ve gök gürültüsüdür. Sağanak, kar ve dolu yağışı  meydana getirir.</vt:lpstr>
      <vt:lpstr>PowerPoint Sunusu</vt:lpstr>
      <vt:lpstr>PowerPoint Sunusu</vt:lpstr>
      <vt:lpstr>PowerPoint Sunusu</vt:lpstr>
      <vt:lpstr>Nimbostratus (Ns): Genellikle koyu gri renklidir. Çok kalın bulut  olması nedeniyle güneş ve ay görünmez. Çok geniş alanları  kaplarlar. Yağmur ve kar yağdıran bulutlardır.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ALİ</dc:creator>
  <cp:lastModifiedBy>user</cp:lastModifiedBy>
  <cp:revision>1</cp:revision>
  <dcterms:created xsi:type="dcterms:W3CDTF">2020-05-11T06:58:42Z</dcterms:created>
  <dcterms:modified xsi:type="dcterms:W3CDTF">2020-05-11T07:07:31Z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2020-05-11T00:00:00Z</vt:filetime>
  </property>
</Properties>
</file>