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48"/>
  </p:notesMasterIdLst>
  <p:sldIdLst>
    <p:sldId id="256" r:id="rId2"/>
    <p:sldId id="257" r:id="rId3"/>
    <p:sldId id="316" r:id="rId4"/>
    <p:sldId id="261" r:id="rId5"/>
    <p:sldId id="262" r:id="rId6"/>
    <p:sldId id="264" r:id="rId7"/>
    <p:sldId id="340" r:id="rId8"/>
    <p:sldId id="270" r:id="rId9"/>
    <p:sldId id="311" r:id="rId10"/>
    <p:sldId id="275" r:id="rId11"/>
    <p:sldId id="279" r:id="rId12"/>
    <p:sldId id="330" r:id="rId13"/>
    <p:sldId id="331" r:id="rId14"/>
    <p:sldId id="281" r:id="rId15"/>
    <p:sldId id="282" r:id="rId16"/>
    <p:sldId id="339" r:id="rId17"/>
    <p:sldId id="283" r:id="rId18"/>
    <p:sldId id="284" r:id="rId19"/>
    <p:sldId id="332" r:id="rId20"/>
    <p:sldId id="337" r:id="rId21"/>
    <p:sldId id="338" r:id="rId22"/>
    <p:sldId id="285" r:id="rId23"/>
    <p:sldId id="286" r:id="rId24"/>
    <p:sldId id="333" r:id="rId25"/>
    <p:sldId id="287" r:id="rId26"/>
    <p:sldId id="289" r:id="rId27"/>
    <p:sldId id="328" r:id="rId28"/>
    <p:sldId id="335" r:id="rId29"/>
    <p:sldId id="290" r:id="rId30"/>
    <p:sldId id="336" r:id="rId31"/>
    <p:sldId id="291" r:id="rId32"/>
    <p:sldId id="292" r:id="rId33"/>
    <p:sldId id="293" r:id="rId34"/>
    <p:sldId id="294" r:id="rId35"/>
    <p:sldId id="295" r:id="rId36"/>
    <p:sldId id="296" r:id="rId37"/>
    <p:sldId id="298" r:id="rId38"/>
    <p:sldId id="299" r:id="rId39"/>
    <p:sldId id="300" r:id="rId40"/>
    <p:sldId id="301" r:id="rId41"/>
    <p:sldId id="302" r:id="rId42"/>
    <p:sldId id="303" r:id="rId43"/>
    <p:sldId id="304" r:id="rId44"/>
    <p:sldId id="305" r:id="rId45"/>
    <p:sldId id="306" r:id="rId46"/>
    <p:sldId id="307" r:id="rId4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C5B06-B343-49A5-821A-26DA26B74CCB}" type="datetimeFigureOut">
              <a:rPr lang="tr-TR" smtClean="0"/>
              <a:t>22.06.2018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F8FF57-86E0-45F8-9930-0683235D83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175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7660B-01ED-4710-94E8-EF6515D163B9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0928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4B641-E220-4BFD-8606-17C8AB3B8CF5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6173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FAD2-3FA8-4B7F-A4B6-7537E8F6BB3D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5597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06E8-6C03-477A-86D2-A2C642484FA8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2237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8920A-B267-4638-8B1D-566324A5F8BB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2147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697B-EF1B-4BF8-8F77-FF71095DB93B}" type="datetime1">
              <a:rPr lang="tr-TR" smtClean="0"/>
              <a:t>22.06.2018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9848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E25C3-1C0F-447A-9A64-17F23F9415C3}" type="datetime1">
              <a:rPr lang="tr-TR" smtClean="0"/>
              <a:t>22.06.2018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4323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AB4B5-0129-40C2-9253-FCFE9B2B5181}" type="datetime1">
              <a:rPr lang="tr-TR" smtClean="0"/>
              <a:t>22.06.2018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8656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668C5-68BA-4BD6-B694-BBE6DB87E964}" type="datetime1">
              <a:rPr lang="tr-TR" smtClean="0"/>
              <a:t>22.06.2018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0811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11F59-8F26-47DB-A3E9-1A376B961105}" type="datetime1">
              <a:rPr lang="tr-TR" smtClean="0"/>
              <a:t>22.06.2018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3652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58B63-99D1-4DA8-8E81-5E81238508BA}" type="datetime1">
              <a:rPr lang="tr-TR" smtClean="0"/>
              <a:t>22.06.2018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743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9C2F6-4362-488F-ABDB-A655F428E491}" type="datetime1">
              <a:rPr lang="tr-TR" smtClean="0"/>
              <a:t>22.06.2018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720E5-1054-4742-8685-6B148B7606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892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09650" y="286464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AYAK- AYAK BİLEĞİ </a:t>
            </a:r>
            <a:r>
              <a:rPr lang="tr-TR" b="1" i="1" dirty="0" smtClean="0">
                <a:solidFill>
                  <a:schemeClr val="tx1"/>
                </a:solidFill>
                <a:cs typeface="Arial" pitchFamily="34" charset="0"/>
              </a:rPr>
              <a:t>MEKANİĞİ </a:t>
            </a:r>
            <a:br>
              <a:rPr lang="tr-TR" b="1" i="1" dirty="0" smtClean="0">
                <a:solidFill>
                  <a:schemeClr val="tx1"/>
                </a:solidFill>
                <a:cs typeface="Arial" pitchFamily="34" charset="0"/>
              </a:rPr>
            </a:br>
            <a:r>
              <a:rPr lang="tr-TR" b="1" i="1" dirty="0" smtClean="0">
                <a:solidFill>
                  <a:schemeClr val="tx1"/>
                </a:solidFill>
                <a:cs typeface="Arial" pitchFamily="34" charset="0"/>
              </a:rPr>
              <a:t>VE </a:t>
            </a:r>
            <a:br>
              <a:rPr lang="tr-TR" b="1" i="1" dirty="0" smtClean="0">
                <a:solidFill>
                  <a:schemeClr val="tx1"/>
                </a:solidFill>
                <a:cs typeface="Arial" pitchFamily="34" charset="0"/>
              </a:rPr>
            </a:br>
            <a:r>
              <a:rPr lang="tr-TR" b="1" i="1" dirty="0" smtClean="0">
                <a:solidFill>
                  <a:schemeClr val="tx1"/>
                </a:solidFill>
                <a:cs typeface="Arial" pitchFamily="34" charset="0"/>
              </a:rPr>
              <a:t>PATOMEKANİĞİ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652712" y="5566569"/>
            <a:ext cx="9144000" cy="1655762"/>
          </a:xfrm>
        </p:spPr>
        <p:txBody>
          <a:bodyPr/>
          <a:lstStyle/>
          <a:p>
            <a:pPr algn="r"/>
            <a:r>
              <a:rPr lang="tr-TR" dirty="0" smtClean="0"/>
              <a:t>FZT. SEHER EROL ÇELİK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4960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/>
              <a:t>MİDTARSAL (CHOPART) EKLEMİ: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717" y="1323974"/>
            <a:ext cx="10515600" cy="4351338"/>
          </a:xfrm>
        </p:spPr>
        <p:txBody>
          <a:bodyPr>
            <a:normAutofit/>
          </a:bodyPr>
          <a:lstStyle/>
          <a:p>
            <a:r>
              <a:rPr lang="tr-TR" dirty="0" err="1" smtClean="0"/>
              <a:t>Transverstarsal</a:t>
            </a:r>
            <a:r>
              <a:rPr lang="tr-TR" dirty="0" smtClean="0"/>
              <a:t> eklem</a:t>
            </a:r>
          </a:p>
          <a:p>
            <a:r>
              <a:rPr lang="tr-TR" dirty="0" err="1" smtClean="0"/>
              <a:t>Talonavicular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calcaneocuboid</a:t>
            </a:r>
            <a:r>
              <a:rPr lang="tr-TR" dirty="0"/>
              <a:t> eklemlerden </a:t>
            </a:r>
            <a:r>
              <a:rPr lang="tr-TR" dirty="0" smtClean="0"/>
              <a:t>mg</a:t>
            </a:r>
          </a:p>
          <a:p>
            <a:r>
              <a:rPr lang="tr-TR" dirty="0" smtClean="0"/>
              <a:t>İki </a:t>
            </a:r>
            <a:r>
              <a:rPr lang="tr-TR" dirty="0"/>
              <a:t>eksenli (</a:t>
            </a:r>
            <a:r>
              <a:rPr lang="tr-TR" dirty="0" err="1"/>
              <a:t>oblik</a:t>
            </a:r>
            <a:r>
              <a:rPr lang="tr-TR" dirty="0"/>
              <a:t> ve </a:t>
            </a:r>
            <a:r>
              <a:rPr lang="tr-TR" dirty="0" err="1"/>
              <a:t>longitidunal</a:t>
            </a:r>
            <a:r>
              <a:rPr lang="tr-TR" dirty="0"/>
              <a:t>) bir eklemdir. </a:t>
            </a:r>
            <a:endParaRPr lang="tr-TR" dirty="0" smtClean="0"/>
          </a:p>
          <a:p>
            <a:r>
              <a:rPr lang="tr-TR" u="sng" dirty="0" smtClean="0"/>
              <a:t>DF, PF, </a:t>
            </a:r>
            <a:r>
              <a:rPr lang="tr-TR" u="sng" dirty="0" err="1"/>
              <a:t>inversiyon</a:t>
            </a:r>
            <a:r>
              <a:rPr lang="tr-TR" u="sng" dirty="0"/>
              <a:t>, </a:t>
            </a:r>
            <a:r>
              <a:rPr lang="tr-TR" u="sng" dirty="0" err="1"/>
              <a:t>eversiyon</a:t>
            </a:r>
            <a:r>
              <a:rPr lang="tr-TR" u="sng" dirty="0"/>
              <a:t>, </a:t>
            </a:r>
            <a:r>
              <a:rPr lang="tr-TR" u="sng" dirty="0" err="1"/>
              <a:t>adduksiyon</a:t>
            </a:r>
            <a:r>
              <a:rPr lang="tr-TR" u="sng" dirty="0"/>
              <a:t>, </a:t>
            </a:r>
            <a:r>
              <a:rPr lang="tr-TR" u="sng" dirty="0" err="1"/>
              <a:t>abduksiyon</a:t>
            </a:r>
            <a:r>
              <a:rPr lang="tr-TR" u="sng" dirty="0"/>
              <a:t> </a:t>
            </a:r>
            <a:endParaRPr lang="tr-TR" u="sng" dirty="0" smtClean="0"/>
          </a:p>
          <a:p>
            <a:r>
              <a:rPr lang="tr-TR" u="sng" dirty="0" err="1" smtClean="0"/>
              <a:t>Supinasyon</a:t>
            </a:r>
            <a:r>
              <a:rPr lang="tr-TR" u="sng" dirty="0" smtClean="0"/>
              <a:t> </a:t>
            </a:r>
            <a:r>
              <a:rPr lang="tr-TR" u="sng" dirty="0"/>
              <a:t>ve </a:t>
            </a:r>
            <a:r>
              <a:rPr lang="tr-TR" u="sng" dirty="0" err="1" smtClean="0"/>
              <a:t>pronasyon</a:t>
            </a:r>
            <a:r>
              <a:rPr lang="tr-TR" u="sng" dirty="0" smtClean="0"/>
              <a:t> </a:t>
            </a:r>
            <a:r>
              <a:rPr lang="tr-TR" u="sng" dirty="0"/>
              <a:t>hareketlerine </a:t>
            </a:r>
            <a:endParaRPr lang="tr-TR" u="sng" dirty="0" smtClean="0"/>
          </a:p>
          <a:p>
            <a:pPr marL="0" indent="0">
              <a:buNone/>
            </a:pPr>
            <a:r>
              <a:rPr lang="tr-TR" dirty="0" smtClean="0"/>
              <a:t>yardımcı </a:t>
            </a:r>
            <a:r>
              <a:rPr lang="tr-TR" dirty="0"/>
              <a:t>olur.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061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/>
              <a:t>ÖN AYAK</a:t>
            </a:r>
          </a:p>
          <a:p>
            <a:r>
              <a:rPr lang="tr-TR" dirty="0"/>
              <a:t>5 </a:t>
            </a:r>
            <a:r>
              <a:rPr lang="tr-TR" dirty="0" err="1"/>
              <a:t>metatars</a:t>
            </a:r>
            <a:r>
              <a:rPr lang="tr-TR" dirty="0"/>
              <a:t> ve 14 </a:t>
            </a:r>
            <a:r>
              <a:rPr lang="tr-TR" dirty="0" err="1"/>
              <a:t>falankstan</a:t>
            </a:r>
            <a:r>
              <a:rPr lang="tr-TR" dirty="0"/>
              <a:t> toplam 19 kemikten oluşur. </a:t>
            </a:r>
            <a:r>
              <a:rPr lang="tr-TR" dirty="0" err="1"/>
              <a:t>Metatars</a:t>
            </a:r>
            <a:r>
              <a:rPr lang="tr-TR" dirty="0"/>
              <a:t> ve </a:t>
            </a:r>
            <a:r>
              <a:rPr lang="tr-TR" dirty="0" err="1"/>
              <a:t>falanks</a:t>
            </a:r>
            <a:r>
              <a:rPr lang="tr-TR" dirty="0"/>
              <a:t> kemikleri arasında </a:t>
            </a:r>
            <a:r>
              <a:rPr lang="tr-TR" dirty="0" err="1"/>
              <a:t>metatarsofalengeal</a:t>
            </a:r>
            <a:r>
              <a:rPr lang="tr-TR" dirty="0"/>
              <a:t> eklemler ve </a:t>
            </a:r>
            <a:r>
              <a:rPr lang="tr-TR" dirty="0" err="1"/>
              <a:t>falankslar</a:t>
            </a:r>
            <a:r>
              <a:rPr lang="tr-TR" dirty="0"/>
              <a:t> arasında da </a:t>
            </a:r>
            <a:r>
              <a:rPr lang="tr-TR" dirty="0" err="1"/>
              <a:t>interfalangeal</a:t>
            </a:r>
            <a:r>
              <a:rPr lang="tr-TR" dirty="0"/>
              <a:t> eklemler vardır. Eklem </a:t>
            </a:r>
            <a:r>
              <a:rPr lang="tr-TR" dirty="0" err="1"/>
              <a:t>kollateral</a:t>
            </a:r>
            <a:r>
              <a:rPr lang="tr-TR" dirty="0"/>
              <a:t> </a:t>
            </a:r>
            <a:r>
              <a:rPr lang="tr-TR" dirty="0" err="1"/>
              <a:t>ligament</a:t>
            </a:r>
            <a:r>
              <a:rPr lang="tr-TR" dirty="0"/>
              <a:t>, </a:t>
            </a:r>
            <a:r>
              <a:rPr lang="tr-TR" dirty="0" err="1"/>
              <a:t>plantaris</a:t>
            </a:r>
            <a:r>
              <a:rPr lang="tr-TR" dirty="0"/>
              <a:t> ve </a:t>
            </a:r>
            <a:r>
              <a:rPr lang="tr-TR" dirty="0" err="1"/>
              <a:t>transversum</a:t>
            </a:r>
            <a:r>
              <a:rPr lang="tr-TR" dirty="0"/>
              <a:t> </a:t>
            </a:r>
            <a:r>
              <a:rPr lang="tr-TR" dirty="0" err="1"/>
              <a:t>profundus</a:t>
            </a:r>
            <a:r>
              <a:rPr lang="tr-TR" dirty="0"/>
              <a:t> kasları tarafından desteklenir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b="1" dirty="0" smtClean="0"/>
              <a:t>Ön Ayak Eklemleri</a:t>
            </a:r>
          </a:p>
          <a:p>
            <a:r>
              <a:rPr lang="tr-TR" dirty="0" smtClean="0"/>
              <a:t>Eklemi </a:t>
            </a:r>
            <a:r>
              <a:rPr lang="tr-TR" dirty="0"/>
              <a:t>oluşturan kemikler: </a:t>
            </a:r>
            <a:r>
              <a:rPr lang="tr-TR" dirty="0" err="1"/>
              <a:t>Metatarsal</a:t>
            </a:r>
            <a:r>
              <a:rPr lang="tr-TR" dirty="0"/>
              <a:t> ve </a:t>
            </a:r>
            <a:r>
              <a:rPr lang="tr-TR" dirty="0" err="1"/>
              <a:t>falankslardır</a:t>
            </a:r>
            <a:r>
              <a:rPr lang="tr-TR" dirty="0"/>
              <a:t>.</a:t>
            </a:r>
          </a:p>
          <a:p>
            <a:r>
              <a:rPr lang="tr-TR" dirty="0" err="1"/>
              <a:t>Metatarsal</a:t>
            </a:r>
            <a:r>
              <a:rPr lang="tr-TR" dirty="0"/>
              <a:t> ve </a:t>
            </a:r>
            <a:r>
              <a:rPr lang="tr-TR" dirty="0" err="1"/>
              <a:t>falankslar</a:t>
            </a:r>
            <a:r>
              <a:rPr lang="tr-TR" dirty="0"/>
              <a:t> arasındaki eklemler;</a:t>
            </a:r>
          </a:p>
          <a:p>
            <a:pPr marL="985838" lvl="0" indent="-514350">
              <a:buFont typeface="+mj-lt"/>
              <a:buAutoNum type="arabicPeriod"/>
              <a:tabLst>
                <a:tab pos="900113" algn="l"/>
                <a:tab pos="985838" algn="l"/>
              </a:tabLst>
            </a:pPr>
            <a:r>
              <a:rPr lang="tr-TR" dirty="0" err="1"/>
              <a:t>Tarsometatarsal</a:t>
            </a:r>
            <a:endParaRPr lang="tr-TR" dirty="0"/>
          </a:p>
          <a:p>
            <a:pPr marL="985838" lvl="0" indent="-514350">
              <a:buFont typeface="+mj-lt"/>
              <a:buAutoNum type="arabicPeriod"/>
              <a:tabLst>
                <a:tab pos="900113" algn="l"/>
                <a:tab pos="985838" algn="l"/>
              </a:tabLst>
            </a:pPr>
            <a:r>
              <a:rPr lang="tr-TR" dirty="0" err="1"/>
              <a:t>Intermetatarsal</a:t>
            </a:r>
            <a:endParaRPr lang="tr-TR" dirty="0"/>
          </a:p>
          <a:p>
            <a:pPr marL="985838" lvl="0" indent="-514350">
              <a:buFont typeface="+mj-lt"/>
              <a:buAutoNum type="arabicPeriod"/>
              <a:tabLst>
                <a:tab pos="900113" algn="l"/>
                <a:tab pos="985838" algn="l"/>
              </a:tabLst>
            </a:pPr>
            <a:r>
              <a:rPr lang="tr-TR" dirty="0" err="1"/>
              <a:t>Metatarsofalangeal</a:t>
            </a:r>
            <a:endParaRPr lang="tr-TR" dirty="0"/>
          </a:p>
          <a:p>
            <a:pPr marL="985838" lvl="0" indent="-514350">
              <a:buFont typeface="+mj-lt"/>
              <a:buAutoNum type="arabicPeriod"/>
              <a:tabLst>
                <a:tab pos="900113" algn="l"/>
                <a:tab pos="985838" algn="l"/>
              </a:tabLst>
            </a:pPr>
            <a:r>
              <a:rPr lang="tr-TR" dirty="0" err="1"/>
              <a:t>İnterfalangeal</a:t>
            </a:r>
            <a:endParaRPr lang="tr-TR" dirty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7574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Metatarsların</a:t>
            </a:r>
            <a:r>
              <a:rPr lang="tr-TR" dirty="0"/>
              <a:t> tabanı </a:t>
            </a:r>
            <a:r>
              <a:rPr lang="tr-TR" dirty="0" smtClean="0"/>
              <a:t>kama </a:t>
            </a:r>
            <a:r>
              <a:rPr lang="tr-TR" dirty="0"/>
              <a:t>şekillidir ve </a:t>
            </a:r>
            <a:r>
              <a:rPr lang="tr-TR" b="1" dirty="0" err="1"/>
              <a:t>transvers</a:t>
            </a:r>
            <a:r>
              <a:rPr lang="tr-TR" b="1" dirty="0"/>
              <a:t> arkı </a:t>
            </a:r>
            <a:r>
              <a:rPr lang="tr-TR" dirty="0"/>
              <a:t>oluşturur.</a:t>
            </a:r>
          </a:p>
          <a:p>
            <a:r>
              <a:rPr lang="tr-TR" dirty="0" err="1"/>
              <a:t>Transmetatarsal</a:t>
            </a:r>
            <a:r>
              <a:rPr lang="tr-TR" dirty="0"/>
              <a:t> eklemin hareketleri arkın şeklini değiştirir; </a:t>
            </a:r>
            <a:endParaRPr lang="tr-TR" dirty="0" smtClean="0"/>
          </a:p>
          <a:p>
            <a:pPr marL="542925">
              <a:buFont typeface="Wingdings" panose="05000000000000000000" pitchFamily="2" charset="2"/>
              <a:buChar char="§"/>
            </a:pPr>
            <a:r>
              <a:rPr lang="tr-TR" dirty="0" err="1" smtClean="0"/>
              <a:t>l.metatarsal</a:t>
            </a:r>
            <a:r>
              <a:rPr lang="tr-TR" dirty="0" smtClean="0"/>
              <a:t> </a:t>
            </a:r>
            <a:r>
              <a:rPr lang="tr-TR" dirty="0" err="1"/>
              <a:t>fleksiyon</a:t>
            </a:r>
            <a:r>
              <a:rPr lang="tr-TR" dirty="0"/>
              <a:t> ve </a:t>
            </a:r>
            <a:r>
              <a:rPr lang="tr-TR" dirty="0" err="1" smtClean="0"/>
              <a:t>abduksiyon</a:t>
            </a:r>
            <a:r>
              <a:rPr lang="tr-TR" dirty="0" smtClean="0"/>
              <a:t>-</a:t>
            </a:r>
          </a:p>
          <a:p>
            <a:pPr marL="542925">
              <a:buFont typeface="Wingdings" panose="05000000000000000000" pitchFamily="2" charset="2"/>
              <a:buChar char="§"/>
            </a:pPr>
            <a:r>
              <a:rPr lang="tr-TR" dirty="0" smtClean="0"/>
              <a:t>5.metatarsal </a:t>
            </a:r>
            <a:r>
              <a:rPr lang="tr-TR" dirty="0"/>
              <a:t>ise </a:t>
            </a:r>
            <a:r>
              <a:rPr lang="tr-TR" dirty="0" err="1"/>
              <a:t>fleksiyon</a:t>
            </a:r>
            <a:r>
              <a:rPr lang="tr-TR" dirty="0"/>
              <a:t> ve </a:t>
            </a:r>
            <a:r>
              <a:rPr lang="tr-TR" dirty="0" err="1"/>
              <a:t>adduksiyon</a:t>
            </a:r>
            <a:r>
              <a:rPr lang="tr-TR" dirty="0"/>
              <a:t> yaptığında ark derinleşir, </a:t>
            </a:r>
            <a:endParaRPr lang="tr-TR" dirty="0" smtClean="0"/>
          </a:p>
          <a:p>
            <a:pPr marL="542925">
              <a:buFont typeface="Wingdings" panose="05000000000000000000" pitchFamily="2" charset="2"/>
              <a:buChar char="§"/>
            </a:pPr>
            <a:endParaRPr lang="tr-TR" dirty="0" smtClean="0"/>
          </a:p>
          <a:p>
            <a:pPr marL="542925">
              <a:buFont typeface="Wingdings" panose="05000000000000000000" pitchFamily="2" charset="2"/>
              <a:buChar char="§"/>
            </a:pPr>
            <a:r>
              <a:rPr lang="tr-TR" dirty="0" err="1" smtClean="0"/>
              <a:t>l.metatar­sal</a:t>
            </a:r>
            <a:r>
              <a:rPr lang="tr-TR" dirty="0" smtClean="0"/>
              <a:t> </a:t>
            </a:r>
            <a:r>
              <a:rPr lang="tr-TR" dirty="0" err="1"/>
              <a:t>ekstansiyon</a:t>
            </a:r>
            <a:r>
              <a:rPr lang="tr-TR" dirty="0"/>
              <a:t> ve </a:t>
            </a:r>
            <a:r>
              <a:rPr lang="tr-TR" dirty="0" err="1" smtClean="0"/>
              <a:t>adduksiyon</a:t>
            </a:r>
            <a:r>
              <a:rPr lang="tr-TR" dirty="0" smtClean="0"/>
              <a:t>-</a:t>
            </a:r>
          </a:p>
          <a:p>
            <a:pPr marL="542925">
              <a:buFont typeface="Wingdings" panose="05000000000000000000" pitchFamily="2" charset="2"/>
              <a:buChar char="§"/>
            </a:pPr>
            <a:r>
              <a:rPr lang="tr-TR" dirty="0" smtClean="0"/>
              <a:t>5</a:t>
            </a:r>
            <a:r>
              <a:rPr lang="tr-TR" dirty="0"/>
              <a:t>. </a:t>
            </a:r>
            <a:r>
              <a:rPr lang="tr-TR" dirty="0" err="1"/>
              <a:t>metatarsal</a:t>
            </a:r>
            <a:r>
              <a:rPr lang="tr-TR" dirty="0"/>
              <a:t> ise </a:t>
            </a:r>
            <a:r>
              <a:rPr lang="tr-TR" dirty="0" err="1"/>
              <a:t>ekstansiyon</a:t>
            </a:r>
            <a:r>
              <a:rPr lang="tr-TR" dirty="0"/>
              <a:t> ve </a:t>
            </a:r>
            <a:r>
              <a:rPr lang="tr-TR" dirty="0" err="1"/>
              <a:t>abduksiyon</a:t>
            </a:r>
            <a:r>
              <a:rPr lang="tr-TR" dirty="0"/>
              <a:t> yaptığında ark düzleşir.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12060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 err="1"/>
              <a:t>Tarsometatarsal</a:t>
            </a:r>
            <a:r>
              <a:rPr lang="tr-TR" b="1" i="1" dirty="0"/>
              <a:t> Eklem (</a:t>
            </a:r>
            <a:r>
              <a:rPr lang="tr-TR" b="1" i="1" dirty="0" err="1"/>
              <a:t>Lisfrank</a:t>
            </a:r>
            <a:r>
              <a:rPr lang="tr-TR" b="1" i="1" dirty="0"/>
              <a:t>):</a:t>
            </a:r>
            <a:r>
              <a:rPr lang="tr-TR" b="1" dirty="0"/>
              <a:t> </a:t>
            </a:r>
            <a:endParaRPr lang="tr-TR" b="1" dirty="0" smtClean="0"/>
          </a:p>
          <a:p>
            <a:r>
              <a:rPr lang="tr-TR" dirty="0" err="1" smtClean="0"/>
              <a:t>Medialde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 </a:t>
            </a:r>
            <a:r>
              <a:rPr lang="tr-TR" dirty="0"/>
              <a:t>3 </a:t>
            </a:r>
            <a:r>
              <a:rPr lang="tr-TR" dirty="0" err="1"/>
              <a:t>cuneiform</a:t>
            </a:r>
            <a:r>
              <a:rPr lang="tr-TR" dirty="0"/>
              <a:t> </a:t>
            </a:r>
            <a:r>
              <a:rPr lang="tr-TR" dirty="0" smtClean="0"/>
              <a:t>- </a:t>
            </a:r>
            <a:r>
              <a:rPr lang="tr-TR" dirty="0"/>
              <a:t>ilk 3 </a:t>
            </a:r>
            <a:r>
              <a:rPr lang="tr-TR" dirty="0" err="1"/>
              <a:t>metatarsla</a:t>
            </a:r>
            <a:r>
              <a:rPr lang="tr-TR" dirty="0" smtClean="0"/>
              <a:t>,</a:t>
            </a:r>
          </a:p>
          <a:p>
            <a:r>
              <a:rPr lang="tr-TR" dirty="0" err="1" smtClean="0"/>
              <a:t>Lateralde</a:t>
            </a:r>
            <a:r>
              <a:rPr lang="tr-TR" dirty="0" smtClean="0"/>
              <a:t>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/>
              <a:t>cuboid</a:t>
            </a:r>
            <a:r>
              <a:rPr lang="tr-TR" dirty="0" smtClean="0"/>
              <a:t> - 4</a:t>
            </a:r>
            <a:r>
              <a:rPr lang="tr-TR" dirty="0"/>
              <a:t>. ve 5. </a:t>
            </a:r>
            <a:r>
              <a:rPr lang="tr-TR" dirty="0" err="1"/>
              <a:t>metetarsla</a:t>
            </a:r>
            <a:r>
              <a:rPr lang="tr-TR" dirty="0"/>
              <a:t> eklemleşir.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eklemin hareketleri bağlarla sınırlandırılmıştır. </a:t>
            </a:r>
            <a:endParaRPr lang="tr-TR" dirty="0" smtClean="0"/>
          </a:p>
          <a:p>
            <a:r>
              <a:rPr lang="tr-TR" dirty="0" err="1"/>
              <a:t>Stabilite</a:t>
            </a:r>
            <a:r>
              <a:rPr lang="tr-TR" dirty="0"/>
              <a:t> temini açısından önemlidir. </a:t>
            </a:r>
            <a:endParaRPr lang="tr-TR" dirty="0" smtClean="0"/>
          </a:p>
          <a:p>
            <a:r>
              <a:rPr lang="tr-TR" dirty="0" smtClean="0"/>
              <a:t>Plana </a:t>
            </a:r>
            <a:r>
              <a:rPr lang="tr-TR" dirty="0"/>
              <a:t>tipi bir eklemdir.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1153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71500" y="1847850"/>
            <a:ext cx="11325225" cy="4351338"/>
          </a:xfrm>
        </p:spPr>
        <p:txBody>
          <a:bodyPr/>
          <a:lstStyle/>
          <a:p>
            <a:r>
              <a:rPr lang="tr-TR" dirty="0" err="1" smtClean="0"/>
              <a:t>Fleksiyon-ekstansiyonu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 </a:t>
            </a:r>
            <a:r>
              <a:rPr lang="tr-TR" dirty="0" err="1" smtClean="0"/>
              <a:t>inversiyon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eversiyonuna</a:t>
            </a:r>
            <a:r>
              <a:rPr lang="tr-TR" dirty="0"/>
              <a:t> katkıda bulunur. </a:t>
            </a:r>
            <a:endParaRPr lang="tr-TR" dirty="0" smtClean="0"/>
          </a:p>
          <a:p>
            <a:r>
              <a:rPr lang="tr-TR" dirty="0" smtClean="0"/>
              <a:t>En </a:t>
            </a:r>
            <a:r>
              <a:rPr lang="tr-TR" dirty="0"/>
              <a:t>fazla hareket </a:t>
            </a:r>
            <a:r>
              <a:rPr lang="tr-TR" dirty="0" err="1"/>
              <a:t>l.metatars</a:t>
            </a:r>
            <a:r>
              <a:rPr lang="tr-TR" dirty="0"/>
              <a:t> ve </a:t>
            </a:r>
            <a:r>
              <a:rPr lang="tr-TR" dirty="0" smtClean="0"/>
              <a:t>1.cuneiform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smtClean="0"/>
              <a:t>ağırlık </a:t>
            </a:r>
            <a:r>
              <a:rPr lang="tr-TR" dirty="0"/>
              <a:t>taşıma ve </a:t>
            </a:r>
            <a:r>
              <a:rPr lang="tr-TR" dirty="0" err="1"/>
              <a:t>propulsiyon</a:t>
            </a:r>
            <a:r>
              <a:rPr lang="tr-TR" dirty="0"/>
              <a:t> </a:t>
            </a:r>
            <a:endParaRPr lang="tr-TR" dirty="0" smtClean="0">
              <a:sym typeface="Wingdings" panose="05000000000000000000" pitchFamily="2" charset="2"/>
            </a:endParaRPr>
          </a:p>
          <a:p>
            <a:endParaRPr lang="tr-TR" dirty="0">
              <a:sym typeface="Wingdings" panose="05000000000000000000" pitchFamily="2" charset="2"/>
            </a:endParaRPr>
          </a:p>
          <a:p>
            <a:r>
              <a:rPr lang="tr-TR" dirty="0"/>
              <a:t>E</a:t>
            </a:r>
            <a:r>
              <a:rPr lang="tr-TR" dirty="0" smtClean="0"/>
              <a:t>n </a:t>
            </a:r>
            <a:r>
              <a:rPr lang="tr-TR" dirty="0"/>
              <a:t>az hareket ise 2.metatars ve </a:t>
            </a:r>
            <a:r>
              <a:rPr lang="tr-TR" dirty="0" err="1" smtClean="0"/>
              <a:t>cuneiform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 </a:t>
            </a:r>
            <a:r>
              <a:rPr lang="tr-TR" dirty="0" err="1" smtClean="0"/>
              <a:t>plantar</a:t>
            </a:r>
            <a:r>
              <a:rPr lang="tr-TR" dirty="0" smtClean="0"/>
              <a:t> </a:t>
            </a:r>
            <a:r>
              <a:rPr lang="tr-TR" dirty="0"/>
              <a:t>arkın en </a:t>
            </a:r>
            <a:r>
              <a:rPr lang="tr-TR" dirty="0" smtClean="0"/>
              <a:t>yüksek </a:t>
            </a:r>
            <a:r>
              <a:rPr lang="tr-TR" dirty="0"/>
              <a:t>yerini </a:t>
            </a:r>
            <a:r>
              <a:rPr lang="tr-TR" dirty="0" smtClean="0"/>
              <a:t>oluşturur </a:t>
            </a:r>
            <a:r>
              <a:rPr lang="tr-TR" dirty="0"/>
              <a:t>ve ayağın uzun ekseninin devamlılığı açısından önem taşır.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1583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Tarsometatarsal</a:t>
            </a:r>
            <a:r>
              <a:rPr lang="tr-TR" b="1" dirty="0"/>
              <a:t> eklemin bağları</a:t>
            </a:r>
          </a:p>
          <a:p>
            <a:pPr marL="800100" lvl="0" indent="-514350">
              <a:buFont typeface="+mj-lt"/>
              <a:buAutoNum type="arabicPeriod"/>
              <a:tabLst>
                <a:tab pos="800100" algn="l"/>
              </a:tabLst>
            </a:pPr>
            <a:r>
              <a:rPr lang="tr-TR" dirty="0" err="1" smtClean="0"/>
              <a:t>LigTarsometatarsalia</a:t>
            </a:r>
            <a:r>
              <a:rPr lang="tr-TR" dirty="0" smtClean="0"/>
              <a:t> </a:t>
            </a:r>
            <a:r>
              <a:rPr lang="tr-TR" dirty="0" err="1"/>
              <a:t>dorsale</a:t>
            </a:r>
            <a:endParaRPr lang="tr-TR" dirty="0"/>
          </a:p>
          <a:p>
            <a:pPr marL="800100" lvl="0" indent="-514350">
              <a:buFont typeface="+mj-lt"/>
              <a:buAutoNum type="arabicPeriod"/>
              <a:tabLst>
                <a:tab pos="800100" algn="l"/>
              </a:tabLst>
            </a:pPr>
            <a:r>
              <a:rPr lang="tr-TR" dirty="0" err="1" smtClean="0"/>
              <a:t>LigTarsometatarsalia</a:t>
            </a:r>
            <a:r>
              <a:rPr lang="tr-TR" dirty="0" smtClean="0"/>
              <a:t> </a:t>
            </a:r>
            <a:r>
              <a:rPr lang="tr-TR" dirty="0" err="1"/>
              <a:t>plantaria</a:t>
            </a:r>
            <a:endParaRPr lang="tr-TR" dirty="0"/>
          </a:p>
          <a:p>
            <a:pPr marL="800100" lvl="0" indent="-514350">
              <a:buFont typeface="+mj-lt"/>
              <a:buAutoNum type="arabicPeriod"/>
              <a:tabLst>
                <a:tab pos="800100" algn="l"/>
              </a:tabLst>
            </a:pPr>
            <a:r>
              <a:rPr lang="tr-TR" dirty="0" smtClean="0"/>
              <a:t>Lig </a:t>
            </a:r>
            <a:r>
              <a:rPr lang="tr-TR" dirty="0" err="1" smtClean="0"/>
              <a:t>Cuneometatarsalia</a:t>
            </a:r>
            <a:r>
              <a:rPr lang="tr-TR" dirty="0" smtClean="0"/>
              <a:t> </a:t>
            </a:r>
            <a:r>
              <a:rPr lang="tr-TR" dirty="0" err="1" smtClean="0"/>
              <a:t>interossea</a:t>
            </a:r>
            <a:endParaRPr lang="tr-TR" dirty="0" smtClean="0"/>
          </a:p>
          <a:p>
            <a:pPr marL="0" lv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92500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Metatarsofalangial</a:t>
            </a:r>
            <a:r>
              <a:rPr lang="tr-TR" dirty="0" smtClean="0"/>
              <a:t> Eklemler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Metatars</a:t>
            </a:r>
            <a:r>
              <a:rPr lang="tr-TR" dirty="0" smtClean="0"/>
              <a:t> başları – </a:t>
            </a:r>
            <a:r>
              <a:rPr lang="tr-TR" dirty="0" err="1" smtClean="0"/>
              <a:t>proksimal</a:t>
            </a:r>
            <a:r>
              <a:rPr lang="tr-TR" dirty="0" smtClean="0"/>
              <a:t> </a:t>
            </a:r>
            <a:r>
              <a:rPr lang="tr-TR" dirty="0" err="1" smtClean="0"/>
              <a:t>falankslar</a:t>
            </a:r>
            <a:r>
              <a:rPr lang="tr-TR" dirty="0" smtClean="0"/>
              <a:t> </a:t>
            </a:r>
          </a:p>
          <a:p>
            <a:r>
              <a:rPr lang="tr-TR" dirty="0" smtClean="0"/>
              <a:t>3 düzlemde harekete izin verir</a:t>
            </a:r>
          </a:p>
          <a:p>
            <a:r>
              <a:rPr lang="tr-TR" dirty="0" smtClean="0"/>
              <a:t>Aktif DF 50-60°</a:t>
            </a:r>
          </a:p>
          <a:p>
            <a:r>
              <a:rPr lang="tr-TR" dirty="0"/>
              <a:t>Aktif </a:t>
            </a:r>
            <a:r>
              <a:rPr lang="tr-TR" dirty="0" smtClean="0"/>
              <a:t>PF 30-40</a:t>
            </a:r>
            <a:r>
              <a:rPr lang="tr-TR" dirty="0"/>
              <a:t>°</a:t>
            </a:r>
          </a:p>
          <a:p>
            <a:endParaRPr lang="tr-TR" b="1" dirty="0" smtClean="0"/>
          </a:p>
          <a:p>
            <a:r>
              <a:rPr lang="tr-TR" b="1" dirty="0" err="1" smtClean="0"/>
              <a:t>Metatarsofalangeal</a:t>
            </a:r>
            <a:r>
              <a:rPr lang="tr-TR" b="1" dirty="0" smtClean="0"/>
              <a:t> </a:t>
            </a:r>
            <a:r>
              <a:rPr lang="tr-TR" b="1" dirty="0"/>
              <a:t>eklemlerin bağları</a:t>
            </a:r>
          </a:p>
          <a:p>
            <a:pPr marL="800100" indent="-514350">
              <a:buFont typeface="+mj-lt"/>
              <a:buAutoNum type="arabicPeriod"/>
            </a:pPr>
            <a:r>
              <a:rPr lang="tr-TR" dirty="0" err="1"/>
              <a:t>Capsula</a:t>
            </a:r>
            <a:r>
              <a:rPr lang="tr-TR" dirty="0"/>
              <a:t> </a:t>
            </a:r>
            <a:r>
              <a:rPr lang="tr-TR" dirty="0" err="1"/>
              <a:t>articularis</a:t>
            </a:r>
            <a:r>
              <a:rPr lang="tr-TR" dirty="0"/>
              <a:t> </a:t>
            </a:r>
          </a:p>
          <a:p>
            <a:pPr marL="800100" indent="-514350">
              <a:buFont typeface="+mj-lt"/>
              <a:buAutoNum type="arabicPeriod"/>
            </a:pPr>
            <a:r>
              <a:rPr lang="tr-TR" dirty="0"/>
              <a:t>Lig </a:t>
            </a:r>
            <a:r>
              <a:rPr lang="tr-TR" dirty="0" err="1"/>
              <a:t>Plantaria</a:t>
            </a:r>
            <a:endParaRPr lang="tr-TR" dirty="0"/>
          </a:p>
          <a:p>
            <a:pPr marL="800100" indent="-514350">
              <a:buFont typeface="+mj-lt"/>
              <a:buAutoNum type="arabicPeriod"/>
            </a:pPr>
            <a:r>
              <a:rPr lang="tr-TR" dirty="0"/>
              <a:t>Lig </a:t>
            </a:r>
            <a:r>
              <a:rPr lang="tr-TR" dirty="0" err="1"/>
              <a:t>Metatarsale</a:t>
            </a:r>
            <a:r>
              <a:rPr lang="tr-TR" dirty="0"/>
              <a:t> </a:t>
            </a:r>
            <a:r>
              <a:rPr lang="tr-TR" dirty="0" err="1"/>
              <a:t>transversum</a:t>
            </a:r>
            <a:r>
              <a:rPr lang="tr-TR" dirty="0"/>
              <a:t> </a:t>
            </a:r>
            <a:r>
              <a:rPr lang="tr-TR" dirty="0" err="1"/>
              <a:t>profundum</a:t>
            </a:r>
            <a:r>
              <a:rPr lang="tr-TR" dirty="0"/>
              <a:t> </a:t>
            </a:r>
          </a:p>
          <a:p>
            <a:pPr marL="800100" indent="-514350">
              <a:buFont typeface="+mj-lt"/>
              <a:buAutoNum type="arabicPeriod"/>
            </a:pPr>
            <a:r>
              <a:rPr lang="tr-TR" dirty="0"/>
              <a:t>Lig </a:t>
            </a:r>
            <a:r>
              <a:rPr lang="tr-TR" dirty="0" err="1"/>
              <a:t>Colleteralis</a:t>
            </a:r>
            <a:endParaRPr lang="tr-TR" dirty="0"/>
          </a:p>
          <a:p>
            <a:pPr marL="0" lvl="0" indent="0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9440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25384"/>
            <a:ext cx="10515600" cy="60040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İnterfalangeal</a:t>
            </a:r>
            <a:r>
              <a:rPr lang="tr-TR" b="1" dirty="0"/>
              <a:t> </a:t>
            </a:r>
            <a:r>
              <a:rPr lang="tr-TR" b="1" dirty="0" smtClean="0"/>
              <a:t>Eklemler</a:t>
            </a:r>
            <a:r>
              <a:rPr lang="tr-TR" b="1" dirty="0"/>
              <a:t>: </a:t>
            </a:r>
            <a:endParaRPr lang="tr-TR" b="1" dirty="0" smtClean="0"/>
          </a:p>
          <a:p>
            <a:r>
              <a:rPr lang="tr-TR" dirty="0" smtClean="0"/>
              <a:t>Menteşe </a:t>
            </a:r>
            <a:r>
              <a:rPr lang="tr-TR" dirty="0"/>
              <a:t>eklemlerdir, </a:t>
            </a:r>
            <a:endParaRPr lang="tr-TR" dirty="0" smtClean="0"/>
          </a:p>
          <a:p>
            <a:r>
              <a:rPr lang="tr-TR" dirty="0" err="1"/>
              <a:t>F</a:t>
            </a:r>
            <a:r>
              <a:rPr lang="tr-TR" dirty="0" err="1" smtClean="0"/>
              <a:t>leksiyon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ekstansiyon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smtClean="0"/>
              <a:t>PİF </a:t>
            </a:r>
            <a:r>
              <a:rPr lang="tr-TR" dirty="0"/>
              <a:t>eklemleri normalde </a:t>
            </a:r>
            <a:r>
              <a:rPr lang="tr-TR" dirty="0" err="1"/>
              <a:t>hiperekstansiyon</a:t>
            </a:r>
            <a:r>
              <a:rPr lang="tr-TR" dirty="0"/>
              <a:t> yapmaz ve </a:t>
            </a:r>
            <a:r>
              <a:rPr lang="tr-TR" dirty="0" err="1"/>
              <a:t>plantar</a:t>
            </a:r>
            <a:r>
              <a:rPr lang="tr-TR" dirty="0"/>
              <a:t> </a:t>
            </a:r>
            <a:r>
              <a:rPr lang="tr-TR" dirty="0" err="1"/>
              <a:t>fleksiyon</a:t>
            </a:r>
            <a:r>
              <a:rPr lang="tr-TR" dirty="0"/>
              <a:t> yaklaşık 50 de­rece ile sınırlıdır. </a:t>
            </a:r>
            <a:endParaRPr lang="tr-TR" dirty="0" smtClean="0"/>
          </a:p>
          <a:p>
            <a:r>
              <a:rPr lang="tr-TR" dirty="0" smtClean="0"/>
              <a:t>DİF eklemler </a:t>
            </a:r>
            <a:r>
              <a:rPr lang="tr-TR" dirty="0"/>
              <a:t>0-30° </a:t>
            </a:r>
            <a:r>
              <a:rPr lang="tr-TR" dirty="0" err="1"/>
              <a:t>dorsifleksiyon</a:t>
            </a:r>
            <a:r>
              <a:rPr lang="tr-TR" dirty="0"/>
              <a:t> ve 40-50° </a:t>
            </a:r>
            <a:r>
              <a:rPr lang="tr-TR" dirty="0" err="1"/>
              <a:t>plantar</a:t>
            </a:r>
            <a:r>
              <a:rPr lang="tr-TR" dirty="0"/>
              <a:t> </a:t>
            </a:r>
            <a:r>
              <a:rPr lang="tr-TR" dirty="0" err="1"/>
              <a:t>fleksiyona</a:t>
            </a:r>
            <a:r>
              <a:rPr lang="tr-TR" dirty="0"/>
              <a:t> izin verir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b="1" dirty="0" smtClean="0"/>
              <a:t>Bağları</a:t>
            </a:r>
          </a:p>
          <a:p>
            <a:r>
              <a:rPr lang="tr-TR" dirty="0" err="1" smtClean="0"/>
              <a:t>Capsula</a:t>
            </a:r>
            <a:r>
              <a:rPr lang="tr-TR" dirty="0" smtClean="0"/>
              <a:t> </a:t>
            </a:r>
            <a:r>
              <a:rPr lang="tr-TR" dirty="0" err="1"/>
              <a:t>articularis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smtClean="0"/>
              <a:t>Lig </a:t>
            </a:r>
            <a:r>
              <a:rPr lang="tr-TR" dirty="0" err="1" smtClean="0"/>
              <a:t>Collateralia</a:t>
            </a:r>
            <a:endParaRPr lang="tr-TR" dirty="0" smtClean="0"/>
          </a:p>
          <a:p>
            <a:r>
              <a:rPr lang="tr-TR" dirty="0" smtClean="0"/>
              <a:t>Lig </a:t>
            </a:r>
            <a:r>
              <a:rPr lang="tr-TR" dirty="0" err="1"/>
              <a:t>plantaria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35429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1143" y="131604"/>
            <a:ext cx="10515600" cy="1325563"/>
          </a:xfrm>
        </p:spPr>
        <p:txBody>
          <a:bodyPr>
            <a:normAutofit/>
          </a:bodyPr>
          <a:lstStyle/>
          <a:p>
            <a:r>
              <a:rPr lang="tr-TR" sz="2800" b="1" dirty="0"/>
              <a:t>AYAĞIN ARKLARI VE FONKSİYONEL </a:t>
            </a:r>
            <a:r>
              <a:rPr lang="tr-TR" sz="2800" b="1" dirty="0" smtClean="0"/>
              <a:t>ANATOMİSİ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1143" y="1731089"/>
            <a:ext cx="10515600" cy="4858782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Ayak </a:t>
            </a:r>
            <a:r>
              <a:rPr lang="tr-TR" dirty="0"/>
              <a:t>kemikleri, vücut ağırlığını desteklemede şok emici ve hareket sırasında salınımı sağ­layacak şekilde </a:t>
            </a:r>
            <a:r>
              <a:rPr lang="tr-TR" dirty="0" err="1"/>
              <a:t>longitudinal</a:t>
            </a:r>
            <a:r>
              <a:rPr lang="tr-TR" dirty="0"/>
              <a:t> ve </a:t>
            </a:r>
            <a:r>
              <a:rPr lang="tr-TR" dirty="0" err="1"/>
              <a:t>transvers</a:t>
            </a:r>
            <a:r>
              <a:rPr lang="tr-TR" dirty="0"/>
              <a:t> olarak dizilmiştir. </a:t>
            </a:r>
            <a:endParaRPr lang="tr-TR" dirty="0" smtClean="0"/>
          </a:p>
          <a:p>
            <a:r>
              <a:rPr lang="tr-TR" dirty="0" smtClean="0"/>
              <a:t>Ayağın </a:t>
            </a:r>
            <a:r>
              <a:rPr lang="tr-TR" dirty="0"/>
              <a:t>tasarımı, ayağı yüzey ve ağırlık değişiklikleri­ne uyumlu hale getirir. </a:t>
            </a:r>
            <a:endParaRPr lang="tr-TR" dirty="0" smtClean="0"/>
          </a:p>
          <a:p>
            <a:r>
              <a:rPr lang="tr-TR" dirty="0" smtClean="0"/>
              <a:t>VA </a:t>
            </a:r>
            <a:r>
              <a:rPr lang="tr-TR" dirty="0" err="1" smtClean="0"/>
              <a:t>talusa</a:t>
            </a:r>
            <a:r>
              <a:rPr lang="tr-TR" dirty="0" smtClean="0"/>
              <a:t> </a:t>
            </a:r>
            <a:r>
              <a:rPr lang="tr-TR" dirty="0" err="1"/>
              <a:t>tibia</a:t>
            </a:r>
            <a:r>
              <a:rPr lang="tr-TR" dirty="0"/>
              <a:t> ve </a:t>
            </a:r>
            <a:r>
              <a:rPr lang="tr-TR" dirty="0" err="1"/>
              <a:t>fibula</a:t>
            </a:r>
            <a:r>
              <a:rPr lang="tr-TR" dirty="0"/>
              <a:t> aracılığıyla iletilir. </a:t>
            </a:r>
            <a:endParaRPr lang="tr-TR" dirty="0" smtClean="0"/>
          </a:p>
          <a:p>
            <a:r>
              <a:rPr lang="tr-TR" dirty="0" smtClean="0"/>
              <a:t>Daha </a:t>
            </a:r>
            <a:r>
              <a:rPr lang="tr-TR" dirty="0"/>
              <a:t>sonra da </a:t>
            </a:r>
            <a:r>
              <a:rPr lang="tr-TR" dirty="0" err="1"/>
              <a:t>posteroinferior</a:t>
            </a:r>
            <a:r>
              <a:rPr lang="tr-TR" dirty="0"/>
              <a:t> yönde </a:t>
            </a:r>
            <a:r>
              <a:rPr lang="tr-TR" dirty="0" err="1"/>
              <a:t>kalkaneusa</a:t>
            </a:r>
            <a:r>
              <a:rPr lang="tr-TR" dirty="0"/>
              <a:t> ve </a:t>
            </a:r>
            <a:r>
              <a:rPr lang="tr-TR" dirty="0" err="1"/>
              <a:t>anteroinferior</a:t>
            </a:r>
            <a:r>
              <a:rPr lang="tr-TR" dirty="0"/>
              <a:t> yönde de </a:t>
            </a:r>
            <a:r>
              <a:rPr lang="tr-TR" dirty="0" err="1"/>
              <a:t>metatars</a:t>
            </a:r>
            <a:r>
              <a:rPr lang="tr-TR" dirty="0"/>
              <a:t> başlarına eşit olarak dağılır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Bu </a:t>
            </a:r>
            <a:r>
              <a:rPr lang="tr-TR" dirty="0"/>
              <a:t>yük taşıyan noktaların arası, </a:t>
            </a:r>
            <a:r>
              <a:rPr lang="tr-TR" dirty="0" err="1"/>
              <a:t>tarsal</a:t>
            </a:r>
            <a:r>
              <a:rPr lang="tr-TR" dirty="0"/>
              <a:t> ve </a:t>
            </a:r>
            <a:r>
              <a:rPr lang="tr-TR" dirty="0" err="1"/>
              <a:t>metatarsal</a:t>
            </a:r>
            <a:r>
              <a:rPr lang="tr-TR" dirty="0"/>
              <a:t> kemiklerce oluşturulan ayağın arklarıdır. </a:t>
            </a:r>
            <a:endParaRPr lang="tr-TR" dirty="0" smtClean="0"/>
          </a:p>
          <a:p>
            <a:r>
              <a:rPr lang="tr-TR" dirty="0" smtClean="0"/>
              <a:t>Rölatif </a:t>
            </a:r>
            <a:r>
              <a:rPr lang="tr-TR" dirty="0"/>
              <a:t>olarak elastik olan bu arklar, hem </a:t>
            </a:r>
            <a:r>
              <a:rPr lang="tr-TR" dirty="0" err="1"/>
              <a:t>longitudinal</a:t>
            </a:r>
            <a:r>
              <a:rPr lang="tr-TR" dirty="0"/>
              <a:t> hem de </a:t>
            </a:r>
            <a:r>
              <a:rPr lang="tr-TR" dirty="0" err="1" smtClean="0"/>
              <a:t>transvers</a:t>
            </a:r>
            <a:r>
              <a:rPr lang="tr-TR" dirty="0" smtClean="0"/>
              <a:t> olarak </a:t>
            </a:r>
            <a:r>
              <a:rPr lang="tr-TR" dirty="0" err="1"/>
              <a:t>superiora</a:t>
            </a:r>
            <a:r>
              <a:rPr lang="tr-TR" dirty="0"/>
              <a:t> konveks olup ayakta durma sırasında vücut ağırlığı ile hafifçe yassılaşırlar, fakat vücut ağırlığı elimine </a:t>
            </a:r>
            <a:r>
              <a:rPr lang="tr-TR" dirty="0" smtClean="0"/>
              <a:t>edilirse normal </a:t>
            </a:r>
            <a:r>
              <a:rPr lang="tr-TR" dirty="0"/>
              <a:t>konumlarını tekrar kazanırlar.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32939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1143" y="131604"/>
            <a:ext cx="10515600" cy="1325563"/>
          </a:xfrm>
        </p:spPr>
        <p:txBody>
          <a:bodyPr>
            <a:normAutofit/>
          </a:bodyPr>
          <a:lstStyle/>
          <a:p>
            <a:r>
              <a:rPr lang="tr-TR" sz="2800" b="1" dirty="0"/>
              <a:t>AYAĞIN ARKLARI VE FONKSİYONEL </a:t>
            </a:r>
            <a:r>
              <a:rPr lang="tr-TR" sz="2800" b="1" dirty="0" smtClean="0"/>
              <a:t>ANATOMİSİ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47850"/>
            <a:ext cx="10515600" cy="4351338"/>
          </a:xfrm>
        </p:spPr>
        <p:txBody>
          <a:bodyPr>
            <a:normAutofit lnSpcReduction="10000"/>
          </a:bodyPr>
          <a:lstStyle/>
          <a:p>
            <a:endParaRPr lang="tr-TR" dirty="0" smtClean="0"/>
          </a:p>
          <a:p>
            <a:r>
              <a:rPr lang="tr-TR" dirty="0" smtClean="0"/>
              <a:t>Ayağın </a:t>
            </a:r>
            <a:r>
              <a:rPr lang="tr-TR" dirty="0"/>
              <a:t>arkları kuvvetli bağlar, kaslar ve ayak </a:t>
            </a:r>
            <a:r>
              <a:rPr lang="tr-TR" dirty="0" err="1"/>
              <a:t>plantar</a:t>
            </a:r>
            <a:r>
              <a:rPr lang="tr-TR" dirty="0"/>
              <a:t> yüzeyindeki kalın </a:t>
            </a:r>
            <a:r>
              <a:rPr lang="tr-TR" dirty="0" err="1"/>
              <a:t>fasya</a:t>
            </a:r>
            <a:r>
              <a:rPr lang="tr-TR" dirty="0"/>
              <a:t> tarafından oluşturulur.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Tarsal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metatarsal</a:t>
            </a:r>
            <a:r>
              <a:rPr lang="tr-TR" dirty="0"/>
              <a:t> kemikler ayakta 3 ark </a:t>
            </a:r>
            <a:r>
              <a:rPr lang="tr-TR" dirty="0" smtClean="0"/>
              <a:t>oluşturur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Longitudinal</a:t>
            </a:r>
            <a:r>
              <a:rPr lang="tr-TR" dirty="0" smtClean="0"/>
              <a:t> </a:t>
            </a:r>
            <a:r>
              <a:rPr lang="tr-TR" dirty="0"/>
              <a:t>ark </a:t>
            </a:r>
            <a:r>
              <a:rPr lang="tr-TR" dirty="0" smtClean="0"/>
              <a:t>(</a:t>
            </a:r>
            <a:r>
              <a:rPr lang="tr-TR" dirty="0" err="1" smtClean="0"/>
              <a:t>medial</a:t>
            </a:r>
            <a:r>
              <a:rPr lang="tr-TR" dirty="0" smtClean="0"/>
              <a:t> ve </a:t>
            </a:r>
            <a:r>
              <a:rPr lang="tr-TR" dirty="0" err="1" smtClean="0"/>
              <a:t>lateral</a:t>
            </a:r>
            <a:r>
              <a:rPr lang="tr-TR" dirty="0" smtClean="0"/>
              <a:t>)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 err="1"/>
              <a:t>Transvers</a:t>
            </a:r>
            <a:r>
              <a:rPr lang="tr-TR" dirty="0"/>
              <a:t> </a:t>
            </a:r>
            <a:r>
              <a:rPr lang="tr-TR" dirty="0" smtClean="0"/>
              <a:t>ark</a:t>
            </a:r>
          </a:p>
          <a:p>
            <a:pPr marL="514350" indent="-514350">
              <a:buFont typeface="+mj-lt"/>
              <a:buAutoNum type="arabicPeriod"/>
            </a:pPr>
            <a:endParaRPr lang="tr-TR" dirty="0"/>
          </a:p>
          <a:p>
            <a:r>
              <a:rPr lang="tr-TR" dirty="0" smtClean="0"/>
              <a:t>Elastik </a:t>
            </a:r>
            <a:r>
              <a:rPr lang="tr-TR" dirty="0"/>
              <a:t>bir şok </a:t>
            </a:r>
            <a:r>
              <a:rPr lang="tr-TR" dirty="0" err="1"/>
              <a:t>absorbsiyon</a:t>
            </a:r>
            <a:r>
              <a:rPr lang="tr-TR" dirty="0"/>
              <a:t> sistemi oluşturur.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433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Ayak, alt </a:t>
            </a:r>
            <a:r>
              <a:rPr lang="tr-TR" dirty="0" err="1"/>
              <a:t>ekstremitenin</a:t>
            </a:r>
            <a:r>
              <a:rPr lang="tr-TR" dirty="0"/>
              <a:t> biyomekanik fonksiyonunda önemli rol oynayan, kemik, eklem ve yumuşak dokudan oluşan çok eklemli kompleks bir mekanik yapıdır. </a:t>
            </a:r>
            <a:endParaRPr lang="tr-TR" dirty="0" smtClean="0"/>
          </a:p>
          <a:p>
            <a:r>
              <a:rPr lang="tr-TR" dirty="0" smtClean="0"/>
              <a:t>Hem </a:t>
            </a:r>
            <a:r>
              <a:rPr lang="tr-TR" dirty="0" err="1"/>
              <a:t>intrinsik</a:t>
            </a:r>
            <a:r>
              <a:rPr lang="tr-TR" dirty="0"/>
              <a:t> hem de </a:t>
            </a:r>
            <a:r>
              <a:rPr lang="tr-TR" dirty="0" err="1"/>
              <a:t>ektrinsik</a:t>
            </a:r>
            <a:r>
              <a:rPr lang="tr-TR" dirty="0"/>
              <a:t> kaslarla kontrol edilir. </a:t>
            </a:r>
            <a:endParaRPr lang="tr-TR" dirty="0" smtClean="0"/>
          </a:p>
          <a:p>
            <a:r>
              <a:rPr lang="tr-TR" dirty="0" smtClean="0"/>
              <a:t>Ayak</a:t>
            </a:r>
            <a:r>
              <a:rPr lang="tr-TR" dirty="0"/>
              <a:t>, ayakta durma sırasında denge ve destek sağlayan; yürüme boyunca vücudu stabilize eden, dış yüzeyde görev yapan tek vücut </a:t>
            </a:r>
            <a:r>
              <a:rPr lang="tr-TR" dirty="0" smtClean="0"/>
              <a:t>parçasıdır.</a:t>
            </a:r>
          </a:p>
          <a:p>
            <a:r>
              <a:rPr lang="tr-TR" dirty="0" smtClean="0"/>
              <a:t>Ayağın </a:t>
            </a:r>
            <a:r>
              <a:rPr lang="tr-TR" dirty="0"/>
              <a:t>ana görevi yer ile bacak arasındaki yük iletimini </a:t>
            </a:r>
            <a:r>
              <a:rPr lang="tr-TR" dirty="0" smtClean="0"/>
              <a:t>sağlamaktır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50066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1143" y="131604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dirty="0" err="1" smtClean="0"/>
              <a:t>Medial</a:t>
            </a:r>
            <a:r>
              <a:rPr lang="tr-TR" sz="3600" dirty="0" smtClean="0"/>
              <a:t> </a:t>
            </a:r>
            <a:r>
              <a:rPr lang="tr-TR" sz="3600" dirty="0" err="1" smtClean="0"/>
              <a:t>Longitudinal</a:t>
            </a:r>
            <a:r>
              <a:rPr lang="tr-TR" sz="3600" dirty="0" smtClean="0"/>
              <a:t> Ark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47850"/>
            <a:ext cx="10515600" cy="4351338"/>
          </a:xfrm>
        </p:spPr>
        <p:txBody>
          <a:bodyPr>
            <a:normAutofit/>
          </a:bodyPr>
          <a:lstStyle/>
          <a:p>
            <a:r>
              <a:rPr lang="tr-TR" dirty="0" err="1" smtClean="0"/>
              <a:t>Kakaneus</a:t>
            </a:r>
            <a:r>
              <a:rPr lang="tr-TR" dirty="0" smtClean="0"/>
              <a:t>+ </a:t>
            </a:r>
            <a:r>
              <a:rPr lang="tr-TR" dirty="0" err="1" smtClean="0"/>
              <a:t>talus</a:t>
            </a:r>
            <a:r>
              <a:rPr lang="tr-TR" dirty="0" smtClean="0"/>
              <a:t>+ </a:t>
            </a:r>
            <a:r>
              <a:rPr lang="tr-TR" dirty="0" err="1" smtClean="0"/>
              <a:t>navikula</a:t>
            </a:r>
            <a:r>
              <a:rPr lang="tr-TR" dirty="0" smtClean="0"/>
              <a:t>+ 3 </a:t>
            </a:r>
            <a:r>
              <a:rPr lang="tr-TR" dirty="0" err="1" smtClean="0"/>
              <a:t>kuneiform</a:t>
            </a:r>
            <a:r>
              <a:rPr lang="tr-TR" dirty="0" smtClean="0"/>
              <a:t>+ 1,2,3 </a:t>
            </a:r>
            <a:r>
              <a:rPr lang="tr-TR" dirty="0" err="1" smtClean="0"/>
              <a:t>metatarsal</a:t>
            </a:r>
            <a:endParaRPr lang="tr-TR" dirty="0" smtClean="0"/>
          </a:p>
          <a:p>
            <a:r>
              <a:rPr lang="tr-TR" dirty="0" err="1" smtClean="0"/>
              <a:t>Apeksi</a:t>
            </a:r>
            <a:r>
              <a:rPr lang="tr-TR" dirty="0" smtClean="0"/>
              <a:t> </a:t>
            </a:r>
            <a:r>
              <a:rPr lang="tr-TR" dirty="0" err="1" smtClean="0"/>
              <a:t>navikula</a:t>
            </a:r>
            <a:endParaRPr lang="tr-TR" dirty="0" smtClean="0"/>
          </a:p>
          <a:p>
            <a:r>
              <a:rPr lang="tr-TR" dirty="0" smtClean="0"/>
              <a:t>Yerden yüksekliği 15-18 mm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9012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1143" y="131604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dirty="0" err="1" smtClean="0"/>
              <a:t>Lateral</a:t>
            </a:r>
            <a:r>
              <a:rPr lang="tr-TR" sz="3600" dirty="0" smtClean="0"/>
              <a:t> </a:t>
            </a:r>
            <a:r>
              <a:rPr lang="tr-TR" sz="3600" dirty="0" err="1" smtClean="0"/>
              <a:t>Longitudinal</a:t>
            </a:r>
            <a:r>
              <a:rPr lang="tr-TR" sz="3600" dirty="0" smtClean="0"/>
              <a:t> Ark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47850"/>
            <a:ext cx="10515600" cy="4351338"/>
          </a:xfrm>
        </p:spPr>
        <p:txBody>
          <a:bodyPr>
            <a:normAutofit/>
          </a:bodyPr>
          <a:lstStyle/>
          <a:p>
            <a:r>
              <a:rPr lang="tr-TR" dirty="0" err="1" smtClean="0"/>
              <a:t>Kakaneus</a:t>
            </a:r>
            <a:r>
              <a:rPr lang="tr-TR" dirty="0" smtClean="0"/>
              <a:t>+ </a:t>
            </a:r>
            <a:r>
              <a:rPr lang="tr-TR" dirty="0" err="1" smtClean="0"/>
              <a:t>kuboid</a:t>
            </a:r>
            <a:r>
              <a:rPr lang="tr-TR" dirty="0" smtClean="0"/>
              <a:t> + 4,5 </a:t>
            </a:r>
            <a:r>
              <a:rPr lang="tr-TR" dirty="0" err="1" smtClean="0"/>
              <a:t>metatarsal</a:t>
            </a:r>
            <a:endParaRPr lang="tr-TR" dirty="0" smtClean="0"/>
          </a:p>
          <a:p>
            <a:r>
              <a:rPr lang="tr-TR" dirty="0" err="1" smtClean="0"/>
              <a:t>Apeksi</a:t>
            </a:r>
            <a:r>
              <a:rPr lang="tr-TR" dirty="0" smtClean="0"/>
              <a:t> </a:t>
            </a:r>
            <a:r>
              <a:rPr lang="tr-TR" dirty="0" err="1" smtClean="0"/>
              <a:t>cuboid</a:t>
            </a:r>
            <a:endParaRPr lang="tr-TR" dirty="0" smtClean="0"/>
          </a:p>
          <a:p>
            <a:r>
              <a:rPr lang="tr-TR" dirty="0" smtClean="0"/>
              <a:t>Yerden yüksekliği 3-5 mm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52245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1449" y="811053"/>
            <a:ext cx="10515600" cy="5910422"/>
          </a:xfrm>
        </p:spPr>
        <p:txBody>
          <a:bodyPr>
            <a:normAutofit lnSpcReduction="10000"/>
          </a:bodyPr>
          <a:lstStyle/>
          <a:p>
            <a:pPr lvl="0"/>
            <a:r>
              <a:rPr lang="tr-TR" b="1" dirty="0" err="1"/>
              <a:t>Anterior</a:t>
            </a:r>
            <a:r>
              <a:rPr lang="tr-TR" b="1" dirty="0"/>
              <a:t> </a:t>
            </a:r>
            <a:r>
              <a:rPr lang="tr-TR" b="1" dirty="0" err="1"/>
              <a:t>Transvers</a:t>
            </a:r>
            <a:r>
              <a:rPr lang="tr-TR" b="1" dirty="0"/>
              <a:t> </a:t>
            </a:r>
            <a:r>
              <a:rPr lang="tr-TR" b="1" dirty="0" smtClean="0"/>
              <a:t>Ark:</a:t>
            </a:r>
          </a:p>
          <a:p>
            <a:pPr lvl="0"/>
            <a:r>
              <a:rPr lang="tr-TR" dirty="0" smtClean="0"/>
              <a:t>I</a:t>
            </a:r>
            <a:r>
              <a:rPr lang="tr-TR" dirty="0"/>
              <a:t>. ve 5. </a:t>
            </a:r>
            <a:r>
              <a:rPr lang="tr-TR" dirty="0" err="1"/>
              <a:t>metatars</a:t>
            </a:r>
            <a:r>
              <a:rPr lang="tr-TR" dirty="0"/>
              <a:t> başları arasındadır. </a:t>
            </a:r>
            <a:endParaRPr lang="tr-TR" dirty="0" smtClean="0"/>
          </a:p>
          <a:p>
            <a:pPr lvl="0"/>
            <a:r>
              <a:rPr lang="tr-TR" dirty="0" err="1" smtClean="0"/>
              <a:t>İntermetatarsal</a:t>
            </a:r>
            <a:r>
              <a:rPr lang="tr-TR" dirty="0" smtClean="0"/>
              <a:t> </a:t>
            </a:r>
            <a:r>
              <a:rPr lang="tr-TR" dirty="0"/>
              <a:t>bağlar ve M. </a:t>
            </a:r>
            <a:r>
              <a:rPr lang="tr-TR" dirty="0" err="1"/>
              <a:t>Adduktör</a:t>
            </a:r>
            <a:r>
              <a:rPr lang="tr-TR" dirty="0"/>
              <a:t> </a:t>
            </a:r>
            <a:r>
              <a:rPr lang="tr-TR" dirty="0" err="1"/>
              <a:t>hallusisin</a:t>
            </a:r>
            <a:r>
              <a:rPr lang="tr-TR" dirty="0"/>
              <a:t> </a:t>
            </a:r>
            <a:r>
              <a:rPr lang="tr-TR" dirty="0" err="1"/>
              <a:t>transvers</a:t>
            </a:r>
            <a:r>
              <a:rPr lang="tr-TR" dirty="0"/>
              <a:t> başı destekler</a:t>
            </a:r>
            <a:r>
              <a:rPr lang="tr-TR" dirty="0" smtClean="0"/>
              <a:t>.</a:t>
            </a:r>
          </a:p>
          <a:p>
            <a:pPr lvl="0"/>
            <a:endParaRPr lang="tr-TR" dirty="0" smtClean="0"/>
          </a:p>
          <a:p>
            <a:pPr lvl="0"/>
            <a:r>
              <a:rPr lang="tr-TR" b="1" dirty="0" err="1" smtClean="0"/>
              <a:t>Midtransvers</a:t>
            </a:r>
            <a:r>
              <a:rPr lang="tr-TR" b="1" dirty="0" smtClean="0"/>
              <a:t> Ark: </a:t>
            </a:r>
          </a:p>
          <a:p>
            <a:pPr lvl="0"/>
            <a:r>
              <a:rPr lang="tr-TR" dirty="0" smtClean="0"/>
              <a:t>3 </a:t>
            </a:r>
            <a:r>
              <a:rPr lang="tr-TR" dirty="0" err="1" smtClean="0"/>
              <a:t>cuneiform</a:t>
            </a:r>
            <a:r>
              <a:rPr lang="tr-TR" dirty="0" smtClean="0"/>
              <a:t> ve </a:t>
            </a:r>
            <a:r>
              <a:rPr lang="tr-TR" dirty="0" err="1"/>
              <a:t>k</a:t>
            </a:r>
            <a:r>
              <a:rPr lang="tr-TR" dirty="0" err="1" smtClean="0"/>
              <a:t>uboid</a:t>
            </a:r>
            <a:r>
              <a:rPr lang="tr-TR" dirty="0" smtClean="0"/>
              <a:t> arasındadır,</a:t>
            </a:r>
          </a:p>
          <a:p>
            <a:pPr lvl="0"/>
            <a:r>
              <a:rPr lang="tr-TR" dirty="0" err="1" smtClean="0"/>
              <a:t>M.Peroneus</a:t>
            </a:r>
            <a:r>
              <a:rPr lang="tr-TR" dirty="0" smtClean="0"/>
              <a:t> </a:t>
            </a:r>
            <a:r>
              <a:rPr lang="tr-TR" dirty="0" err="1" smtClean="0"/>
              <a:t>Longus</a:t>
            </a:r>
            <a:r>
              <a:rPr lang="tr-TR" dirty="0" smtClean="0"/>
              <a:t> tarafından desteklenir.</a:t>
            </a:r>
          </a:p>
          <a:p>
            <a:pPr lvl="0"/>
            <a:endParaRPr lang="tr-TR" dirty="0" smtClean="0"/>
          </a:p>
          <a:p>
            <a:pPr lvl="0"/>
            <a:r>
              <a:rPr lang="tr-TR" b="1" dirty="0" err="1" smtClean="0"/>
              <a:t>Posterior</a:t>
            </a:r>
            <a:r>
              <a:rPr lang="tr-TR" b="1" dirty="0" smtClean="0"/>
              <a:t> </a:t>
            </a:r>
            <a:r>
              <a:rPr lang="tr-TR" b="1" dirty="0" err="1" smtClean="0"/>
              <a:t>Transvers</a:t>
            </a:r>
            <a:r>
              <a:rPr lang="tr-TR" b="1" dirty="0" smtClean="0"/>
              <a:t> Ark: </a:t>
            </a:r>
          </a:p>
          <a:p>
            <a:pPr lvl="0"/>
            <a:r>
              <a:rPr lang="tr-TR" dirty="0" err="1" smtClean="0"/>
              <a:t>Kuboid</a:t>
            </a:r>
            <a:r>
              <a:rPr lang="tr-TR" dirty="0" smtClean="0"/>
              <a:t> ve </a:t>
            </a:r>
            <a:r>
              <a:rPr lang="tr-TR" dirty="0" err="1" smtClean="0"/>
              <a:t>navikula</a:t>
            </a:r>
            <a:r>
              <a:rPr lang="tr-TR" dirty="0" smtClean="0"/>
              <a:t> arasındadır. </a:t>
            </a:r>
          </a:p>
          <a:p>
            <a:pPr lvl="0"/>
            <a:r>
              <a:rPr lang="tr-TR" dirty="0" err="1" smtClean="0"/>
              <a:t>M.tibialis</a:t>
            </a:r>
            <a:r>
              <a:rPr lang="tr-TR" dirty="0" smtClean="0"/>
              <a:t> </a:t>
            </a:r>
            <a:r>
              <a:rPr lang="tr-TR" dirty="0" err="1" smtClean="0"/>
              <a:t>posterior</a:t>
            </a:r>
            <a:r>
              <a:rPr lang="tr-TR" dirty="0" smtClean="0"/>
              <a:t> tarafından desteklenir.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65923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Ayak arkları stabilizasyon </a:t>
            </a:r>
            <a:r>
              <a:rPr lang="tr-TR" dirty="0" smtClean="0"/>
              <a:t>için </a:t>
            </a:r>
            <a:r>
              <a:rPr lang="tr-TR" dirty="0"/>
              <a:t>ağırlığı ayağa dağıtırlar. </a:t>
            </a:r>
            <a:endParaRPr lang="tr-TR" dirty="0" smtClean="0"/>
          </a:p>
          <a:p>
            <a:r>
              <a:rPr lang="tr-TR" dirty="0" smtClean="0"/>
              <a:t>Esnek </a:t>
            </a:r>
            <a:r>
              <a:rPr lang="tr-TR" dirty="0"/>
              <a:t>ayak yapısını </a:t>
            </a:r>
            <a:r>
              <a:rPr lang="tr-TR" dirty="0" err="1"/>
              <a:t>rijit</a:t>
            </a:r>
            <a:r>
              <a:rPr lang="tr-TR" dirty="0"/>
              <a:t> bir kaldı­raca dönüştürürler</a:t>
            </a:r>
            <a:r>
              <a:rPr lang="tr-TR" dirty="0" smtClean="0"/>
              <a:t>.</a:t>
            </a:r>
          </a:p>
          <a:p>
            <a:r>
              <a:rPr lang="tr-TR" dirty="0" smtClean="0"/>
              <a:t>Ek </a:t>
            </a:r>
            <a:r>
              <a:rPr lang="tr-TR" dirty="0" err="1"/>
              <a:t>rotasyonel</a:t>
            </a:r>
            <a:r>
              <a:rPr lang="tr-TR" dirty="0"/>
              <a:t> hareketleri azaltmak, yüzeydeki değişik­liklere uyum sağlamak için esnek bir yapıda olmalıdır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Ayağın </a:t>
            </a:r>
            <a:r>
              <a:rPr lang="tr-TR" dirty="0"/>
              <a:t>arklarını </a:t>
            </a:r>
            <a:r>
              <a:rPr lang="tr-TR" dirty="0" err="1"/>
              <a:t>plantar</a:t>
            </a:r>
            <a:r>
              <a:rPr lang="tr-TR" dirty="0"/>
              <a:t> </a:t>
            </a:r>
            <a:r>
              <a:rPr lang="tr-TR" dirty="0" err="1"/>
              <a:t>aponeurosis</a:t>
            </a:r>
            <a:r>
              <a:rPr lang="tr-TR" dirty="0"/>
              <a:t> (</a:t>
            </a:r>
            <a:r>
              <a:rPr lang="tr-TR" dirty="0" err="1"/>
              <a:t>plantar</a:t>
            </a:r>
            <a:r>
              <a:rPr lang="tr-TR" dirty="0"/>
              <a:t> </a:t>
            </a:r>
            <a:r>
              <a:rPr lang="tr-TR" dirty="0" err="1"/>
              <a:t>fasya</a:t>
            </a:r>
            <a:r>
              <a:rPr lang="tr-TR" dirty="0"/>
              <a:t>), </a:t>
            </a:r>
            <a:r>
              <a:rPr lang="tr-TR" dirty="0" err="1"/>
              <a:t>plantar</a:t>
            </a:r>
            <a:r>
              <a:rPr lang="tr-TR" dirty="0"/>
              <a:t> </a:t>
            </a:r>
            <a:r>
              <a:rPr lang="tr-TR" dirty="0" err="1"/>
              <a:t>kalkaneonaviküler</a:t>
            </a:r>
            <a:r>
              <a:rPr lang="tr-TR" dirty="0"/>
              <a:t> </a:t>
            </a:r>
            <a:r>
              <a:rPr lang="tr-TR" dirty="0" err="1"/>
              <a:t>ligament</a:t>
            </a:r>
            <a:r>
              <a:rPr lang="tr-TR" dirty="0"/>
              <a:t> ve </a:t>
            </a:r>
            <a:r>
              <a:rPr lang="tr-TR" dirty="0" err="1"/>
              <a:t>interosseos</a:t>
            </a:r>
            <a:r>
              <a:rPr lang="tr-TR" dirty="0"/>
              <a:t> </a:t>
            </a:r>
            <a:r>
              <a:rPr lang="tr-TR" dirty="0" err="1"/>
              <a:t>talokalkaneal</a:t>
            </a:r>
            <a:r>
              <a:rPr lang="tr-TR" dirty="0"/>
              <a:t> </a:t>
            </a:r>
            <a:r>
              <a:rPr lang="tr-TR" dirty="0" err="1"/>
              <a:t>ligament</a:t>
            </a:r>
            <a:r>
              <a:rPr lang="tr-TR" dirty="0"/>
              <a:t> pasif olarak destekler</a:t>
            </a:r>
            <a:r>
              <a:rPr lang="tr-TR" dirty="0" smtClean="0"/>
              <a:t>.</a:t>
            </a:r>
          </a:p>
          <a:p>
            <a:r>
              <a:rPr lang="tr-TR" dirty="0" smtClean="0"/>
              <a:t>Aktif </a:t>
            </a:r>
            <a:r>
              <a:rPr lang="tr-TR" dirty="0"/>
              <a:t>olarak ise arkları kaslar destekler ki en önemli kas </a:t>
            </a:r>
            <a:r>
              <a:rPr lang="tr-TR" dirty="0" err="1"/>
              <a:t>tibialis</a:t>
            </a:r>
            <a:r>
              <a:rPr lang="tr-TR" dirty="0"/>
              <a:t> </a:t>
            </a:r>
            <a:r>
              <a:rPr lang="tr-TR" dirty="0" err="1" smtClean="0"/>
              <a:t>posterior</a:t>
            </a:r>
            <a:r>
              <a:rPr lang="tr-TR" dirty="0" smtClean="0"/>
              <a:t> </a:t>
            </a:r>
            <a:r>
              <a:rPr lang="tr-TR" dirty="0"/>
              <a:t>kasıdır. 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339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8230" y="131604"/>
            <a:ext cx="10515600" cy="836770"/>
          </a:xfrm>
        </p:spPr>
        <p:txBody>
          <a:bodyPr/>
          <a:lstStyle/>
          <a:p>
            <a:r>
              <a:rPr lang="tr-TR" dirty="0" err="1" smtClean="0"/>
              <a:t>Plantar</a:t>
            </a:r>
            <a:r>
              <a:rPr lang="tr-TR" dirty="0" smtClean="0"/>
              <a:t> </a:t>
            </a:r>
            <a:r>
              <a:rPr lang="tr-TR" dirty="0" err="1" smtClean="0"/>
              <a:t>Fasya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8230" y="1282698"/>
            <a:ext cx="9335820" cy="4351338"/>
          </a:xfrm>
        </p:spPr>
        <p:txBody>
          <a:bodyPr>
            <a:normAutofit/>
          </a:bodyPr>
          <a:lstStyle/>
          <a:p>
            <a:r>
              <a:rPr lang="tr-TR" dirty="0" smtClean="0"/>
              <a:t>Ayak </a:t>
            </a:r>
            <a:r>
              <a:rPr lang="tr-TR" dirty="0"/>
              <a:t>tabanındaki derin </a:t>
            </a:r>
            <a:r>
              <a:rPr lang="tr-TR" dirty="0" err="1"/>
              <a:t>fasya</a:t>
            </a:r>
            <a:r>
              <a:rPr lang="tr-TR" dirty="0"/>
              <a:t> kalınlaşarak </a:t>
            </a:r>
            <a:r>
              <a:rPr lang="tr-TR" dirty="0" err="1"/>
              <a:t>retinakulum</a:t>
            </a:r>
            <a:r>
              <a:rPr lang="tr-TR" dirty="0"/>
              <a:t> </a:t>
            </a:r>
            <a:r>
              <a:rPr lang="tr-TR" dirty="0" err="1"/>
              <a:t>muskulorum</a:t>
            </a:r>
            <a:r>
              <a:rPr lang="tr-TR" dirty="0"/>
              <a:t> </a:t>
            </a:r>
            <a:r>
              <a:rPr lang="tr-TR" dirty="0" err="1"/>
              <a:t>flexorum'u</a:t>
            </a:r>
            <a:r>
              <a:rPr lang="tr-TR" dirty="0"/>
              <a:t> ve </a:t>
            </a:r>
            <a:r>
              <a:rPr lang="tr-TR" dirty="0" err="1"/>
              <a:t>apo­neurosis</a:t>
            </a:r>
            <a:r>
              <a:rPr lang="tr-TR" dirty="0"/>
              <a:t> </a:t>
            </a:r>
            <a:r>
              <a:rPr lang="tr-TR" dirty="0" err="1"/>
              <a:t>plantaris'i</a:t>
            </a:r>
            <a:r>
              <a:rPr lang="tr-TR" dirty="0"/>
              <a:t> (</a:t>
            </a:r>
            <a:r>
              <a:rPr lang="tr-TR" dirty="0" err="1"/>
              <a:t>plantar</a:t>
            </a:r>
            <a:r>
              <a:rPr lang="tr-TR" dirty="0"/>
              <a:t> </a:t>
            </a:r>
            <a:r>
              <a:rPr lang="tr-TR" dirty="0" err="1"/>
              <a:t>fasya</a:t>
            </a:r>
            <a:r>
              <a:rPr lang="tr-TR" dirty="0"/>
              <a:t>) oluşturur</a:t>
            </a:r>
          </a:p>
          <a:p>
            <a:r>
              <a:rPr lang="tr-TR" dirty="0" err="1"/>
              <a:t>Plantar</a:t>
            </a:r>
            <a:r>
              <a:rPr lang="tr-TR" dirty="0"/>
              <a:t> </a:t>
            </a:r>
            <a:r>
              <a:rPr lang="tr-TR" dirty="0" err="1"/>
              <a:t>fasya</a:t>
            </a:r>
            <a:r>
              <a:rPr lang="tr-TR" dirty="0"/>
              <a:t> üçgen seklindedir ve ayak tabanının orta kısmında bulunur</a:t>
            </a:r>
          </a:p>
          <a:p>
            <a:r>
              <a:rPr lang="tr-TR" dirty="0" err="1"/>
              <a:t>Plantar</a:t>
            </a:r>
            <a:r>
              <a:rPr lang="tr-TR" dirty="0"/>
              <a:t> </a:t>
            </a:r>
            <a:r>
              <a:rPr lang="tr-TR" dirty="0" err="1"/>
              <a:t>aponeurosis</a:t>
            </a:r>
            <a:r>
              <a:rPr lang="tr-TR" dirty="0"/>
              <a:t> </a:t>
            </a:r>
            <a:r>
              <a:rPr lang="tr-TR" dirty="0" err="1"/>
              <a:t>posteriorda</a:t>
            </a:r>
            <a:r>
              <a:rPr lang="tr-TR" dirty="0"/>
              <a:t> </a:t>
            </a:r>
            <a:r>
              <a:rPr lang="tr-TR" dirty="0" err="1"/>
              <a:t>kalkaneusun</a:t>
            </a:r>
            <a:r>
              <a:rPr lang="tr-TR" dirty="0"/>
              <a:t> </a:t>
            </a:r>
            <a:r>
              <a:rPr lang="tr-TR" dirty="0" err="1"/>
              <a:t>tüberkülünden</a:t>
            </a:r>
            <a:r>
              <a:rPr lang="tr-TR" dirty="0"/>
              <a:t> başlar öne doğ­ru </a:t>
            </a:r>
            <a:r>
              <a:rPr lang="tr-TR" dirty="0" err="1"/>
              <a:t>plantar</a:t>
            </a:r>
            <a:r>
              <a:rPr lang="tr-TR" dirty="0"/>
              <a:t> yüzey boyunca her bir parmağın </a:t>
            </a:r>
            <a:r>
              <a:rPr lang="tr-TR" dirty="0" err="1"/>
              <a:t>posterior</a:t>
            </a:r>
            <a:r>
              <a:rPr lang="tr-TR" dirty="0"/>
              <a:t> </a:t>
            </a:r>
            <a:r>
              <a:rPr lang="tr-TR" dirty="0" err="1"/>
              <a:t>falanksına</a:t>
            </a:r>
            <a:r>
              <a:rPr lang="tr-TR" dirty="0"/>
              <a:t> kadar uzanır. </a:t>
            </a:r>
          </a:p>
          <a:p>
            <a:endParaRPr lang="tr-TR" dirty="0" smtClean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512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u="sng" dirty="0" smtClean="0"/>
              <a:t>Yürüyüşün </a:t>
            </a:r>
            <a:r>
              <a:rPr lang="tr-TR" u="sng" dirty="0"/>
              <a:t>duruş fazı sırasında </a:t>
            </a:r>
            <a:r>
              <a:rPr lang="tr-TR" u="sng" dirty="0" err="1"/>
              <a:t>plantar</a:t>
            </a:r>
            <a:r>
              <a:rPr lang="tr-TR" u="sng" dirty="0"/>
              <a:t> </a:t>
            </a:r>
            <a:r>
              <a:rPr lang="tr-TR" u="sng" dirty="0" err="1"/>
              <a:t>aponeurosis</a:t>
            </a:r>
            <a:r>
              <a:rPr lang="tr-TR" u="sng" dirty="0"/>
              <a:t> gerilimi vardır.</a:t>
            </a:r>
          </a:p>
          <a:p>
            <a:r>
              <a:rPr lang="tr-TR" dirty="0" err="1"/>
              <a:t>Tarsal</a:t>
            </a:r>
            <a:r>
              <a:rPr lang="tr-TR" dirty="0"/>
              <a:t>, </a:t>
            </a:r>
            <a:r>
              <a:rPr lang="tr-TR" dirty="0" err="1"/>
              <a:t>metatarsal</a:t>
            </a:r>
            <a:r>
              <a:rPr lang="tr-TR" dirty="0"/>
              <a:t>, </a:t>
            </a:r>
            <a:r>
              <a:rPr lang="tr-TR" dirty="0" err="1"/>
              <a:t>talus</a:t>
            </a:r>
            <a:r>
              <a:rPr lang="tr-TR" dirty="0"/>
              <a:t> ve </a:t>
            </a:r>
            <a:r>
              <a:rPr lang="tr-TR" dirty="0" err="1"/>
              <a:t>kalkaneus</a:t>
            </a:r>
            <a:r>
              <a:rPr lang="tr-TR" dirty="0"/>
              <a:t> kemikleri kompresyon kuvvetine maruz kalır­lar. </a:t>
            </a:r>
          </a:p>
          <a:p>
            <a:r>
              <a:rPr lang="tr-TR" dirty="0"/>
              <a:t>Sallanma fazına geçerken MTP </a:t>
            </a:r>
            <a:r>
              <a:rPr lang="tr-TR" dirty="0" err="1"/>
              <a:t>ekstansiyonu</a:t>
            </a:r>
            <a:r>
              <a:rPr lang="tr-TR" dirty="0"/>
              <a:t> olur. </a:t>
            </a:r>
          </a:p>
          <a:p>
            <a:r>
              <a:rPr lang="tr-TR" dirty="0"/>
              <a:t>Topuk ve MTP birbirine yaklaşır ve ark yükselir. </a:t>
            </a:r>
          </a:p>
          <a:p>
            <a:r>
              <a:rPr lang="tr-TR" dirty="0"/>
              <a:t>Topuk kalkışı sırasında ayak </a:t>
            </a:r>
            <a:r>
              <a:rPr lang="tr-TR" dirty="0" err="1"/>
              <a:t>rijit</a:t>
            </a:r>
            <a:r>
              <a:rPr lang="tr-TR" dirty="0"/>
              <a:t> bir kaldıraca dönüşür. </a:t>
            </a:r>
          </a:p>
          <a:p>
            <a:r>
              <a:rPr lang="tr-TR" dirty="0"/>
              <a:t>Ayağın </a:t>
            </a:r>
            <a:r>
              <a:rPr lang="tr-TR" dirty="0" err="1"/>
              <a:t>supinasyonuna</a:t>
            </a:r>
            <a:r>
              <a:rPr lang="tr-TR" dirty="0"/>
              <a:t> yardımcı olur. </a:t>
            </a:r>
          </a:p>
          <a:p>
            <a:r>
              <a:rPr lang="tr-TR" b="1" dirty="0" err="1"/>
              <a:t>Windlass</a:t>
            </a:r>
            <a:r>
              <a:rPr lang="tr-TR" b="1" dirty="0"/>
              <a:t> veya çıkrık me­kanizması</a:t>
            </a:r>
            <a:endParaRPr lang="tr-TR" dirty="0"/>
          </a:p>
          <a:p>
            <a:endParaRPr lang="tr-TR" dirty="0" smtClean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078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/>
              <a:t>AYAK </a:t>
            </a:r>
            <a:r>
              <a:rPr lang="tr-TR" sz="3200" b="1" dirty="0" smtClean="0"/>
              <a:t>DEFORMİTELERİ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7175" y="1924209"/>
            <a:ext cx="11615737" cy="479726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sz="2600" b="1" dirty="0" smtClean="0"/>
              <a:t>TALİPES </a:t>
            </a:r>
            <a:r>
              <a:rPr lang="tr-TR" sz="2600" b="1" dirty="0"/>
              <a:t>EKİNO VARUS</a:t>
            </a:r>
            <a:r>
              <a:rPr lang="tr-TR" sz="2600" dirty="0"/>
              <a:t>: (</a:t>
            </a:r>
            <a:r>
              <a:rPr lang="tr-TR" sz="2600" b="1" dirty="0" err="1" smtClean="0"/>
              <a:t>Clubfoot</a:t>
            </a:r>
            <a:r>
              <a:rPr lang="tr-TR" sz="2600" b="1" dirty="0" smtClean="0"/>
              <a:t>/ Pes </a:t>
            </a:r>
            <a:r>
              <a:rPr lang="tr-TR" sz="2600" b="1" dirty="0" err="1" smtClean="0"/>
              <a:t>Ekinovarus</a:t>
            </a:r>
            <a:r>
              <a:rPr lang="tr-TR" sz="2600" b="1" dirty="0" smtClean="0"/>
              <a:t>/ Çarpık </a:t>
            </a:r>
            <a:r>
              <a:rPr lang="tr-TR" sz="2600" b="1" dirty="0"/>
              <a:t>ayak </a:t>
            </a:r>
            <a:r>
              <a:rPr lang="tr-TR" sz="2600" b="1" dirty="0" smtClean="0"/>
              <a:t>)</a:t>
            </a:r>
          </a:p>
          <a:p>
            <a:r>
              <a:rPr lang="tr-TR" dirty="0" smtClean="0"/>
              <a:t>En </a:t>
            </a:r>
            <a:r>
              <a:rPr lang="tr-TR" dirty="0"/>
              <a:t>sık görülen doğumsal </a:t>
            </a:r>
            <a:r>
              <a:rPr lang="tr-TR" dirty="0" err="1"/>
              <a:t>deformitelerdendir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1/2000 doğumda</a:t>
            </a:r>
          </a:p>
          <a:p>
            <a:r>
              <a:rPr lang="tr-TR" dirty="0" smtClean="0"/>
              <a:t> Daha çok </a:t>
            </a:r>
            <a:r>
              <a:rPr lang="tr-TR" dirty="0"/>
              <a:t>erkek çocuklarda </a:t>
            </a:r>
            <a:r>
              <a:rPr lang="tr-TR" dirty="0" smtClean="0"/>
              <a:t>(2.5 kat)</a:t>
            </a:r>
          </a:p>
          <a:p>
            <a:r>
              <a:rPr lang="tr-TR" dirty="0" smtClean="0"/>
              <a:t>1 </a:t>
            </a:r>
            <a:r>
              <a:rPr lang="tr-TR" dirty="0"/>
              <a:t>/3 oranında </a:t>
            </a:r>
            <a:r>
              <a:rPr lang="tr-TR" dirty="0" err="1"/>
              <a:t>bilateraldir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err="1" smtClean="0"/>
              <a:t>Suhtalar</a:t>
            </a:r>
            <a:r>
              <a:rPr lang="tr-TR" dirty="0" smtClean="0"/>
              <a:t> </a:t>
            </a:r>
            <a:r>
              <a:rPr lang="tr-TR" dirty="0"/>
              <a:t>eklemin </a:t>
            </a:r>
            <a:r>
              <a:rPr lang="tr-TR" dirty="0" err="1"/>
              <a:t>inversiyonu</a:t>
            </a:r>
            <a:r>
              <a:rPr lang="tr-TR" dirty="0"/>
              <a:t> (</a:t>
            </a:r>
            <a:r>
              <a:rPr lang="tr-TR" dirty="0" err="1"/>
              <a:t>kalkaneal</a:t>
            </a:r>
            <a:r>
              <a:rPr lang="tr-TR" dirty="0"/>
              <a:t> </a:t>
            </a:r>
            <a:r>
              <a:rPr lang="tr-TR" dirty="0" err="1"/>
              <a:t>varus</a:t>
            </a:r>
            <a:r>
              <a:rPr lang="tr-TR" dirty="0" smtClean="0"/>
              <a:t>)*</a:t>
            </a:r>
          </a:p>
          <a:p>
            <a:r>
              <a:rPr lang="tr-TR" dirty="0" smtClean="0"/>
              <a:t>Ön </a:t>
            </a:r>
            <a:r>
              <a:rPr lang="tr-TR" dirty="0"/>
              <a:t>ayağın </a:t>
            </a:r>
            <a:r>
              <a:rPr lang="tr-TR" dirty="0" err="1" smtClean="0"/>
              <a:t>adduksiyonu</a:t>
            </a:r>
            <a:r>
              <a:rPr lang="tr-TR" dirty="0" smtClean="0"/>
              <a:t>*</a:t>
            </a:r>
          </a:p>
          <a:p>
            <a:r>
              <a:rPr lang="tr-TR" dirty="0" smtClean="0"/>
              <a:t>Ayak </a:t>
            </a:r>
            <a:r>
              <a:rPr lang="tr-TR" dirty="0"/>
              <a:t>bileğinin </a:t>
            </a:r>
            <a:r>
              <a:rPr lang="tr-TR" dirty="0" smtClean="0"/>
              <a:t>ekini *</a:t>
            </a:r>
          </a:p>
          <a:p>
            <a:r>
              <a:rPr lang="tr-TR" dirty="0" smtClean="0"/>
              <a:t>Ayağın </a:t>
            </a:r>
            <a:r>
              <a:rPr lang="tr-TR" dirty="0" err="1"/>
              <a:t>kavusu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 smtClean="0"/>
              <a:t>Tibianın</a:t>
            </a:r>
            <a:r>
              <a:rPr lang="tr-TR" dirty="0" smtClean="0"/>
              <a:t> iç rotasyonu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929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/>
              <a:t>AYAK </a:t>
            </a:r>
            <a:r>
              <a:rPr lang="tr-TR" sz="3200" b="1" dirty="0" smtClean="0"/>
              <a:t>DEFORMİTELERİ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İMPİNGEMENT SENDROMU: </a:t>
            </a:r>
            <a:endParaRPr lang="tr-TR" b="1" dirty="0" smtClean="0"/>
          </a:p>
          <a:p>
            <a:endParaRPr lang="tr-TR" b="1" dirty="0" smtClean="0"/>
          </a:p>
          <a:p>
            <a:r>
              <a:rPr lang="tr-TR" dirty="0" smtClean="0"/>
              <a:t>Eklem </a:t>
            </a:r>
            <a:r>
              <a:rPr lang="tr-TR" dirty="0"/>
              <a:t>biyomekaniğinin değişmesine neden olan, eklem dokularının sürtüşmesi ile oluşan ağrılı bir durumdur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 err="1"/>
              <a:t>Postravmatik</a:t>
            </a:r>
            <a:r>
              <a:rPr lang="tr-TR" dirty="0"/>
              <a:t> ayak bileği hasarı ve genellikle ayak bileğinde </a:t>
            </a:r>
            <a:r>
              <a:rPr lang="tr-TR" dirty="0" smtClean="0"/>
              <a:t>gerilme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smtClean="0"/>
              <a:t>kronik </a:t>
            </a:r>
            <a:r>
              <a:rPr lang="tr-TR" dirty="0"/>
              <a:t>ağrı ile sonuçlanır.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78778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/>
              <a:t>AYAK </a:t>
            </a:r>
            <a:r>
              <a:rPr lang="tr-TR" sz="3200" b="1" dirty="0" smtClean="0"/>
              <a:t>DEFORMİTELERİ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KALKANEAL EPİN (KALKANEAL SPUR-TOPUK DİKENİ) </a:t>
            </a:r>
            <a:r>
              <a:rPr lang="tr-TR" b="1" dirty="0" smtClean="0"/>
              <a:t>:</a:t>
            </a:r>
          </a:p>
          <a:p>
            <a:r>
              <a:rPr lang="tr-TR" dirty="0" err="1" smtClean="0"/>
              <a:t>Plantar</a:t>
            </a:r>
            <a:r>
              <a:rPr lang="tr-TR" dirty="0" smtClean="0"/>
              <a:t> </a:t>
            </a:r>
            <a:r>
              <a:rPr lang="tr-TR" dirty="0" err="1"/>
              <a:t>fascia'nın</a:t>
            </a:r>
            <a:r>
              <a:rPr lang="tr-TR" dirty="0"/>
              <a:t> başlangıç yerinde, </a:t>
            </a:r>
            <a:r>
              <a:rPr lang="tr-TR" dirty="0" err="1"/>
              <a:t>calcaneusun</a:t>
            </a:r>
            <a:r>
              <a:rPr lang="tr-TR" dirty="0"/>
              <a:t> </a:t>
            </a:r>
            <a:r>
              <a:rPr lang="tr-TR" dirty="0" err="1"/>
              <a:t>tüberkülünde</a:t>
            </a:r>
            <a:r>
              <a:rPr lang="tr-TR" dirty="0"/>
              <a:t> </a:t>
            </a:r>
            <a:r>
              <a:rPr lang="tr-TR" dirty="0" err="1"/>
              <a:t>osteofit</a:t>
            </a:r>
            <a:r>
              <a:rPr lang="tr-TR" dirty="0"/>
              <a:t> oluşmasıdır. </a:t>
            </a:r>
            <a:endParaRPr lang="tr-TR" dirty="0" smtClean="0"/>
          </a:p>
          <a:p>
            <a:r>
              <a:rPr lang="tr-TR" dirty="0" smtClean="0"/>
              <a:t>Nedeni </a:t>
            </a:r>
            <a:r>
              <a:rPr lang="tr-TR" dirty="0"/>
              <a:t>tam </a:t>
            </a:r>
            <a:r>
              <a:rPr lang="tr-TR" dirty="0" smtClean="0"/>
              <a:t>bilinmiyor ;</a:t>
            </a:r>
            <a:r>
              <a:rPr lang="tr-TR" dirty="0" err="1" smtClean="0"/>
              <a:t>plantar</a:t>
            </a:r>
            <a:r>
              <a:rPr lang="tr-TR" dirty="0" smtClean="0"/>
              <a:t> </a:t>
            </a:r>
            <a:r>
              <a:rPr lang="tr-TR" dirty="0" err="1"/>
              <a:t>fascia'ya</a:t>
            </a:r>
            <a:r>
              <a:rPr lang="tr-TR" dirty="0"/>
              <a:t> binen </a:t>
            </a:r>
            <a:r>
              <a:rPr lang="tr-TR" dirty="0" smtClean="0"/>
              <a:t>stresler? </a:t>
            </a:r>
          </a:p>
          <a:p>
            <a:r>
              <a:rPr lang="tr-TR" dirty="0" smtClean="0"/>
              <a:t>Duruş </a:t>
            </a:r>
            <a:r>
              <a:rPr lang="tr-TR" dirty="0"/>
              <a:t>fazının ilk yarısında, </a:t>
            </a:r>
            <a:r>
              <a:rPr lang="tr-TR" dirty="0" smtClean="0"/>
              <a:t>topuğun </a:t>
            </a:r>
            <a:r>
              <a:rPr lang="tr-TR" dirty="0" err="1" smtClean="0"/>
              <a:t>anteromedialinde</a:t>
            </a:r>
            <a:r>
              <a:rPr lang="tr-TR" dirty="0" smtClean="0"/>
              <a:t> </a:t>
            </a:r>
            <a:r>
              <a:rPr lang="tr-TR" b="1" dirty="0" smtClean="0"/>
              <a:t>ağrı </a:t>
            </a:r>
          </a:p>
          <a:p>
            <a:r>
              <a:rPr lang="tr-TR" dirty="0" err="1" smtClean="0"/>
              <a:t>Palpasyonla</a:t>
            </a:r>
            <a:r>
              <a:rPr lang="tr-TR" dirty="0" smtClean="0"/>
              <a:t> </a:t>
            </a:r>
            <a:r>
              <a:rPr lang="tr-TR" dirty="0"/>
              <a:t>ağrılıdır. </a:t>
            </a:r>
            <a:endParaRPr lang="tr-TR" dirty="0" smtClean="0"/>
          </a:p>
          <a:p>
            <a:r>
              <a:rPr lang="tr-TR" dirty="0" err="1" smtClean="0"/>
              <a:t>Ortez</a:t>
            </a:r>
            <a:r>
              <a:rPr lang="tr-TR" dirty="0" smtClean="0"/>
              <a:t> kullanımı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81126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/>
              <a:t>PES PLANUS: </a:t>
            </a:r>
            <a:r>
              <a:rPr lang="tr-TR" dirty="0" smtClean="0"/>
              <a:t>MLA </a:t>
            </a:r>
            <a:r>
              <a:rPr lang="tr-TR" dirty="0" err="1" smtClean="0"/>
              <a:t>konjenital</a:t>
            </a:r>
            <a:r>
              <a:rPr lang="tr-TR" dirty="0" smtClean="0"/>
              <a:t> </a:t>
            </a:r>
            <a:r>
              <a:rPr lang="tr-TR" dirty="0"/>
              <a:t>olarak veya sonradan gelişen nedenlerle düzleşmesine ya da üzerine ağırlık verildiğinde normalden fazla </a:t>
            </a:r>
            <a:r>
              <a:rPr lang="tr-TR" dirty="0" smtClean="0"/>
              <a:t>çökmesidir.</a:t>
            </a:r>
          </a:p>
          <a:p>
            <a:r>
              <a:rPr lang="tr-TR" dirty="0"/>
              <a:t> </a:t>
            </a:r>
            <a:r>
              <a:rPr lang="tr-TR" dirty="0" smtClean="0"/>
              <a:t>Pes </a:t>
            </a:r>
            <a:r>
              <a:rPr lang="tr-TR" dirty="0" err="1"/>
              <a:t>planus</a:t>
            </a:r>
            <a:r>
              <a:rPr lang="tr-TR" dirty="0"/>
              <a:t> yük verirken </a:t>
            </a:r>
            <a:r>
              <a:rPr lang="tr-TR" u="sng" dirty="0"/>
              <a:t>arka ayağın </a:t>
            </a:r>
            <a:r>
              <a:rPr lang="tr-TR" u="sng" dirty="0" err="1"/>
              <a:t>valgusu</a:t>
            </a:r>
            <a:r>
              <a:rPr lang="tr-TR" dirty="0"/>
              <a:t>, orta ayakta </a:t>
            </a:r>
            <a:r>
              <a:rPr lang="tr-TR" u="sng" dirty="0" err="1"/>
              <a:t>medial</a:t>
            </a:r>
            <a:r>
              <a:rPr lang="tr-TR" u="sng" dirty="0"/>
              <a:t> </a:t>
            </a:r>
            <a:r>
              <a:rPr lang="tr-TR" u="sng" dirty="0" err="1"/>
              <a:t>longitu­dinal</a:t>
            </a:r>
            <a:r>
              <a:rPr lang="tr-TR" u="sng" dirty="0"/>
              <a:t> arkın kaybolması </a:t>
            </a:r>
            <a:r>
              <a:rPr lang="tr-TR" dirty="0"/>
              <a:t>ve </a:t>
            </a:r>
            <a:r>
              <a:rPr lang="tr-TR" u="sng" dirty="0"/>
              <a:t>ön ayağın </a:t>
            </a:r>
            <a:r>
              <a:rPr lang="tr-TR" dirty="0"/>
              <a:t>arka ayağa göre </a:t>
            </a:r>
            <a:r>
              <a:rPr lang="tr-TR" u="sng" dirty="0" err="1"/>
              <a:t>supinasyonu</a:t>
            </a:r>
            <a:r>
              <a:rPr lang="tr-TR" u="sng" dirty="0"/>
              <a:t> </a:t>
            </a:r>
            <a:r>
              <a:rPr lang="tr-TR" dirty="0"/>
              <a:t>olarak tanımlanabilir. </a:t>
            </a:r>
            <a:endParaRPr lang="tr-TR" dirty="0" smtClean="0"/>
          </a:p>
          <a:p>
            <a:r>
              <a:rPr lang="tr-TR" u="sng" dirty="0" smtClean="0"/>
              <a:t>aşırı </a:t>
            </a:r>
            <a:r>
              <a:rPr lang="tr-TR" u="sng" dirty="0" err="1"/>
              <a:t>eversiyon</a:t>
            </a:r>
            <a:r>
              <a:rPr lang="tr-TR" dirty="0"/>
              <a:t>, </a:t>
            </a:r>
            <a:r>
              <a:rPr lang="tr-TR" dirty="0" err="1"/>
              <a:t>kalkaneusta</a:t>
            </a:r>
            <a:r>
              <a:rPr lang="tr-TR" dirty="0"/>
              <a:t> </a:t>
            </a:r>
            <a:r>
              <a:rPr lang="tr-TR" dirty="0" err="1"/>
              <a:t>talusa</a:t>
            </a:r>
            <a:r>
              <a:rPr lang="tr-TR" dirty="0"/>
              <a:t> göre </a:t>
            </a:r>
            <a:r>
              <a:rPr lang="tr-TR" dirty="0" err="1"/>
              <a:t>valgus</a:t>
            </a:r>
            <a:r>
              <a:rPr lang="tr-TR" dirty="0"/>
              <a:t> </a:t>
            </a:r>
            <a:r>
              <a:rPr lang="tr-TR" dirty="0" err="1"/>
              <a:t>angulasyonu</a:t>
            </a:r>
            <a:r>
              <a:rPr lang="tr-TR" dirty="0"/>
              <a:t>, dış rotasyon ve </a:t>
            </a:r>
            <a:r>
              <a:rPr lang="tr-TR" dirty="0" err="1" smtClean="0"/>
              <a:t>dorsifleksiyon</a:t>
            </a:r>
            <a:r>
              <a:rPr lang="tr-TR" dirty="0"/>
              <a:t>; </a:t>
            </a:r>
            <a:r>
              <a:rPr lang="tr-TR" dirty="0" err="1"/>
              <a:t>tibiaya</a:t>
            </a:r>
            <a:r>
              <a:rPr lang="tr-TR" dirty="0"/>
              <a:t> göre </a:t>
            </a:r>
            <a:r>
              <a:rPr lang="tr-TR" dirty="0" err="1"/>
              <a:t>plantar</a:t>
            </a:r>
            <a:r>
              <a:rPr lang="tr-TR" dirty="0"/>
              <a:t> </a:t>
            </a:r>
            <a:r>
              <a:rPr lang="tr-TR" dirty="0" err="1"/>
              <a:t>fleksiyon</a:t>
            </a:r>
            <a:r>
              <a:rPr lang="tr-TR" dirty="0"/>
              <a:t> görülür. </a:t>
            </a:r>
            <a:endParaRPr lang="tr-TR" dirty="0" smtClean="0"/>
          </a:p>
          <a:p>
            <a:r>
              <a:rPr lang="tr-TR" dirty="0" err="1" smtClean="0"/>
              <a:t>Navikula</a:t>
            </a:r>
            <a:r>
              <a:rPr lang="tr-TR" dirty="0" smtClean="0"/>
              <a:t> </a:t>
            </a:r>
            <a:r>
              <a:rPr lang="tr-TR" dirty="0"/>
              <a:t>ise </a:t>
            </a:r>
            <a:r>
              <a:rPr lang="tr-TR" dirty="0" err="1"/>
              <a:t>talus</a:t>
            </a:r>
            <a:r>
              <a:rPr lang="tr-TR" dirty="0"/>
              <a:t> başına göre </a:t>
            </a:r>
            <a:r>
              <a:rPr lang="tr-TR" dirty="0" err="1"/>
              <a:t>dorsifleksiyon</a:t>
            </a:r>
            <a:r>
              <a:rPr lang="tr-TR" dirty="0"/>
              <a:t> ve </a:t>
            </a:r>
            <a:r>
              <a:rPr lang="tr-TR" dirty="0" err="1"/>
              <a:t>Abduksiyondadır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MLA destekleyen </a:t>
            </a:r>
            <a:r>
              <a:rPr lang="tr-TR" dirty="0"/>
              <a:t>tabanlık veya takviye ayak tabanında gerilimi azaltmak, yükü ayağın </a:t>
            </a:r>
            <a:r>
              <a:rPr lang="tr-TR" dirty="0" err="1"/>
              <a:t>lateraline</a:t>
            </a:r>
            <a:r>
              <a:rPr lang="tr-TR" dirty="0"/>
              <a:t> kaydırmak ve </a:t>
            </a:r>
            <a:r>
              <a:rPr lang="tr-TR" dirty="0" err="1"/>
              <a:t>deformite</a:t>
            </a:r>
            <a:r>
              <a:rPr lang="tr-TR" dirty="0"/>
              <a:t> gelişimini önlemek amacıyla uygulanır 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177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Ayak insan vücudunun tüm ağırlığını taşıyan ve bu nedenle iskeletin en önemli ve en kar­maşık bölümüdür. </a:t>
            </a:r>
            <a:endParaRPr lang="tr-TR" dirty="0" smtClean="0"/>
          </a:p>
          <a:p>
            <a:r>
              <a:rPr lang="tr-TR" dirty="0" smtClean="0"/>
              <a:t>İnsan </a:t>
            </a:r>
            <a:r>
              <a:rPr lang="tr-TR" dirty="0"/>
              <a:t>iskeletinin yaklaşık %25'i ayaktadır. </a:t>
            </a:r>
            <a:endParaRPr lang="tr-TR" dirty="0" smtClean="0"/>
          </a:p>
          <a:p>
            <a:r>
              <a:rPr lang="tr-TR" dirty="0" smtClean="0"/>
              <a:t>Ayak </a:t>
            </a:r>
            <a:r>
              <a:rPr lang="tr-TR" dirty="0"/>
              <a:t>yürüme ve koşma esna­sında hem mobil adaptasyon hem de </a:t>
            </a:r>
            <a:r>
              <a:rPr lang="tr-TR" dirty="0" err="1"/>
              <a:t>rijit</a:t>
            </a:r>
            <a:r>
              <a:rPr lang="tr-TR" dirty="0"/>
              <a:t> bir kaldıraç kolu gibi görev yapar</a:t>
            </a:r>
            <a:r>
              <a:rPr lang="tr-TR" dirty="0" smtClean="0"/>
              <a:t>.*</a:t>
            </a:r>
          </a:p>
          <a:p>
            <a:r>
              <a:rPr lang="tr-TR" dirty="0" smtClean="0"/>
              <a:t> </a:t>
            </a:r>
            <a:r>
              <a:rPr lang="tr-TR" dirty="0"/>
              <a:t>Birçok kemik ve eklemden </a:t>
            </a:r>
            <a:r>
              <a:rPr lang="tr-TR" dirty="0" smtClean="0"/>
              <a:t>oluşur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 esneklik sağlar.*</a:t>
            </a:r>
            <a:endParaRPr lang="tr-TR" dirty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5631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smtClean="0"/>
              <a:t>PES PLANOVALGUS</a:t>
            </a:r>
          </a:p>
          <a:p>
            <a:r>
              <a:rPr lang="tr-TR" dirty="0" err="1" smtClean="0"/>
              <a:t>Talusun</a:t>
            </a:r>
            <a:r>
              <a:rPr lang="tr-TR" dirty="0" smtClean="0"/>
              <a:t> </a:t>
            </a:r>
            <a:r>
              <a:rPr lang="tr-TR" dirty="0" err="1"/>
              <a:t>mediale</a:t>
            </a:r>
            <a:r>
              <a:rPr lang="tr-TR" dirty="0"/>
              <a:t> doğru depresyonu ile </a:t>
            </a:r>
            <a:r>
              <a:rPr lang="tr-TR" dirty="0" err="1"/>
              <a:t>calcaneus</a:t>
            </a:r>
            <a:r>
              <a:rPr lang="tr-TR" dirty="0"/>
              <a:t> da </a:t>
            </a:r>
            <a:r>
              <a:rPr lang="tr-TR" dirty="0" err="1"/>
              <a:t>valgusa</a:t>
            </a:r>
            <a:r>
              <a:rPr lang="tr-TR" dirty="0"/>
              <a:t> doğru zorlanır ve </a:t>
            </a:r>
            <a:r>
              <a:rPr lang="tr-TR" dirty="0" err="1"/>
              <a:t>Achille'in</a:t>
            </a:r>
            <a:r>
              <a:rPr lang="tr-TR" dirty="0"/>
              <a:t> çekme açısı </a:t>
            </a:r>
            <a:r>
              <a:rPr lang="tr-TR" dirty="0" err="1"/>
              <a:t>laterale</a:t>
            </a:r>
            <a:r>
              <a:rPr lang="tr-TR" dirty="0"/>
              <a:t> kayar. </a:t>
            </a:r>
            <a:endParaRPr lang="tr-TR" dirty="0" smtClean="0"/>
          </a:p>
          <a:p>
            <a:r>
              <a:rPr lang="tr-TR" dirty="0" err="1" smtClean="0"/>
              <a:t>Gastro-soleusun</a:t>
            </a:r>
            <a:r>
              <a:rPr lang="tr-TR" dirty="0" smtClean="0"/>
              <a:t> </a:t>
            </a:r>
            <a:r>
              <a:rPr lang="tr-TR" dirty="0" err="1"/>
              <a:t>inversiyon</a:t>
            </a:r>
            <a:r>
              <a:rPr lang="tr-TR" dirty="0"/>
              <a:t> momenti azalır ve o tarafa ağırlık verilmesi ile birlikte ark düzleşir, yükün önemli bir kısmı </a:t>
            </a:r>
            <a:r>
              <a:rPr lang="tr-TR" dirty="0" err="1"/>
              <a:t>plantar</a:t>
            </a:r>
            <a:r>
              <a:rPr lang="tr-TR" dirty="0"/>
              <a:t> yapılara biner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Bu </a:t>
            </a:r>
            <a:r>
              <a:rPr lang="tr-TR" dirty="0"/>
              <a:t>yapıların sürekli gerilim altında kalması zamanla gevşemelerine ve arkın düşme­sine neden </a:t>
            </a:r>
            <a:r>
              <a:rPr lang="tr-TR" dirty="0" smtClean="0"/>
              <a:t>olur</a:t>
            </a:r>
          </a:p>
          <a:p>
            <a:r>
              <a:rPr lang="tr-TR" dirty="0" smtClean="0"/>
              <a:t>Topuk </a:t>
            </a:r>
            <a:r>
              <a:rPr lang="tr-TR" dirty="0" err="1"/>
              <a:t>medial</a:t>
            </a:r>
            <a:r>
              <a:rPr lang="tr-TR" dirty="0"/>
              <a:t> kamasının etkisini artırmak ve ön ayaktaki </a:t>
            </a:r>
            <a:r>
              <a:rPr lang="tr-TR" dirty="0" err="1" smtClean="0"/>
              <a:t>supiasyonu</a:t>
            </a:r>
            <a:r>
              <a:rPr lang="tr-TR" dirty="0" smtClean="0"/>
              <a:t> </a:t>
            </a:r>
            <a:r>
              <a:rPr lang="tr-TR" dirty="0"/>
              <a:t>önlemek için </a:t>
            </a:r>
            <a:r>
              <a:rPr lang="tr-TR" dirty="0" err="1"/>
              <a:t>lateral</a:t>
            </a:r>
            <a:r>
              <a:rPr lang="tr-TR" dirty="0"/>
              <a:t> taban kaması kullanılır.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b="1" dirty="0" smtClean="0">
                <a:sym typeface="Wingdings" panose="05000000000000000000" pitchFamily="2" charset="2"/>
              </a:rPr>
              <a:t>Ç</a:t>
            </a:r>
            <a:r>
              <a:rPr lang="tr-TR" b="1" dirty="0" smtClean="0"/>
              <a:t>apraz kama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1262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38175" y="1268411"/>
            <a:ext cx="10515600" cy="5453063"/>
          </a:xfrm>
        </p:spPr>
        <p:txBody>
          <a:bodyPr>
            <a:normAutofit lnSpcReduction="10000"/>
          </a:bodyPr>
          <a:lstStyle/>
          <a:p>
            <a:r>
              <a:rPr lang="tr-TR" b="1" dirty="0"/>
              <a:t>PES </a:t>
            </a:r>
            <a:r>
              <a:rPr lang="tr-TR" b="1" dirty="0" smtClean="0"/>
              <a:t>KAVUS: </a:t>
            </a:r>
          </a:p>
          <a:p>
            <a:r>
              <a:rPr lang="tr-TR" dirty="0" smtClean="0"/>
              <a:t>Pes </a:t>
            </a:r>
            <a:r>
              <a:rPr lang="tr-TR" dirty="0" err="1"/>
              <a:t>planusun</a:t>
            </a:r>
            <a:r>
              <a:rPr lang="tr-TR" dirty="0"/>
              <a:t> </a:t>
            </a:r>
            <a:r>
              <a:rPr lang="tr-TR" dirty="0" smtClean="0"/>
              <a:t>tersidir</a:t>
            </a:r>
          </a:p>
          <a:p>
            <a:r>
              <a:rPr lang="tr-TR" dirty="0" err="1" smtClean="0"/>
              <a:t>Plantar</a:t>
            </a:r>
            <a:r>
              <a:rPr lang="tr-TR" dirty="0" smtClean="0"/>
              <a:t> </a:t>
            </a:r>
            <a:r>
              <a:rPr lang="tr-TR" dirty="0"/>
              <a:t>yüzeydeki yumuşak dokular kısalmıştır. </a:t>
            </a:r>
            <a:endParaRPr lang="tr-TR" dirty="0" smtClean="0"/>
          </a:p>
          <a:p>
            <a:r>
              <a:rPr lang="tr-TR" dirty="0" smtClean="0"/>
              <a:t>Sık­lıkla </a:t>
            </a:r>
            <a:r>
              <a:rPr lang="tr-TR" dirty="0"/>
              <a:t>parmaklarda pençeleşme, arka ayakta </a:t>
            </a:r>
            <a:r>
              <a:rPr lang="tr-TR" dirty="0" err="1"/>
              <a:t>varus</a:t>
            </a:r>
            <a:r>
              <a:rPr lang="tr-TR" dirty="0"/>
              <a:t> </a:t>
            </a:r>
            <a:r>
              <a:rPr lang="tr-TR" dirty="0" err="1"/>
              <a:t>deförmitesi</a:t>
            </a:r>
            <a:r>
              <a:rPr lang="tr-TR" dirty="0"/>
              <a:t> ve </a:t>
            </a:r>
            <a:r>
              <a:rPr lang="tr-TR" dirty="0" err="1"/>
              <a:t>interfalangeallerin</a:t>
            </a:r>
            <a:r>
              <a:rPr lang="tr-TR" dirty="0"/>
              <a:t> </a:t>
            </a:r>
            <a:r>
              <a:rPr lang="tr-TR" dirty="0" err="1" smtClean="0"/>
              <a:t>dorsalinde</a:t>
            </a:r>
            <a:r>
              <a:rPr lang="tr-TR" dirty="0" smtClean="0"/>
              <a:t> </a:t>
            </a:r>
            <a:r>
              <a:rPr lang="tr-TR" dirty="0"/>
              <a:t>nasırlaşma görülür.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b="1" dirty="0" smtClean="0"/>
              <a:t>Tedavideki amaçlar;</a:t>
            </a:r>
          </a:p>
          <a:p>
            <a:r>
              <a:rPr lang="tr-TR" dirty="0" err="1"/>
              <a:t>D</a:t>
            </a:r>
            <a:r>
              <a:rPr lang="tr-TR" dirty="0" err="1" smtClean="0"/>
              <a:t>eformitenin</a:t>
            </a:r>
            <a:r>
              <a:rPr lang="tr-TR" dirty="0" smtClean="0"/>
              <a:t> </a:t>
            </a:r>
            <a:r>
              <a:rPr lang="tr-TR" dirty="0"/>
              <a:t>iler­lemesini kontrol etmek, </a:t>
            </a:r>
            <a:endParaRPr lang="tr-TR" dirty="0" smtClean="0"/>
          </a:p>
          <a:p>
            <a:r>
              <a:rPr lang="tr-TR" dirty="0"/>
              <a:t>Y</a:t>
            </a:r>
            <a:r>
              <a:rPr lang="tr-TR" dirty="0" smtClean="0"/>
              <a:t>ükü </a:t>
            </a:r>
            <a:r>
              <a:rPr lang="tr-TR" dirty="0"/>
              <a:t>dağıtmak, </a:t>
            </a:r>
          </a:p>
          <a:p>
            <a:r>
              <a:rPr lang="tr-TR" dirty="0" err="1"/>
              <a:t>A</a:t>
            </a:r>
            <a:r>
              <a:rPr lang="tr-TR" dirty="0" err="1" smtClean="0"/>
              <a:t>nteroposterior</a:t>
            </a:r>
            <a:r>
              <a:rPr lang="tr-TR" dirty="0" smtClean="0"/>
              <a:t> </a:t>
            </a:r>
            <a:r>
              <a:rPr lang="tr-TR" dirty="0"/>
              <a:t>dengeyi sağlamak </a:t>
            </a:r>
            <a:endParaRPr lang="tr-TR" dirty="0" smtClean="0"/>
          </a:p>
          <a:p>
            <a:r>
              <a:rPr lang="tr-TR" dirty="0" err="1" smtClean="0"/>
              <a:t>Metatarsal</a:t>
            </a:r>
            <a:r>
              <a:rPr lang="tr-TR" dirty="0" smtClean="0"/>
              <a:t> </a:t>
            </a:r>
            <a:r>
              <a:rPr lang="tr-TR" dirty="0"/>
              <a:t>ağrıyı önlemek olarak sıralanabilir.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25747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İçerik Yer Tutucusu 10"/>
          <p:cNvSpPr>
            <a:spLocks noGrp="1"/>
          </p:cNvSpPr>
          <p:nvPr>
            <p:ph idx="1"/>
          </p:nvPr>
        </p:nvSpPr>
        <p:spPr>
          <a:xfrm>
            <a:off x="0" y="596425"/>
            <a:ext cx="10515600" cy="4351338"/>
          </a:xfrm>
        </p:spPr>
        <p:txBody>
          <a:bodyPr>
            <a:normAutofit/>
          </a:bodyPr>
          <a:lstStyle/>
          <a:p>
            <a:r>
              <a:rPr lang="tr-TR" b="1" dirty="0"/>
              <a:t>TALİPES KALKANEOVALGUS: </a:t>
            </a:r>
            <a:endParaRPr lang="tr-TR" b="1" dirty="0" smtClean="0"/>
          </a:p>
          <a:p>
            <a:r>
              <a:rPr lang="tr-TR" dirty="0" smtClean="0"/>
              <a:t>Doğuşta en </a:t>
            </a:r>
            <a:r>
              <a:rPr lang="tr-TR" dirty="0"/>
              <a:t>sık rastlanan </a:t>
            </a:r>
            <a:r>
              <a:rPr lang="tr-TR" dirty="0" err="1"/>
              <a:t>deformitelerden</a:t>
            </a:r>
            <a:r>
              <a:rPr lang="tr-TR" dirty="0"/>
              <a:t> biridir. </a:t>
            </a:r>
            <a:endParaRPr lang="tr-TR" dirty="0" smtClean="0"/>
          </a:p>
          <a:p>
            <a:r>
              <a:rPr lang="tr-TR" dirty="0" smtClean="0"/>
              <a:t>Daha </a:t>
            </a:r>
            <a:r>
              <a:rPr lang="tr-TR" dirty="0"/>
              <a:t>çok kız çocuklarında </a:t>
            </a:r>
            <a:endParaRPr lang="tr-TR" dirty="0" smtClean="0"/>
          </a:p>
          <a:p>
            <a:r>
              <a:rPr lang="tr-TR" dirty="0" smtClean="0"/>
              <a:t>Rahim </a:t>
            </a:r>
            <a:r>
              <a:rPr lang="tr-TR" dirty="0"/>
              <a:t>içi yanlış </a:t>
            </a:r>
            <a:r>
              <a:rPr lang="tr-TR" dirty="0" smtClean="0"/>
              <a:t>pozisyon ?</a:t>
            </a:r>
          </a:p>
          <a:p>
            <a:r>
              <a:rPr lang="tr-TR" dirty="0" smtClean="0"/>
              <a:t>Tüm </a:t>
            </a:r>
            <a:r>
              <a:rPr lang="tr-TR" dirty="0"/>
              <a:t>ayak </a:t>
            </a:r>
            <a:r>
              <a:rPr lang="tr-TR" dirty="0" err="1"/>
              <a:t>subtalar</a:t>
            </a:r>
            <a:r>
              <a:rPr lang="tr-TR" dirty="0"/>
              <a:t> eklemden </a:t>
            </a:r>
            <a:r>
              <a:rPr lang="tr-TR" dirty="0" err="1"/>
              <a:t>dorsifleksiyon</a:t>
            </a:r>
            <a:r>
              <a:rPr lang="tr-TR" dirty="0"/>
              <a:t>, </a:t>
            </a:r>
            <a:r>
              <a:rPr lang="tr-TR" dirty="0" err="1"/>
              <a:t>eversiyon</a:t>
            </a:r>
            <a:r>
              <a:rPr lang="tr-TR" dirty="0"/>
              <a:t> ve </a:t>
            </a:r>
            <a:r>
              <a:rPr lang="tr-TR" dirty="0" err="1"/>
              <a:t>abduksiyondadır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Ayağın </a:t>
            </a:r>
            <a:r>
              <a:rPr lang="tr-TR" dirty="0"/>
              <a:t>sırtında ve </a:t>
            </a:r>
            <a:r>
              <a:rPr lang="tr-TR" dirty="0" err="1"/>
              <a:t>lateralindeki</a:t>
            </a:r>
            <a:r>
              <a:rPr lang="tr-TR" dirty="0"/>
              <a:t> yumuşak dokular kısalmıştır. 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9355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METATARSALJİ</a:t>
            </a:r>
            <a:r>
              <a:rPr lang="tr-TR" dirty="0"/>
              <a:t>: </a:t>
            </a:r>
            <a:endParaRPr lang="tr-TR" dirty="0" smtClean="0"/>
          </a:p>
          <a:p>
            <a:r>
              <a:rPr lang="tr-TR" dirty="0" err="1" smtClean="0"/>
              <a:t>Metatars</a:t>
            </a:r>
            <a:r>
              <a:rPr lang="tr-TR" dirty="0" smtClean="0"/>
              <a:t> </a:t>
            </a:r>
            <a:r>
              <a:rPr lang="tr-TR" dirty="0"/>
              <a:t>kemiklerinin başlarının bulunduğu ayağın </a:t>
            </a:r>
            <a:r>
              <a:rPr lang="tr-TR" dirty="0" err="1"/>
              <a:t>plantar</a:t>
            </a:r>
            <a:r>
              <a:rPr lang="tr-TR" dirty="0"/>
              <a:t> yüzünde­ki ağrıdır. </a:t>
            </a:r>
            <a:endParaRPr lang="tr-TR" dirty="0" smtClean="0"/>
          </a:p>
          <a:p>
            <a:r>
              <a:rPr lang="tr-TR" dirty="0" err="1" smtClean="0"/>
              <a:t>Primer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sekonder</a:t>
            </a:r>
            <a:r>
              <a:rPr lang="tr-TR" dirty="0"/>
              <a:t> olabilir. </a:t>
            </a:r>
            <a:endParaRPr lang="tr-TR" dirty="0" smtClean="0"/>
          </a:p>
          <a:p>
            <a:r>
              <a:rPr lang="tr-TR" dirty="0" err="1" smtClean="0"/>
              <a:t>Metatarsların</a:t>
            </a:r>
            <a:r>
              <a:rPr lang="tr-TR" dirty="0" smtClean="0"/>
              <a:t> </a:t>
            </a:r>
            <a:r>
              <a:rPr lang="tr-TR" dirty="0"/>
              <a:t>başlarında </a:t>
            </a:r>
            <a:r>
              <a:rPr lang="tr-TR" dirty="0" smtClean="0"/>
              <a:t>yükün </a:t>
            </a:r>
            <a:r>
              <a:rPr lang="tr-TR" dirty="0"/>
              <a:t>artmasına bağlı olarak oluşur. 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54214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MORTON NÖROMA: </a:t>
            </a:r>
            <a:endParaRPr lang="tr-TR" b="1" dirty="0" smtClean="0"/>
          </a:p>
          <a:p>
            <a:r>
              <a:rPr lang="tr-TR" dirty="0" smtClean="0"/>
              <a:t>Tekrarlayan </a:t>
            </a:r>
            <a:r>
              <a:rPr lang="tr-TR" dirty="0"/>
              <a:t>travmalar sonucu 3. </a:t>
            </a:r>
            <a:r>
              <a:rPr lang="tr-TR" dirty="0" err="1"/>
              <a:t>inter­metatarsal</a:t>
            </a:r>
            <a:r>
              <a:rPr lang="tr-TR" dirty="0"/>
              <a:t> sinirin "</a:t>
            </a:r>
            <a:r>
              <a:rPr lang="tr-TR" dirty="0" err="1" smtClean="0"/>
              <a:t>schwann</a:t>
            </a:r>
            <a:r>
              <a:rPr lang="tr-TR" dirty="0" smtClean="0"/>
              <a:t> </a:t>
            </a:r>
            <a:r>
              <a:rPr lang="tr-TR" dirty="0"/>
              <a:t>kılıfında" </a:t>
            </a:r>
            <a:r>
              <a:rPr lang="tr-TR" dirty="0" err="1"/>
              <a:t>kollajenöz</a:t>
            </a:r>
            <a:r>
              <a:rPr lang="tr-TR" dirty="0"/>
              <a:t> madde birikimi sonucu oluşan </a:t>
            </a:r>
            <a:r>
              <a:rPr lang="tr-TR" dirty="0" err="1"/>
              <a:t>perinöral</a:t>
            </a:r>
            <a:r>
              <a:rPr lang="tr-TR" dirty="0"/>
              <a:t> </a:t>
            </a:r>
            <a:r>
              <a:rPr lang="tr-TR" dirty="0" err="1"/>
              <a:t>fibrozis</a:t>
            </a:r>
            <a:r>
              <a:rPr lang="tr-TR" dirty="0"/>
              <a:t> nedeni ile sinirin genişlemesi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bölgenin </a:t>
            </a:r>
            <a:r>
              <a:rPr lang="tr-TR" dirty="0" err="1"/>
              <a:t>palpasyonu</a:t>
            </a:r>
            <a:r>
              <a:rPr lang="tr-TR" dirty="0"/>
              <a:t> oldukça ağrılıdır. </a:t>
            </a:r>
            <a:r>
              <a:rPr lang="tr-TR" dirty="0" smtClean="0"/>
              <a:t>(</a:t>
            </a:r>
            <a:r>
              <a:rPr lang="tr-TR" dirty="0"/>
              <a:t>3. ve 4. parmakların arası) </a:t>
            </a:r>
            <a:endParaRPr lang="tr-TR" dirty="0" smtClean="0"/>
          </a:p>
          <a:p>
            <a:r>
              <a:rPr lang="tr-TR" dirty="0" smtClean="0"/>
              <a:t>Tedavide </a:t>
            </a:r>
            <a:r>
              <a:rPr lang="tr-TR" dirty="0"/>
              <a:t>genellikle ayakkabı düzenlenmesi ve </a:t>
            </a:r>
            <a:r>
              <a:rPr lang="tr-TR" dirty="0" err="1"/>
              <a:t>ortezlerin</a:t>
            </a:r>
            <a:r>
              <a:rPr lang="tr-TR" dirty="0"/>
              <a:t> kullanılması yeterli olur. Ağrı­nın devam ettiği durumlarda lokal analjezik ve </a:t>
            </a:r>
            <a:r>
              <a:rPr lang="tr-TR" dirty="0" err="1"/>
              <a:t>steroid</a:t>
            </a:r>
            <a:r>
              <a:rPr lang="tr-TR" dirty="0"/>
              <a:t> </a:t>
            </a:r>
            <a:r>
              <a:rPr lang="tr-TR" dirty="0" err="1"/>
              <a:t>injeksiyonları</a:t>
            </a:r>
            <a:r>
              <a:rPr lang="tr-TR" dirty="0"/>
              <a:t> yapılabilir.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50110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MORTON PARMAĞI: </a:t>
            </a:r>
            <a:endParaRPr lang="tr-TR" b="1" dirty="0" smtClean="0"/>
          </a:p>
          <a:p>
            <a:r>
              <a:rPr lang="tr-TR" dirty="0" smtClean="0"/>
              <a:t>Birinci </a:t>
            </a:r>
            <a:r>
              <a:rPr lang="tr-TR" dirty="0" err="1"/>
              <a:t>metatarsın</a:t>
            </a:r>
            <a:r>
              <a:rPr lang="tr-TR" dirty="0"/>
              <a:t> </a:t>
            </a:r>
            <a:r>
              <a:rPr lang="tr-TR" dirty="0" err="1"/>
              <a:t>konjenital</a:t>
            </a:r>
            <a:r>
              <a:rPr lang="tr-TR" dirty="0"/>
              <a:t> kısalığında ayağın ağırlık taşıma nok­talarında bir değişiklik meydana gelir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Özellikle </a:t>
            </a:r>
            <a:r>
              <a:rPr lang="tr-TR" dirty="0"/>
              <a:t>itme fazında 2. </a:t>
            </a:r>
            <a:r>
              <a:rPr lang="tr-TR" dirty="0" err="1"/>
              <a:t>metatars</a:t>
            </a:r>
            <a:r>
              <a:rPr lang="tr-TR" dirty="0"/>
              <a:t> başına normalden fazla ağırlık biner. </a:t>
            </a:r>
            <a:endParaRPr lang="tr-TR" dirty="0" smtClean="0"/>
          </a:p>
          <a:p>
            <a:r>
              <a:rPr lang="tr-TR" dirty="0" smtClean="0"/>
              <a:t>Zamanla </a:t>
            </a:r>
            <a:r>
              <a:rPr lang="tr-TR" dirty="0"/>
              <a:t>2. </a:t>
            </a:r>
            <a:r>
              <a:rPr lang="tr-TR" dirty="0" err="1"/>
              <a:t>metatarsta</a:t>
            </a:r>
            <a:r>
              <a:rPr lang="tr-TR" dirty="0"/>
              <a:t> oluşan </a:t>
            </a:r>
            <a:r>
              <a:rPr lang="tr-TR" dirty="0" err="1"/>
              <a:t>hipertrofi</a:t>
            </a:r>
            <a:r>
              <a:rPr lang="tr-TR" dirty="0"/>
              <a:t> o bölgedeki siniri sıkıştırır ve </a:t>
            </a:r>
            <a:r>
              <a:rPr lang="tr-TR" dirty="0" err="1"/>
              <a:t>metatarsaljiye</a:t>
            </a:r>
            <a:r>
              <a:rPr lang="tr-TR" dirty="0"/>
              <a:t> neden olur. 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82469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/>
              <a:t>PLANTAR FASCİİTİS: </a:t>
            </a:r>
            <a:endParaRPr lang="tr-TR" b="1" dirty="0" smtClean="0"/>
          </a:p>
          <a:p>
            <a:r>
              <a:rPr lang="tr-TR" dirty="0" err="1" smtClean="0"/>
              <a:t>Plantar</a:t>
            </a:r>
            <a:r>
              <a:rPr lang="tr-TR" dirty="0" smtClean="0"/>
              <a:t> </a:t>
            </a:r>
            <a:r>
              <a:rPr lang="tr-TR" dirty="0" err="1" smtClean="0"/>
              <a:t>fasyanın</a:t>
            </a:r>
            <a:r>
              <a:rPr lang="tr-TR" dirty="0" smtClean="0"/>
              <a:t> </a:t>
            </a:r>
            <a:r>
              <a:rPr lang="tr-TR" dirty="0"/>
              <a:t>özellikle </a:t>
            </a:r>
            <a:r>
              <a:rPr lang="tr-TR" dirty="0" err="1"/>
              <a:t>kalkaneusa</a:t>
            </a:r>
            <a:r>
              <a:rPr lang="tr-TR" dirty="0"/>
              <a:t> yapışma yerinde tekrarlayan </a:t>
            </a:r>
            <a:r>
              <a:rPr lang="tr-TR" dirty="0" err="1"/>
              <a:t>mikrotravmalar</a:t>
            </a:r>
            <a:r>
              <a:rPr lang="tr-TR" dirty="0"/>
              <a:t> sonucu oluşan bir aşırı kullanım yaralanmasıdır. </a:t>
            </a:r>
            <a:endParaRPr lang="tr-TR" dirty="0" smtClean="0"/>
          </a:p>
          <a:p>
            <a:r>
              <a:rPr lang="tr-TR" dirty="0" smtClean="0"/>
              <a:t>Ayaklarının </a:t>
            </a:r>
            <a:r>
              <a:rPr lang="tr-TR" dirty="0"/>
              <a:t>altında özellikle </a:t>
            </a:r>
            <a:r>
              <a:rPr lang="tr-TR" dirty="0" err="1"/>
              <a:t>plantar</a:t>
            </a:r>
            <a:r>
              <a:rPr lang="tr-TR" dirty="0"/>
              <a:t> </a:t>
            </a:r>
            <a:r>
              <a:rPr lang="tr-TR" dirty="0" err="1"/>
              <a:t>fasyanın</a:t>
            </a:r>
            <a:r>
              <a:rPr lang="tr-TR" dirty="0"/>
              <a:t> </a:t>
            </a:r>
            <a:r>
              <a:rPr lang="tr-TR" dirty="0" err="1"/>
              <a:t>kalkaneusa</a:t>
            </a:r>
            <a:r>
              <a:rPr lang="tr-TR" dirty="0"/>
              <a:t> yapıştığı yerde şiddet­li ağrıdan yakınırlar. </a:t>
            </a:r>
            <a:endParaRPr lang="tr-TR" dirty="0" smtClean="0"/>
          </a:p>
          <a:p>
            <a:r>
              <a:rPr lang="tr-TR" dirty="0" smtClean="0"/>
              <a:t>Ağrı </a:t>
            </a:r>
            <a:r>
              <a:rPr lang="tr-TR" dirty="0"/>
              <a:t>genellikle ayakta dururken veya sabah uyandığında ilk adımlarda veya uzun süreli oturmayı takiben kalkıp adım atarken şiddetlidir. Antrenmanın başlangı­cında şiddetli iken egzersiz yaptıkça ağrı azalır. Muayenede bu bölgenin </a:t>
            </a:r>
            <a:r>
              <a:rPr lang="tr-TR" dirty="0" err="1"/>
              <a:t>palpasyonunda</a:t>
            </a:r>
            <a:r>
              <a:rPr lang="tr-TR" dirty="0"/>
              <a:t> ağrı vardır. Baş parmak </a:t>
            </a:r>
            <a:r>
              <a:rPr lang="tr-TR" dirty="0" err="1"/>
              <a:t>dorsifleksiyonu</a:t>
            </a:r>
            <a:r>
              <a:rPr lang="tr-TR" dirty="0"/>
              <a:t> ağrılı olabilir.</a:t>
            </a:r>
          </a:p>
          <a:p>
            <a:r>
              <a:rPr lang="tr-TR" dirty="0"/>
              <a:t>Tedavide istirahat, soğuk ve bandaj ilk dönemde uygulanabilir. </a:t>
            </a:r>
            <a:endParaRPr lang="tr-TR" dirty="0" smtClean="0"/>
          </a:p>
          <a:p>
            <a:r>
              <a:rPr lang="tr-TR" dirty="0" err="1" smtClean="0"/>
              <a:t>plantar</a:t>
            </a:r>
            <a:r>
              <a:rPr lang="tr-TR" dirty="0" smtClean="0"/>
              <a:t> </a:t>
            </a:r>
            <a:r>
              <a:rPr lang="tr-TR" dirty="0" err="1"/>
              <a:t>fasyanın</a:t>
            </a:r>
            <a:r>
              <a:rPr lang="tr-TR" dirty="0"/>
              <a:t> germe ve </a:t>
            </a:r>
            <a:r>
              <a:rPr lang="tr-TR" dirty="0" smtClean="0"/>
              <a:t>kuvvetlendirme</a:t>
            </a:r>
          </a:p>
          <a:p>
            <a:r>
              <a:rPr lang="tr-TR" dirty="0" smtClean="0"/>
              <a:t>Uygun </a:t>
            </a:r>
            <a:r>
              <a:rPr lang="tr-TR" dirty="0"/>
              <a:t>ayakkabı ve </a:t>
            </a:r>
            <a:r>
              <a:rPr lang="tr-TR" dirty="0" err="1" smtClean="0"/>
              <a:t>ortezler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1931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TARSAL TÜNEL SENDROMU: </a:t>
            </a:r>
            <a:endParaRPr lang="tr-TR" b="1" dirty="0" smtClean="0"/>
          </a:p>
          <a:p>
            <a:r>
              <a:rPr lang="tr-TR" dirty="0" err="1" smtClean="0"/>
              <a:t>Medial</a:t>
            </a:r>
            <a:r>
              <a:rPr lang="tr-TR" dirty="0" smtClean="0"/>
              <a:t> </a:t>
            </a:r>
            <a:r>
              <a:rPr lang="tr-TR" dirty="0" err="1"/>
              <a:t>malleolün</a:t>
            </a:r>
            <a:r>
              <a:rPr lang="tr-TR" dirty="0"/>
              <a:t> </a:t>
            </a:r>
            <a:r>
              <a:rPr lang="tr-TR" dirty="0" err="1"/>
              <a:t>posteriorunda</a:t>
            </a:r>
            <a:r>
              <a:rPr lang="tr-TR" dirty="0"/>
              <a:t> </a:t>
            </a:r>
            <a:r>
              <a:rPr lang="tr-TR" dirty="0" err="1"/>
              <a:t>fleksor</a:t>
            </a:r>
            <a:r>
              <a:rPr lang="tr-TR" dirty="0"/>
              <a:t> </a:t>
            </a:r>
            <a:r>
              <a:rPr lang="tr-TR" dirty="0" err="1"/>
              <a:t>retinakulumun</a:t>
            </a:r>
            <a:r>
              <a:rPr lang="tr-TR" dirty="0"/>
              <a:t> altından geçen </a:t>
            </a:r>
            <a:r>
              <a:rPr lang="tr-TR" dirty="0" err="1"/>
              <a:t>posteriortibial</a:t>
            </a:r>
            <a:r>
              <a:rPr lang="tr-TR" dirty="0"/>
              <a:t> sinirin (veya dalları </a:t>
            </a:r>
            <a:r>
              <a:rPr lang="tr-TR" dirty="0" err="1"/>
              <a:t>medial</a:t>
            </a:r>
            <a:r>
              <a:rPr lang="tr-TR" dirty="0"/>
              <a:t> veya </a:t>
            </a:r>
            <a:r>
              <a:rPr lang="tr-TR" dirty="0" err="1"/>
              <a:t>lateral</a:t>
            </a:r>
            <a:r>
              <a:rPr lang="tr-TR" dirty="0"/>
              <a:t> </a:t>
            </a:r>
            <a:r>
              <a:rPr lang="tr-TR" dirty="0" err="1"/>
              <a:t>plantar</a:t>
            </a:r>
            <a:r>
              <a:rPr lang="tr-TR" dirty="0"/>
              <a:t> sinirin) </a:t>
            </a:r>
            <a:r>
              <a:rPr lang="tr-TR" dirty="0" smtClean="0"/>
              <a:t>kompresyon </a:t>
            </a:r>
            <a:r>
              <a:rPr lang="tr-TR" dirty="0"/>
              <a:t>veya traksiyon </a:t>
            </a:r>
            <a:r>
              <a:rPr lang="tr-TR" dirty="0" err="1"/>
              <a:t>nöropatisidir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Tinel işareti pozitiftir </a:t>
            </a:r>
          </a:p>
          <a:p>
            <a:r>
              <a:rPr lang="tr-TR" dirty="0" smtClean="0"/>
              <a:t>Tedavide </a:t>
            </a:r>
            <a:r>
              <a:rPr lang="tr-TR" dirty="0"/>
              <a:t>ağrı ile uğraşmak planlanmalıdır. </a:t>
            </a:r>
            <a:endParaRPr lang="tr-TR" dirty="0" smtClean="0"/>
          </a:p>
          <a:p>
            <a:r>
              <a:rPr lang="tr-TR" dirty="0" err="1" smtClean="0"/>
              <a:t>Ortez</a:t>
            </a:r>
            <a:r>
              <a:rPr lang="tr-TR" dirty="0" smtClean="0"/>
              <a:t>, fizik </a:t>
            </a:r>
            <a:r>
              <a:rPr lang="tr-TR" dirty="0"/>
              <a:t>tedavi </a:t>
            </a:r>
            <a:r>
              <a:rPr lang="tr-TR" dirty="0" err="1"/>
              <a:t>modaliteleri</a:t>
            </a:r>
            <a:r>
              <a:rPr lang="tr-TR" dirty="0"/>
              <a:t> uygulanabilir.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979968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AYAK BİLEĞİ VE AYAK BURSİTLERİ: </a:t>
            </a:r>
            <a:endParaRPr lang="tr-TR" b="1" dirty="0" smtClean="0"/>
          </a:p>
          <a:p>
            <a:r>
              <a:rPr lang="tr-TR" dirty="0" smtClean="0"/>
              <a:t>Ayak </a:t>
            </a:r>
            <a:r>
              <a:rPr lang="tr-TR" dirty="0"/>
              <a:t>bileği ve ayaktaki her </a:t>
            </a:r>
            <a:r>
              <a:rPr lang="tr-TR" dirty="0" err="1"/>
              <a:t>tendonun</a:t>
            </a:r>
            <a:r>
              <a:rPr lang="tr-TR" dirty="0"/>
              <a:t> bir </a:t>
            </a:r>
            <a:r>
              <a:rPr lang="tr-TR" dirty="0" err="1"/>
              <a:t>bursası</a:t>
            </a:r>
            <a:r>
              <a:rPr lang="tr-TR" dirty="0"/>
              <a:t> vardır. </a:t>
            </a:r>
            <a:endParaRPr lang="tr-TR" dirty="0" smtClean="0"/>
          </a:p>
          <a:p>
            <a:r>
              <a:rPr lang="tr-TR" dirty="0" smtClean="0"/>
              <a:t>Genellikle </a:t>
            </a:r>
            <a:r>
              <a:rPr lang="tr-TR" dirty="0" err="1"/>
              <a:t>bursaların</a:t>
            </a:r>
            <a:r>
              <a:rPr lang="tr-TR" dirty="0"/>
              <a:t> bulun­duğu bölgede ağrı ve duyarlıkla karşımıza çıkar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90912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AŞİLTENDİNİTİ: </a:t>
            </a:r>
            <a:endParaRPr lang="tr-TR" b="1" dirty="0" smtClean="0"/>
          </a:p>
          <a:p>
            <a:r>
              <a:rPr lang="tr-TR" dirty="0" smtClean="0"/>
              <a:t>Bir </a:t>
            </a:r>
            <a:r>
              <a:rPr lang="tr-TR" dirty="0"/>
              <a:t>aşırı kullanım yaralanmasıdır.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En belirgin semptom </a:t>
            </a:r>
            <a:r>
              <a:rPr lang="tr-TR" dirty="0" err="1"/>
              <a:t>aşil</a:t>
            </a:r>
            <a:r>
              <a:rPr lang="tr-TR" dirty="0"/>
              <a:t> </a:t>
            </a:r>
            <a:r>
              <a:rPr lang="tr-TR" dirty="0" err="1"/>
              <a:t>tendonunda</a:t>
            </a:r>
            <a:r>
              <a:rPr lang="tr-TR" dirty="0"/>
              <a:t> ağrı ve duyarlık olmasıdır. </a:t>
            </a:r>
            <a:endParaRPr lang="tr-TR" dirty="0" smtClean="0"/>
          </a:p>
          <a:p>
            <a:r>
              <a:rPr lang="tr-TR" dirty="0" err="1" smtClean="0"/>
              <a:t>Yürmede</a:t>
            </a:r>
            <a:r>
              <a:rPr lang="tr-TR" dirty="0" smtClean="0"/>
              <a:t> </a:t>
            </a:r>
            <a:r>
              <a:rPr lang="tr-TR" dirty="0"/>
              <a:t>ve merdiven inip çıkmada zorluktan yakınma sıkça görülür. 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8563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/>
              <a:t>AYAĞIN </a:t>
            </a:r>
            <a:r>
              <a:rPr lang="tr-TR" sz="3600" b="1" dirty="0" smtClean="0"/>
              <a:t>FONKSİYONLARI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Ayak</a:t>
            </a:r>
            <a:r>
              <a:rPr lang="tr-TR" b="1" dirty="0"/>
              <a:t>;</a:t>
            </a:r>
          </a:p>
          <a:p>
            <a:pPr marL="514350" lvl="0" indent="-514350">
              <a:buFont typeface="+mj-lt"/>
              <a:buAutoNum type="arabicPeriod"/>
            </a:pPr>
            <a:r>
              <a:rPr lang="tr-TR" dirty="0"/>
              <a:t>Şokların </a:t>
            </a:r>
            <a:r>
              <a:rPr lang="tr-TR" dirty="0" err="1"/>
              <a:t>absorbsiyonu</a:t>
            </a: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tr-TR" dirty="0" err="1" smtClean="0"/>
              <a:t>Propriosepsion</a:t>
            </a: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tr-TR" dirty="0"/>
              <a:t>Ağırlık taşıma-</a:t>
            </a:r>
            <a:r>
              <a:rPr lang="tr-TR" dirty="0" err="1"/>
              <a:t>stabilite</a:t>
            </a:r>
            <a:endParaRPr lang="tr-TR" dirty="0"/>
          </a:p>
          <a:p>
            <a:pPr marL="514350" lvl="0" indent="-514350">
              <a:buFont typeface="+mj-lt"/>
              <a:buAutoNum type="arabicPeriod"/>
            </a:pPr>
            <a:r>
              <a:rPr lang="tr-TR" dirty="0"/>
              <a:t>Zemine </a:t>
            </a:r>
            <a:r>
              <a:rPr lang="tr-TR" dirty="0" err="1"/>
              <a:t>pronasyon</a:t>
            </a:r>
            <a:r>
              <a:rPr lang="tr-TR" dirty="0"/>
              <a:t> ve </a:t>
            </a:r>
            <a:r>
              <a:rPr lang="tr-TR" dirty="0" err="1"/>
              <a:t>supinasyon</a:t>
            </a:r>
            <a:r>
              <a:rPr lang="tr-TR" dirty="0"/>
              <a:t> ile uyum yaparak enerji tüketimini kontrol etme</a:t>
            </a:r>
          </a:p>
          <a:p>
            <a:pPr marL="514350" lvl="0" indent="-514350">
              <a:buFont typeface="+mj-lt"/>
              <a:buAutoNum type="arabicPeriod"/>
            </a:pPr>
            <a:r>
              <a:rPr lang="tr-TR" dirty="0"/>
              <a:t>Yürüyüş sırasında (</a:t>
            </a:r>
            <a:r>
              <a:rPr lang="tr-TR" dirty="0" err="1"/>
              <a:t>stance</a:t>
            </a:r>
            <a:r>
              <a:rPr lang="tr-TR" dirty="0"/>
              <a:t> faz sonunda) </a:t>
            </a:r>
            <a:r>
              <a:rPr lang="tr-TR" dirty="0" err="1"/>
              <a:t>propulsion</a:t>
            </a:r>
            <a:r>
              <a:rPr lang="tr-TR" dirty="0"/>
              <a:t> amacı ile </a:t>
            </a:r>
            <a:r>
              <a:rPr lang="tr-TR" dirty="0" err="1"/>
              <a:t>rijid</a:t>
            </a:r>
            <a:r>
              <a:rPr lang="tr-TR" dirty="0"/>
              <a:t> bir kaldıraç oluşturma gibi görevler üstlenir.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Ayağın bu görevleri kapalı bir kinetik halkada gerçekleşir.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8958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TALİPES VALGUS: </a:t>
            </a:r>
            <a:endParaRPr lang="tr-TR" b="1" dirty="0" smtClean="0"/>
          </a:p>
          <a:p>
            <a:r>
              <a:rPr lang="tr-TR" dirty="0" err="1" smtClean="0"/>
              <a:t>Subtalar</a:t>
            </a:r>
            <a:r>
              <a:rPr lang="tr-TR" dirty="0" smtClean="0"/>
              <a:t> </a:t>
            </a:r>
            <a:r>
              <a:rPr lang="tr-TR" dirty="0"/>
              <a:t>eklemden itibaren ayağın </a:t>
            </a:r>
            <a:r>
              <a:rPr lang="tr-TR" dirty="0" err="1"/>
              <a:t>pronasyon</a:t>
            </a:r>
            <a:r>
              <a:rPr lang="tr-TR" dirty="0"/>
              <a:t> ve </a:t>
            </a:r>
            <a:r>
              <a:rPr lang="tr-TR" dirty="0" err="1"/>
              <a:t>abduksiyonudur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Sadece </a:t>
            </a:r>
            <a:r>
              <a:rPr lang="tr-TR" dirty="0" err="1"/>
              <a:t>valgus</a:t>
            </a:r>
            <a:r>
              <a:rPr lang="tr-TR" dirty="0"/>
              <a:t> </a:t>
            </a:r>
            <a:r>
              <a:rPr lang="tr-TR" dirty="0" err="1"/>
              <a:t>deformitesi</a:t>
            </a:r>
            <a:r>
              <a:rPr lang="tr-TR" dirty="0"/>
              <a:t> varsa </a:t>
            </a:r>
            <a:r>
              <a:rPr lang="tr-TR" dirty="0" err="1"/>
              <a:t>plantar</a:t>
            </a:r>
            <a:r>
              <a:rPr lang="tr-TR" dirty="0"/>
              <a:t> </a:t>
            </a:r>
            <a:r>
              <a:rPr lang="tr-TR" dirty="0" err="1"/>
              <a:t>fleksiyon</a:t>
            </a:r>
            <a:r>
              <a:rPr lang="tr-TR" dirty="0"/>
              <a:t> veya </a:t>
            </a:r>
            <a:r>
              <a:rPr lang="tr-TR" dirty="0" err="1"/>
              <a:t>dorsifleksiyon</a:t>
            </a:r>
            <a:r>
              <a:rPr lang="tr-TR" dirty="0"/>
              <a:t> hareketinde bir kı­sıtlanma olmaz. </a:t>
            </a:r>
            <a:endParaRPr lang="tr-TR" dirty="0" smtClean="0"/>
          </a:p>
          <a:p>
            <a:r>
              <a:rPr lang="tr-TR" dirty="0" smtClean="0"/>
              <a:t>Bebekteki </a:t>
            </a:r>
            <a:r>
              <a:rPr lang="tr-TR" dirty="0" err="1"/>
              <a:t>postural</a:t>
            </a:r>
            <a:r>
              <a:rPr lang="tr-TR" dirty="0"/>
              <a:t> </a:t>
            </a:r>
            <a:r>
              <a:rPr lang="tr-TR" dirty="0" err="1"/>
              <a:t>deformiteler</a:t>
            </a:r>
            <a:r>
              <a:rPr lang="tr-TR" dirty="0"/>
              <a:t> için egzersiz, gerekirse </a:t>
            </a:r>
            <a:r>
              <a:rPr lang="tr-TR" dirty="0" err="1"/>
              <a:t>manipalusyon</a:t>
            </a:r>
            <a:r>
              <a:rPr lang="tr-TR" dirty="0"/>
              <a:t> ve alçı verilir.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5913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TALİPES VARUS: </a:t>
            </a:r>
            <a:endParaRPr lang="tr-TR" b="1" dirty="0" smtClean="0"/>
          </a:p>
          <a:p>
            <a:r>
              <a:rPr lang="tr-TR" dirty="0" err="1" smtClean="0"/>
              <a:t>Subtalar</a:t>
            </a:r>
            <a:r>
              <a:rPr lang="tr-TR" dirty="0" smtClean="0"/>
              <a:t> </a:t>
            </a:r>
            <a:r>
              <a:rPr lang="tr-TR" dirty="0"/>
              <a:t>eklemden itibaren ayak </a:t>
            </a:r>
            <a:r>
              <a:rPr lang="tr-TR" dirty="0" err="1"/>
              <a:t>adduksiyon</a:t>
            </a:r>
            <a:r>
              <a:rPr lang="tr-TR" dirty="0"/>
              <a:t> ve </a:t>
            </a:r>
            <a:r>
              <a:rPr lang="tr-TR" dirty="0" err="1"/>
              <a:t>inversiyondadır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Dor­sifleksiyon</a:t>
            </a:r>
            <a:r>
              <a:rPr lang="tr-TR" dirty="0" smtClean="0"/>
              <a:t> </a:t>
            </a:r>
            <a:r>
              <a:rPr lang="tr-TR" dirty="0"/>
              <a:t>hareketinin serbest olması </a:t>
            </a:r>
            <a:r>
              <a:rPr lang="tr-TR" dirty="0" err="1"/>
              <a:t>ileekinovarustan</a:t>
            </a:r>
            <a:r>
              <a:rPr lang="tr-TR" dirty="0"/>
              <a:t> </a:t>
            </a:r>
            <a:r>
              <a:rPr lang="tr-TR" dirty="0" smtClean="0"/>
              <a:t>ayrılır</a:t>
            </a:r>
            <a:endParaRPr lang="tr-TR" dirty="0"/>
          </a:p>
          <a:p>
            <a:r>
              <a:rPr lang="tr-TR" dirty="0" smtClean="0"/>
              <a:t>Bebekteki </a:t>
            </a:r>
            <a:r>
              <a:rPr lang="tr-TR" dirty="0" err="1"/>
              <a:t>postüral</a:t>
            </a:r>
            <a:r>
              <a:rPr lang="tr-TR" dirty="0"/>
              <a:t> </a:t>
            </a:r>
            <a:r>
              <a:rPr lang="tr-TR" dirty="0" err="1"/>
              <a:t>varusta</a:t>
            </a:r>
            <a:r>
              <a:rPr lang="tr-TR" dirty="0"/>
              <a:t> </a:t>
            </a:r>
            <a:r>
              <a:rPr lang="tr-TR" dirty="0" err="1"/>
              <a:t>manipulatif</a:t>
            </a:r>
            <a:r>
              <a:rPr lang="tr-TR" dirty="0"/>
              <a:t> </a:t>
            </a:r>
            <a:r>
              <a:rPr lang="tr-TR" dirty="0" err="1"/>
              <a:t>germeve</a:t>
            </a:r>
            <a:r>
              <a:rPr lang="tr-TR" dirty="0"/>
              <a:t> inatçı vaka­larda düzeltici alçı yapılır. </a:t>
            </a:r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süre sonra sadece geceleri </a:t>
            </a:r>
            <a:r>
              <a:rPr lang="tr-TR" dirty="0" err="1"/>
              <a:t>ortez</a:t>
            </a:r>
            <a:r>
              <a:rPr lang="tr-TR" dirty="0"/>
              <a:t> kullanılır. </a:t>
            </a:r>
            <a:endParaRPr lang="tr-TR" dirty="0" smtClean="0"/>
          </a:p>
          <a:p>
            <a:r>
              <a:rPr lang="tr-TR" dirty="0" smtClean="0"/>
              <a:t>Egzersizlere </a:t>
            </a:r>
            <a:r>
              <a:rPr lang="tr-TR" dirty="0"/>
              <a:t>devam edilirse 3-4 ay içinde düzelme beklenir.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87217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METATARSUS VARUS: </a:t>
            </a:r>
            <a:endParaRPr lang="tr-TR" b="1" dirty="0" smtClean="0"/>
          </a:p>
          <a:p>
            <a:r>
              <a:rPr lang="tr-TR" dirty="0" smtClean="0"/>
              <a:t>Kız </a:t>
            </a:r>
            <a:r>
              <a:rPr lang="tr-TR" dirty="0"/>
              <a:t>çocuklarda daha fazla </a:t>
            </a:r>
            <a:endParaRPr lang="tr-TR" dirty="0" smtClean="0"/>
          </a:p>
          <a:p>
            <a:r>
              <a:rPr lang="tr-TR" dirty="0" smtClean="0"/>
              <a:t>1/1000 doğum</a:t>
            </a:r>
          </a:p>
          <a:p>
            <a:r>
              <a:rPr lang="tr-TR" dirty="0" err="1" smtClean="0"/>
              <a:t>Postural</a:t>
            </a:r>
            <a:r>
              <a:rPr lang="tr-TR" dirty="0" smtClean="0"/>
              <a:t> </a:t>
            </a:r>
            <a:r>
              <a:rPr lang="tr-TR" dirty="0" err="1" smtClean="0"/>
              <a:t>metatarsus</a:t>
            </a:r>
            <a:r>
              <a:rPr lang="tr-TR" dirty="0" smtClean="0"/>
              <a:t> </a:t>
            </a:r>
            <a:r>
              <a:rPr lang="tr-TR" dirty="0" err="1"/>
              <a:t>adductus'ta</a:t>
            </a:r>
            <a:r>
              <a:rPr lang="tr-TR" dirty="0"/>
              <a:t> strüktürel değişiklik </a:t>
            </a:r>
            <a:r>
              <a:rPr lang="tr-TR" dirty="0" smtClean="0"/>
              <a:t>yoktur</a:t>
            </a:r>
          </a:p>
          <a:p>
            <a:r>
              <a:rPr lang="tr-TR" dirty="0" err="1" smtClean="0"/>
              <a:t>Tarsometatarsal</a:t>
            </a:r>
            <a:r>
              <a:rPr lang="tr-TR" dirty="0" smtClean="0"/>
              <a:t> </a:t>
            </a:r>
            <a:r>
              <a:rPr lang="tr-TR" dirty="0"/>
              <a:t>eklem normaldir ve pasif olarak düzeltilebilir. </a:t>
            </a:r>
            <a:endParaRPr lang="tr-TR" dirty="0" smtClean="0"/>
          </a:p>
          <a:p>
            <a:r>
              <a:rPr lang="tr-TR" dirty="0" err="1" smtClean="0"/>
              <a:t>Konjenital</a:t>
            </a:r>
            <a:r>
              <a:rPr lang="tr-TR" dirty="0" smtClean="0"/>
              <a:t> </a:t>
            </a:r>
            <a:r>
              <a:rPr lang="tr-TR" dirty="0" err="1"/>
              <a:t>metatarsus</a:t>
            </a:r>
            <a:r>
              <a:rPr lang="tr-TR" dirty="0"/>
              <a:t> </a:t>
            </a:r>
            <a:r>
              <a:rPr lang="tr-TR" dirty="0" err="1"/>
              <a:t>varus'ta</a:t>
            </a:r>
            <a:r>
              <a:rPr lang="tr-TR" dirty="0"/>
              <a:t> ise </a:t>
            </a:r>
            <a:r>
              <a:rPr lang="tr-TR" dirty="0" err="1"/>
              <a:t>tarsometatarsal</a:t>
            </a:r>
            <a:r>
              <a:rPr lang="tr-TR" dirty="0"/>
              <a:t> eklemden itibaren </a:t>
            </a:r>
            <a:r>
              <a:rPr lang="tr-TR" dirty="0" err="1"/>
              <a:t>medial</a:t>
            </a:r>
            <a:r>
              <a:rPr lang="tr-TR" dirty="0"/>
              <a:t> </a:t>
            </a:r>
            <a:r>
              <a:rPr lang="tr-TR" dirty="0" err="1" smtClean="0"/>
              <a:t>subluksasyon</a:t>
            </a:r>
            <a:r>
              <a:rPr lang="tr-TR" dirty="0" smtClean="0"/>
              <a:t> </a:t>
            </a:r>
            <a:r>
              <a:rPr lang="tr-TR" dirty="0"/>
              <a:t>vardır. Pasif olarak düzeltilemez. 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697240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-533400" y="99854"/>
            <a:ext cx="10515600" cy="1325563"/>
          </a:xfrm>
        </p:spPr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TRANSVERS ARK DÜŞÜKLÜĞÜ: </a:t>
            </a:r>
            <a:endParaRPr lang="tr-TR" b="1" dirty="0" smtClean="0"/>
          </a:p>
          <a:p>
            <a:r>
              <a:rPr lang="tr-TR" dirty="0" err="1" smtClean="0"/>
              <a:t>Anterior</a:t>
            </a:r>
            <a:r>
              <a:rPr lang="tr-TR" dirty="0" smtClean="0"/>
              <a:t> </a:t>
            </a:r>
            <a:r>
              <a:rPr lang="tr-TR" dirty="0" err="1"/>
              <a:t>transvers</a:t>
            </a:r>
            <a:r>
              <a:rPr lang="tr-TR" dirty="0"/>
              <a:t> </a:t>
            </a:r>
            <a:r>
              <a:rPr lang="tr-TR" dirty="0" smtClean="0"/>
              <a:t>ark düşüklüğüdür</a:t>
            </a:r>
          </a:p>
          <a:p>
            <a:r>
              <a:rPr lang="tr-TR" dirty="0" smtClean="0"/>
              <a:t> </a:t>
            </a:r>
            <a:r>
              <a:rPr lang="tr-TR" dirty="0" err="1"/>
              <a:t>Anterior</a:t>
            </a:r>
            <a:r>
              <a:rPr lang="tr-TR" dirty="0"/>
              <a:t> arkta ki düşüklüğün daha gerideki yapıların yetersizliğinden kaynaklanmış olabileceği unutulmamalıdır.</a:t>
            </a:r>
          </a:p>
          <a:p>
            <a:r>
              <a:rPr lang="tr-TR" dirty="0" err="1" smtClean="0"/>
              <a:t>Metatarsal</a:t>
            </a:r>
            <a:r>
              <a:rPr lang="tr-TR" dirty="0" smtClean="0"/>
              <a:t> ark takviyesi uygulanır. (yeri </a:t>
            </a:r>
            <a:r>
              <a:rPr lang="tr-TR" dirty="0"/>
              <a:t>çok </a:t>
            </a:r>
            <a:r>
              <a:rPr lang="tr-TR" dirty="0" smtClean="0"/>
              <a:t>önemli)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427080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HALLUX VALGUS: </a:t>
            </a:r>
          </a:p>
          <a:p>
            <a:r>
              <a:rPr lang="tr-TR" dirty="0" smtClean="0"/>
              <a:t>1</a:t>
            </a:r>
            <a:r>
              <a:rPr lang="tr-TR" dirty="0"/>
              <a:t>. </a:t>
            </a:r>
            <a:r>
              <a:rPr lang="tr-TR" dirty="0" err="1"/>
              <a:t>metatars</a:t>
            </a:r>
            <a:r>
              <a:rPr lang="tr-TR" dirty="0"/>
              <a:t> </a:t>
            </a:r>
            <a:r>
              <a:rPr lang="tr-TR" dirty="0" err="1"/>
              <a:t>mediale</a:t>
            </a:r>
            <a:r>
              <a:rPr lang="tr-TR" dirty="0"/>
              <a:t> yönelmesi ile birlikte başpar­makta </a:t>
            </a:r>
            <a:r>
              <a:rPr lang="tr-TR" dirty="0" err="1"/>
              <a:t>laterale</a:t>
            </a:r>
            <a:r>
              <a:rPr lang="tr-TR" dirty="0"/>
              <a:t> </a:t>
            </a:r>
            <a:r>
              <a:rPr lang="tr-TR" dirty="0" err="1"/>
              <a:t>deviasyon</a:t>
            </a:r>
            <a:r>
              <a:rPr lang="tr-TR" dirty="0"/>
              <a:t> ve </a:t>
            </a:r>
            <a:r>
              <a:rPr lang="tr-TR" dirty="0" err="1"/>
              <a:t>longitudinal</a:t>
            </a:r>
            <a:r>
              <a:rPr lang="tr-TR" dirty="0"/>
              <a:t> ekseni boyunca </a:t>
            </a:r>
            <a:r>
              <a:rPr lang="tr-TR" dirty="0" err="1"/>
              <a:t>internal</a:t>
            </a:r>
            <a:r>
              <a:rPr lang="tr-TR" dirty="0"/>
              <a:t> rotasyon görülür</a:t>
            </a:r>
            <a:r>
              <a:rPr lang="tr-TR" dirty="0" smtClean="0"/>
              <a:t>.</a:t>
            </a:r>
            <a:endParaRPr lang="tr-TR" baseline="30000" dirty="0"/>
          </a:p>
          <a:p>
            <a:r>
              <a:rPr lang="tr-TR" dirty="0" err="1" smtClean="0"/>
              <a:t>Sesamoid</a:t>
            </a:r>
            <a:r>
              <a:rPr lang="tr-TR" dirty="0" smtClean="0"/>
              <a:t> </a:t>
            </a:r>
            <a:r>
              <a:rPr lang="tr-TR" dirty="0"/>
              <a:t>kemiklerde meydana gelen kayma nedeni ile başparmağın </a:t>
            </a:r>
            <a:r>
              <a:rPr lang="tr-TR" dirty="0" err="1"/>
              <a:t>fleksör</a:t>
            </a:r>
            <a:r>
              <a:rPr lang="tr-TR" dirty="0"/>
              <a:t> kasları başparma­ğın uzun ekseninin </a:t>
            </a:r>
            <a:r>
              <a:rPr lang="tr-TR" dirty="0" err="1"/>
              <a:t>medialinde</a:t>
            </a:r>
            <a:r>
              <a:rPr lang="tr-TR" dirty="0"/>
              <a:t> kalır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44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641452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HALLUX </a:t>
            </a:r>
            <a:r>
              <a:rPr lang="tr-TR" b="1" dirty="0" smtClean="0"/>
              <a:t>RIGIDUS:</a:t>
            </a:r>
          </a:p>
          <a:p>
            <a:r>
              <a:rPr lang="tr-TR" dirty="0" err="1" smtClean="0"/>
              <a:t>Dejeneratif</a:t>
            </a:r>
            <a:r>
              <a:rPr lang="tr-TR" dirty="0" smtClean="0"/>
              <a:t> </a:t>
            </a:r>
            <a:r>
              <a:rPr lang="tr-TR" dirty="0"/>
              <a:t>bir eklem </a:t>
            </a:r>
            <a:r>
              <a:rPr lang="tr-TR" dirty="0" smtClean="0"/>
              <a:t>hastalığıdır</a:t>
            </a:r>
          </a:p>
          <a:p>
            <a:r>
              <a:rPr lang="tr-TR" dirty="0" smtClean="0"/>
              <a:t>1</a:t>
            </a:r>
            <a:r>
              <a:rPr lang="tr-TR" dirty="0"/>
              <a:t>. </a:t>
            </a:r>
            <a:r>
              <a:rPr lang="tr-TR" dirty="0" smtClean="0"/>
              <a:t>MTP eklemin </a:t>
            </a:r>
            <a:r>
              <a:rPr lang="tr-TR" dirty="0"/>
              <a:t>özellikle </a:t>
            </a:r>
            <a:r>
              <a:rPr lang="tr-TR" dirty="0" err="1"/>
              <a:t>dorsifleksiyon</a:t>
            </a:r>
            <a:r>
              <a:rPr lang="tr-TR" dirty="0"/>
              <a:t> hareketi kısıtlanmış veya tümüyle ortadan kalk­mıştır. </a:t>
            </a:r>
            <a:endParaRPr lang="tr-TR" dirty="0" smtClean="0"/>
          </a:p>
          <a:p>
            <a:r>
              <a:rPr lang="tr-TR" dirty="0" smtClean="0"/>
              <a:t>Esas </a:t>
            </a:r>
            <a:r>
              <a:rPr lang="tr-TR" dirty="0"/>
              <a:t>neden </a:t>
            </a:r>
            <a:r>
              <a:rPr lang="tr-TR" dirty="0" err="1"/>
              <a:t>subtalar</a:t>
            </a:r>
            <a:r>
              <a:rPr lang="tr-TR" dirty="0"/>
              <a:t> eklemdeki aşırı </a:t>
            </a:r>
            <a:r>
              <a:rPr lang="tr-TR" dirty="0" err="1" smtClean="0"/>
              <a:t>pronasyonundan</a:t>
            </a:r>
            <a:r>
              <a:rPr lang="tr-TR" dirty="0" smtClean="0"/>
              <a:t> dolayı</a:t>
            </a:r>
            <a:endParaRPr lang="tr-TR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smtClean="0"/>
              <a:t>1</a:t>
            </a:r>
            <a:r>
              <a:rPr lang="tr-TR" dirty="0"/>
              <a:t>. </a:t>
            </a:r>
            <a:r>
              <a:rPr lang="tr-TR" dirty="0" err="1"/>
              <a:t>metatarsın</a:t>
            </a:r>
            <a:r>
              <a:rPr lang="tr-TR" dirty="0"/>
              <a:t> </a:t>
            </a:r>
            <a:r>
              <a:rPr lang="tr-TR" dirty="0" err="1"/>
              <a:t>hipermobil</a:t>
            </a:r>
            <a:r>
              <a:rPr lang="tr-TR" dirty="0"/>
              <a:t> oluşu, </a:t>
            </a:r>
            <a:r>
              <a:rPr lang="tr-TR" dirty="0" err="1"/>
              <a:t>plantar</a:t>
            </a:r>
            <a:r>
              <a:rPr lang="tr-TR" dirty="0"/>
              <a:t> </a:t>
            </a:r>
            <a:r>
              <a:rPr lang="tr-TR" dirty="0" err="1"/>
              <a:t>fleksiyonda</a:t>
            </a:r>
            <a:r>
              <a:rPr lang="tr-TR" dirty="0"/>
              <a:t> </a:t>
            </a:r>
            <a:r>
              <a:rPr lang="tr-TR" dirty="0" smtClean="0"/>
              <a:t>sabitlenememesidir.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970917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77724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/>
              <a:t>PENÇE ve ÇEKİÇ PARMAK: </a:t>
            </a:r>
            <a:endParaRPr lang="tr-TR" b="1" dirty="0" smtClean="0"/>
          </a:p>
          <a:p>
            <a:r>
              <a:rPr lang="tr-TR" dirty="0" smtClean="0"/>
              <a:t>Pençe parmak;</a:t>
            </a:r>
          </a:p>
          <a:p>
            <a:pPr marL="0" indent="0">
              <a:buNone/>
            </a:pPr>
            <a:r>
              <a:rPr lang="tr-TR" dirty="0" smtClean="0"/>
              <a:t>MTP </a:t>
            </a:r>
            <a:r>
              <a:rPr lang="tr-TR" dirty="0" err="1" smtClean="0"/>
              <a:t>hiperekstansiyon</a:t>
            </a:r>
            <a:r>
              <a:rPr lang="tr-TR" dirty="0" smtClean="0"/>
              <a:t> + PIP ve DIP </a:t>
            </a:r>
            <a:r>
              <a:rPr lang="tr-TR" dirty="0" err="1" smtClean="0"/>
              <a:t>fleksiyon</a:t>
            </a:r>
            <a:r>
              <a:rPr lang="tr-TR" dirty="0" smtClean="0"/>
              <a:t> </a:t>
            </a:r>
            <a:r>
              <a:rPr lang="tr-TR" dirty="0" err="1"/>
              <a:t>kontraktürü</a:t>
            </a: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Çekiç parmak</a:t>
            </a:r>
            <a:r>
              <a:rPr lang="tr-TR" dirty="0"/>
              <a:t>;</a:t>
            </a:r>
          </a:p>
          <a:p>
            <a:pPr marL="0" indent="0">
              <a:buNone/>
            </a:pPr>
            <a:r>
              <a:rPr lang="tr-TR" dirty="0"/>
              <a:t>MTP </a:t>
            </a:r>
            <a:r>
              <a:rPr lang="tr-TR" dirty="0" err="1" smtClean="0"/>
              <a:t>hipereks</a:t>
            </a:r>
            <a:r>
              <a:rPr lang="tr-TR" dirty="0" smtClean="0"/>
              <a:t> </a:t>
            </a:r>
            <a:r>
              <a:rPr lang="tr-TR" dirty="0"/>
              <a:t>+ </a:t>
            </a:r>
            <a:r>
              <a:rPr lang="tr-TR" dirty="0" smtClean="0"/>
              <a:t>PIP </a:t>
            </a:r>
            <a:r>
              <a:rPr lang="tr-TR" dirty="0" err="1" smtClean="0"/>
              <a:t>flek</a:t>
            </a:r>
            <a:r>
              <a:rPr lang="tr-TR" dirty="0" smtClean="0"/>
              <a:t> + DIP </a:t>
            </a:r>
            <a:r>
              <a:rPr lang="tr-TR" dirty="0" err="1" smtClean="0"/>
              <a:t>hipereks</a:t>
            </a:r>
            <a:r>
              <a:rPr lang="tr-TR" dirty="0" smtClean="0"/>
              <a:t> </a:t>
            </a:r>
            <a:r>
              <a:rPr lang="tr-TR" dirty="0" err="1"/>
              <a:t>kontraktürü</a:t>
            </a: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Uzun </a:t>
            </a:r>
            <a:r>
              <a:rPr lang="tr-TR" dirty="0" err="1"/>
              <a:t>fleksör</a:t>
            </a:r>
            <a:r>
              <a:rPr lang="tr-TR" dirty="0"/>
              <a:t> ve </a:t>
            </a:r>
            <a:r>
              <a:rPr lang="tr-TR" dirty="0" err="1"/>
              <a:t>ekstansör</a:t>
            </a:r>
            <a:r>
              <a:rPr lang="tr-TR" dirty="0"/>
              <a:t> kasları arasındaki denge </a:t>
            </a:r>
            <a:r>
              <a:rPr lang="tr-TR" dirty="0" smtClean="0"/>
              <a:t>bozukluğu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46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289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AYAKTAKİ YÜK </a:t>
            </a:r>
            <a:r>
              <a:rPr lang="tr-TR" b="1" dirty="0" smtClean="0"/>
              <a:t>DAĞILIMI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0017" y="1690688"/>
            <a:ext cx="8434389" cy="4351338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Ayağa ağırlık binmediği </a:t>
            </a:r>
            <a:r>
              <a:rPr lang="tr-TR" dirty="0" smtClean="0"/>
              <a:t>zaman; 3 </a:t>
            </a:r>
            <a:r>
              <a:rPr lang="tr-TR" dirty="0"/>
              <a:t>noktadan yerle </a:t>
            </a:r>
            <a:r>
              <a:rPr lang="tr-TR" dirty="0" smtClean="0"/>
              <a:t>temas eder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/>
              <a:t>kalkaneusun</a:t>
            </a:r>
            <a:r>
              <a:rPr lang="tr-TR" dirty="0" smtClean="0"/>
              <a:t> </a:t>
            </a:r>
            <a:r>
              <a:rPr lang="tr-TR" dirty="0" err="1"/>
              <a:t>tüberkülü</a:t>
            </a:r>
            <a:r>
              <a:rPr lang="tr-TR" dirty="0"/>
              <a:t>,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       l.ve </a:t>
            </a:r>
            <a:r>
              <a:rPr lang="tr-TR" dirty="0"/>
              <a:t>5. </a:t>
            </a:r>
            <a:r>
              <a:rPr lang="tr-TR" dirty="0" err="1"/>
              <a:t>me­tatars</a:t>
            </a:r>
            <a:r>
              <a:rPr lang="tr-TR" dirty="0"/>
              <a:t> </a:t>
            </a:r>
            <a:r>
              <a:rPr lang="tr-TR" dirty="0" smtClean="0"/>
              <a:t>başları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Ayağa </a:t>
            </a:r>
            <a:r>
              <a:rPr lang="tr-TR" dirty="0"/>
              <a:t>binen </a:t>
            </a:r>
            <a:r>
              <a:rPr lang="tr-TR" dirty="0" smtClean="0"/>
              <a:t>ağırlığın 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 </a:t>
            </a:r>
            <a:r>
              <a:rPr lang="tr-TR" dirty="0"/>
              <a:t>%60'ı topukta,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       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smtClean="0"/>
              <a:t>%</a:t>
            </a:r>
            <a:r>
              <a:rPr lang="tr-TR" dirty="0"/>
              <a:t>40'ı </a:t>
            </a:r>
            <a:r>
              <a:rPr lang="tr-TR" dirty="0" err="1"/>
              <a:t>metatars</a:t>
            </a:r>
            <a:r>
              <a:rPr lang="tr-TR" dirty="0"/>
              <a:t> başlarında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Önde; 1/3'ü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 </a:t>
            </a:r>
            <a:r>
              <a:rPr lang="tr-TR" dirty="0"/>
              <a:t>1</a:t>
            </a:r>
            <a:r>
              <a:rPr lang="tr-TR" dirty="0" smtClean="0"/>
              <a:t>. </a:t>
            </a:r>
            <a:r>
              <a:rPr lang="tr-TR" dirty="0" err="1" smtClean="0"/>
              <a:t>metatars</a:t>
            </a:r>
            <a:r>
              <a:rPr lang="tr-TR" dirty="0" smtClean="0"/>
              <a:t> </a:t>
            </a:r>
            <a:r>
              <a:rPr lang="tr-TR" dirty="0"/>
              <a:t>başı alır.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  2/3’ü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smtClean="0"/>
              <a:t>diğer </a:t>
            </a:r>
            <a:r>
              <a:rPr lang="tr-TR" dirty="0" err="1"/>
              <a:t>metatars</a:t>
            </a:r>
            <a:r>
              <a:rPr lang="tr-TR" dirty="0"/>
              <a:t> başları arasında dağılır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886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9288"/>
          </a:xfrm>
        </p:spPr>
        <p:txBody>
          <a:bodyPr>
            <a:normAutofit/>
          </a:bodyPr>
          <a:lstStyle/>
          <a:p>
            <a:r>
              <a:rPr lang="tr-TR" sz="2800" b="1" dirty="0"/>
              <a:t>AYAK BİLEĞİ EKLEMİ (TALOCRURAL</a:t>
            </a:r>
            <a:r>
              <a:rPr lang="tr-TR" sz="2800" b="1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1143" y="1690688"/>
            <a:ext cx="10515600" cy="5392737"/>
          </a:xfrm>
        </p:spPr>
        <p:txBody>
          <a:bodyPr>
            <a:normAutofit/>
          </a:bodyPr>
          <a:lstStyle/>
          <a:p>
            <a:r>
              <a:rPr lang="tr-TR" dirty="0" err="1"/>
              <a:t>Tibia</a:t>
            </a:r>
            <a:r>
              <a:rPr lang="tr-TR" dirty="0"/>
              <a:t> ve </a:t>
            </a:r>
            <a:r>
              <a:rPr lang="tr-TR" dirty="0" err="1"/>
              <a:t>fibulanın</a:t>
            </a:r>
            <a:r>
              <a:rPr lang="tr-TR" dirty="0"/>
              <a:t> </a:t>
            </a:r>
            <a:r>
              <a:rPr lang="tr-TR" dirty="0" err="1"/>
              <a:t>distal</a:t>
            </a:r>
            <a:r>
              <a:rPr lang="tr-TR" dirty="0"/>
              <a:t> uçları - </a:t>
            </a:r>
            <a:r>
              <a:rPr lang="tr-TR" dirty="0" err="1"/>
              <a:t>talusun</a:t>
            </a:r>
            <a:r>
              <a:rPr lang="tr-TR" dirty="0"/>
              <a:t> </a:t>
            </a:r>
            <a:r>
              <a:rPr lang="tr-TR" dirty="0" err="1"/>
              <a:t>trokleası</a:t>
            </a:r>
            <a:r>
              <a:rPr lang="tr-TR" dirty="0"/>
              <a:t> arasında </a:t>
            </a:r>
          </a:p>
          <a:p>
            <a:r>
              <a:rPr lang="tr-TR" dirty="0" err="1"/>
              <a:t>Tibiotalar</a:t>
            </a:r>
            <a:r>
              <a:rPr lang="tr-TR" dirty="0"/>
              <a:t>, </a:t>
            </a:r>
            <a:r>
              <a:rPr lang="tr-TR" dirty="0" err="1"/>
              <a:t>fibulotalar</a:t>
            </a:r>
            <a:r>
              <a:rPr lang="tr-TR" dirty="0"/>
              <a:t> </a:t>
            </a:r>
            <a:r>
              <a:rPr lang="tr-TR" dirty="0" smtClean="0"/>
              <a:t>ve </a:t>
            </a:r>
            <a:r>
              <a:rPr lang="tr-TR" dirty="0" err="1" smtClean="0"/>
              <a:t>distal</a:t>
            </a:r>
            <a:r>
              <a:rPr lang="tr-TR" dirty="0" smtClean="0"/>
              <a:t> </a:t>
            </a:r>
            <a:r>
              <a:rPr lang="tr-TR" dirty="0" err="1" smtClean="0"/>
              <a:t>tibiofibular</a:t>
            </a:r>
            <a:r>
              <a:rPr lang="tr-TR" dirty="0" smtClean="0"/>
              <a:t> olmak </a:t>
            </a:r>
            <a:r>
              <a:rPr lang="tr-TR" dirty="0"/>
              <a:t>üzere 3 eklemden meydana gelir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Fonksiyonel </a:t>
            </a:r>
            <a:r>
              <a:rPr lang="tr-TR" dirty="0"/>
              <a:t>açıdan menteşe tipi eklemdir ve </a:t>
            </a:r>
            <a:r>
              <a:rPr lang="tr-TR" dirty="0" err="1"/>
              <a:t>frontal</a:t>
            </a:r>
            <a:r>
              <a:rPr lang="tr-TR" dirty="0"/>
              <a:t> eksende ayak bileği ekleminde </a:t>
            </a:r>
            <a:r>
              <a:rPr lang="tr-TR" dirty="0" err="1"/>
              <a:t>plantar</a:t>
            </a:r>
            <a:r>
              <a:rPr lang="tr-TR" dirty="0"/>
              <a:t> ve </a:t>
            </a:r>
            <a:r>
              <a:rPr lang="tr-TR" dirty="0" err="1"/>
              <a:t>dorsi</a:t>
            </a:r>
            <a:r>
              <a:rPr lang="tr-TR" dirty="0"/>
              <a:t> </a:t>
            </a:r>
            <a:r>
              <a:rPr lang="tr-TR" dirty="0" err="1"/>
              <a:t>fleksiyon</a:t>
            </a:r>
            <a:r>
              <a:rPr lang="tr-TR" dirty="0"/>
              <a:t> meydana gelir </a:t>
            </a:r>
          </a:p>
          <a:p>
            <a:r>
              <a:rPr lang="tr-TR" dirty="0" smtClean="0"/>
              <a:t>Tek </a:t>
            </a:r>
            <a:r>
              <a:rPr lang="tr-TR" dirty="0"/>
              <a:t>eksenlidir. </a:t>
            </a:r>
            <a:endParaRPr lang="tr-TR" dirty="0" smtClean="0"/>
          </a:p>
          <a:p>
            <a:r>
              <a:rPr lang="tr-TR" dirty="0" err="1" smtClean="0"/>
              <a:t>Ginglimus</a:t>
            </a:r>
            <a:r>
              <a:rPr lang="tr-TR" dirty="0" smtClean="0"/>
              <a:t> </a:t>
            </a:r>
            <a:r>
              <a:rPr lang="tr-TR" dirty="0"/>
              <a:t>tipi bir eklemdir. </a:t>
            </a:r>
            <a:endParaRPr lang="tr-TR" dirty="0" smtClean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08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6438"/>
          </a:xfrm>
        </p:spPr>
        <p:txBody>
          <a:bodyPr>
            <a:normAutofit/>
          </a:bodyPr>
          <a:lstStyle/>
          <a:p>
            <a:r>
              <a:rPr lang="tr-TR" sz="2400" b="1" dirty="0"/>
              <a:t>AYAK BİLEĞİNİN BAĞLARI (ART. TALOCRURALİS)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4325" y="1456534"/>
            <a:ext cx="10839450" cy="510539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tr-TR" b="1" dirty="0" err="1" smtClean="0"/>
              <a:t>Deltoid</a:t>
            </a:r>
            <a:r>
              <a:rPr lang="tr-TR" b="1" dirty="0" smtClean="0"/>
              <a:t> </a:t>
            </a:r>
            <a:r>
              <a:rPr lang="tr-TR" b="1" dirty="0" err="1" smtClean="0"/>
              <a:t>Ligament</a:t>
            </a:r>
            <a:r>
              <a:rPr lang="tr-TR" b="1" dirty="0" smtClean="0"/>
              <a:t>:</a:t>
            </a:r>
          </a:p>
          <a:p>
            <a:r>
              <a:rPr lang="tr-TR" dirty="0" smtClean="0"/>
              <a:t>Üçgen </a:t>
            </a:r>
            <a:r>
              <a:rPr lang="tr-TR" dirty="0"/>
              <a:t>şeklinde kuvvetli bir bağdır. </a:t>
            </a:r>
            <a:endParaRPr lang="tr-TR" dirty="0" smtClean="0"/>
          </a:p>
          <a:p>
            <a:r>
              <a:rPr lang="tr-TR" dirty="0" err="1" smtClean="0"/>
              <a:t>Medial</a:t>
            </a:r>
            <a:r>
              <a:rPr lang="tr-TR" dirty="0" smtClean="0"/>
              <a:t> </a:t>
            </a:r>
            <a:r>
              <a:rPr lang="tr-TR" dirty="0" err="1" smtClean="0"/>
              <a:t>malleol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calcaneus</a:t>
            </a:r>
            <a:r>
              <a:rPr lang="tr-TR" dirty="0" smtClean="0">
                <a:sym typeface="Wingdings" panose="05000000000000000000" pitchFamily="2" charset="2"/>
              </a:rPr>
              <a:t> ve </a:t>
            </a:r>
            <a:r>
              <a:rPr lang="tr-TR" dirty="0" err="1" smtClean="0">
                <a:sym typeface="Wingdings" panose="05000000000000000000" pitchFamily="2" charset="2"/>
              </a:rPr>
              <a:t>navikula</a:t>
            </a:r>
            <a:endParaRPr lang="tr-TR" dirty="0" smtClean="0">
              <a:sym typeface="Wingdings" panose="05000000000000000000" pitchFamily="2" charset="2"/>
            </a:endParaRPr>
          </a:p>
          <a:p>
            <a:r>
              <a:rPr lang="tr-TR" dirty="0" smtClean="0">
                <a:sym typeface="Wingdings" panose="05000000000000000000" pitchFamily="2" charset="2"/>
              </a:rPr>
              <a:t>Hem </a:t>
            </a:r>
            <a:r>
              <a:rPr lang="tr-TR" dirty="0" err="1" smtClean="0">
                <a:sym typeface="Wingdings" panose="05000000000000000000" pitchFamily="2" charset="2"/>
              </a:rPr>
              <a:t>tibiotalar</a:t>
            </a:r>
            <a:r>
              <a:rPr lang="tr-TR" dirty="0" smtClean="0">
                <a:sym typeface="Wingdings" panose="05000000000000000000" pitchFamily="2" charset="2"/>
              </a:rPr>
              <a:t> hem </a:t>
            </a:r>
            <a:r>
              <a:rPr lang="tr-TR" dirty="0" err="1" smtClean="0">
                <a:sym typeface="Wingdings" panose="05000000000000000000" pitchFamily="2" charset="2"/>
              </a:rPr>
              <a:t>subtalar</a:t>
            </a:r>
            <a:r>
              <a:rPr lang="tr-TR" dirty="0" smtClean="0">
                <a:sym typeface="Wingdings" panose="05000000000000000000" pitchFamily="2" charset="2"/>
              </a:rPr>
              <a:t> eklem hareketlerini kontrol eder.</a:t>
            </a:r>
          </a:p>
          <a:p>
            <a:r>
              <a:rPr lang="tr-TR" dirty="0" err="1" smtClean="0">
                <a:sym typeface="Wingdings" panose="05000000000000000000" pitchFamily="2" charset="2"/>
              </a:rPr>
              <a:t>Pronasyonda</a:t>
            </a:r>
            <a:r>
              <a:rPr lang="tr-TR" dirty="0" smtClean="0">
                <a:sym typeface="Wingdings" panose="05000000000000000000" pitchFamily="2" charset="2"/>
              </a:rPr>
              <a:t> gerilir.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bağın </a:t>
            </a:r>
            <a:r>
              <a:rPr lang="tr-TR" dirty="0" smtClean="0"/>
              <a:t>kısımları;</a:t>
            </a:r>
          </a:p>
          <a:p>
            <a:pPr marL="714375">
              <a:buFont typeface="Wingdings" panose="05000000000000000000" pitchFamily="2" charset="2"/>
              <a:buChar char="§"/>
            </a:pPr>
            <a:r>
              <a:rPr lang="tr-TR" dirty="0"/>
              <a:t>P</a:t>
            </a:r>
            <a:r>
              <a:rPr lang="tr-TR" dirty="0" smtClean="0"/>
              <a:t>ars </a:t>
            </a:r>
            <a:r>
              <a:rPr lang="tr-TR" dirty="0" err="1" smtClean="0"/>
              <a:t>tibio-navicularis</a:t>
            </a:r>
            <a:r>
              <a:rPr lang="tr-TR" dirty="0" smtClean="0"/>
              <a:t> </a:t>
            </a:r>
            <a:r>
              <a:rPr lang="tr-TR" dirty="0"/>
              <a:t>(ön lifler</a:t>
            </a:r>
            <a:r>
              <a:rPr lang="tr-TR" dirty="0" smtClean="0"/>
              <a:t>)</a:t>
            </a:r>
          </a:p>
          <a:p>
            <a:pPr marL="714375" lvl="0">
              <a:buFont typeface="Wingdings" panose="05000000000000000000" pitchFamily="2" charset="2"/>
              <a:buChar char="§"/>
            </a:pPr>
            <a:r>
              <a:rPr lang="tr-TR" dirty="0"/>
              <a:t>P</a:t>
            </a:r>
            <a:r>
              <a:rPr lang="tr-TR" dirty="0" smtClean="0"/>
              <a:t>ars </a:t>
            </a:r>
            <a:r>
              <a:rPr lang="tr-TR" dirty="0" err="1" smtClean="0"/>
              <a:t>tibio-calcanea</a:t>
            </a:r>
            <a:r>
              <a:rPr lang="tr-TR" dirty="0" smtClean="0"/>
              <a:t> (orta lifler)</a:t>
            </a:r>
          </a:p>
          <a:p>
            <a:pPr marL="714375" lvl="0">
              <a:buFont typeface="Wingdings" panose="05000000000000000000" pitchFamily="2" charset="2"/>
              <a:buChar char="§"/>
            </a:pPr>
            <a:r>
              <a:rPr lang="tr-TR" dirty="0" smtClean="0"/>
              <a:t>Pars </a:t>
            </a:r>
            <a:r>
              <a:rPr lang="tr-TR" dirty="0" err="1" smtClean="0"/>
              <a:t>tibi-talaris</a:t>
            </a:r>
            <a:r>
              <a:rPr lang="tr-TR" dirty="0" smtClean="0"/>
              <a:t> </a:t>
            </a:r>
            <a:r>
              <a:rPr lang="tr-TR" dirty="0" err="1"/>
              <a:t>anterior</a:t>
            </a:r>
            <a:r>
              <a:rPr lang="tr-TR" dirty="0"/>
              <a:t> </a:t>
            </a:r>
            <a:r>
              <a:rPr lang="tr-TR" dirty="0" smtClean="0"/>
              <a:t>	         (arka lifler)</a:t>
            </a:r>
            <a:endParaRPr lang="tr-TR" dirty="0"/>
          </a:p>
          <a:p>
            <a:pPr marL="714375" lvl="0">
              <a:buFont typeface="Wingdings" panose="05000000000000000000" pitchFamily="2" charset="2"/>
              <a:buChar char="§"/>
            </a:pPr>
            <a:r>
              <a:rPr lang="tr-TR" dirty="0" smtClean="0"/>
              <a:t>Pars </a:t>
            </a:r>
            <a:r>
              <a:rPr lang="tr-TR" dirty="0" err="1" smtClean="0"/>
              <a:t>tibio-talaris</a:t>
            </a:r>
            <a:r>
              <a:rPr lang="tr-TR" dirty="0" smtClean="0"/>
              <a:t> </a:t>
            </a:r>
            <a:r>
              <a:rPr lang="tr-TR" dirty="0" err="1" smtClean="0"/>
              <a:t>posterior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7</a:t>
            </a:fld>
            <a:endParaRPr lang="tr-TR"/>
          </a:p>
        </p:txBody>
      </p:sp>
      <p:sp>
        <p:nvSpPr>
          <p:cNvPr id="6" name="Sağ Ayraç 5"/>
          <p:cNvSpPr/>
          <p:nvPr/>
        </p:nvSpPr>
        <p:spPr>
          <a:xfrm>
            <a:off x="6196012" y="5441950"/>
            <a:ext cx="266700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609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cap="small" dirty="0" smtClean="0">
                <a:latin typeface="+mn-lt"/>
              </a:rPr>
              <a:t>AYAK EKLEMLERİ</a:t>
            </a:r>
            <a:endParaRPr lang="tr-TR" sz="4000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Çeşitleri: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9118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/>
              <a:t>SUBTALAR EKLEM (TALOKALKANEAL</a:t>
            </a:r>
            <a:r>
              <a:rPr lang="tr-TR" sz="3200" b="1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Talus</a:t>
            </a:r>
            <a:r>
              <a:rPr lang="tr-TR" dirty="0"/>
              <a:t> + </a:t>
            </a:r>
            <a:r>
              <a:rPr lang="tr-TR" dirty="0" err="1"/>
              <a:t>kalkaneus</a:t>
            </a:r>
            <a:r>
              <a:rPr lang="tr-TR" dirty="0"/>
              <a:t> arasında </a:t>
            </a:r>
          </a:p>
          <a:p>
            <a:r>
              <a:rPr lang="tr-TR" b="1" dirty="0" smtClean="0"/>
              <a:t>Plana </a:t>
            </a:r>
            <a:r>
              <a:rPr lang="tr-TR" b="1" dirty="0"/>
              <a:t>tipi </a:t>
            </a:r>
            <a:r>
              <a:rPr lang="tr-TR" dirty="0"/>
              <a:t>bir eklemdir. </a:t>
            </a:r>
            <a:endParaRPr lang="tr-TR" dirty="0" smtClean="0"/>
          </a:p>
          <a:p>
            <a:r>
              <a:rPr lang="tr-TR" dirty="0" err="1" smtClean="0"/>
              <a:t>Talokalkaneal</a:t>
            </a:r>
            <a:r>
              <a:rPr lang="tr-TR" dirty="0" smtClean="0"/>
              <a:t> </a:t>
            </a:r>
            <a:r>
              <a:rPr lang="tr-TR" dirty="0" err="1"/>
              <a:t>ligament</a:t>
            </a:r>
            <a:r>
              <a:rPr lang="tr-TR" dirty="0"/>
              <a:t> tarafından desteklenir. </a:t>
            </a:r>
            <a:endParaRPr lang="tr-TR" dirty="0" smtClean="0"/>
          </a:p>
          <a:p>
            <a:r>
              <a:rPr lang="tr-TR" dirty="0" smtClean="0"/>
              <a:t>Eklem </a:t>
            </a:r>
            <a:r>
              <a:rPr lang="tr-TR" dirty="0"/>
              <a:t>kapsülünü de </a:t>
            </a:r>
            <a:r>
              <a:rPr lang="tr-TR" dirty="0" err="1"/>
              <a:t>medial</a:t>
            </a:r>
            <a:r>
              <a:rPr lang="tr-TR" dirty="0"/>
              <a:t> ve </a:t>
            </a:r>
            <a:r>
              <a:rPr lang="tr-TR" dirty="0" err="1"/>
              <a:t>lateral</a:t>
            </a:r>
            <a:r>
              <a:rPr lang="tr-TR" dirty="0"/>
              <a:t> </a:t>
            </a:r>
            <a:r>
              <a:rPr lang="tr-TR" dirty="0" err="1"/>
              <a:t>talokalkaneal</a:t>
            </a:r>
            <a:r>
              <a:rPr lang="tr-TR" dirty="0"/>
              <a:t> </a:t>
            </a:r>
            <a:r>
              <a:rPr lang="tr-TR" dirty="0" err="1"/>
              <a:t>ligamentler</a:t>
            </a:r>
            <a:r>
              <a:rPr lang="tr-TR" dirty="0"/>
              <a:t> </a:t>
            </a:r>
            <a:r>
              <a:rPr lang="tr-TR" dirty="0" smtClean="0"/>
              <a:t>destekler</a:t>
            </a:r>
          </a:p>
          <a:p>
            <a:r>
              <a:rPr lang="tr-TR" dirty="0" smtClean="0"/>
              <a:t>Ön</a:t>
            </a:r>
            <a:r>
              <a:rPr lang="tr-TR" dirty="0"/>
              <a:t>, orta ve arka olmak üzere üç yüzü vardır. </a:t>
            </a:r>
            <a:endParaRPr lang="tr-TR" dirty="0" smtClean="0"/>
          </a:p>
          <a:p>
            <a:r>
              <a:rPr lang="tr-TR" dirty="0" smtClean="0"/>
              <a:t>Çok </a:t>
            </a:r>
            <a:r>
              <a:rPr lang="tr-TR" dirty="0"/>
              <a:t>sıkı bir kapsülü vardır. </a:t>
            </a:r>
            <a:endParaRPr lang="tr-TR" dirty="0" smtClean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720E5-1054-4742-8685-6B148B76063A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4213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Özel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1795</TotalTime>
  <Words>2079</Words>
  <Application>Microsoft Office PowerPoint</Application>
  <PresentationFormat>Geniş ekran</PresentationFormat>
  <Paragraphs>329</Paragraphs>
  <Slides>46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46</vt:i4>
      </vt:variant>
    </vt:vector>
  </HeadingPairs>
  <TitlesOfParts>
    <vt:vector size="51" baseType="lpstr">
      <vt:lpstr>Arial</vt:lpstr>
      <vt:lpstr>Calibri</vt:lpstr>
      <vt:lpstr>Comic Sans MS</vt:lpstr>
      <vt:lpstr>Wingdings</vt:lpstr>
      <vt:lpstr>Office Teması</vt:lpstr>
      <vt:lpstr>AYAK- AYAK BİLEĞİ MEKANİĞİ  VE  PATOMEKANİĞİ</vt:lpstr>
      <vt:lpstr>PowerPoint Sunusu</vt:lpstr>
      <vt:lpstr>PowerPoint Sunusu</vt:lpstr>
      <vt:lpstr>AYAĞIN FONKSİYONLARI</vt:lpstr>
      <vt:lpstr>AYAKTAKİ YÜK DAĞILIMI</vt:lpstr>
      <vt:lpstr>AYAK BİLEĞİ EKLEMİ (TALOCRURAL)</vt:lpstr>
      <vt:lpstr>AYAK BİLEĞİNİN BAĞLARI (ART. TALOCRURALİS) </vt:lpstr>
      <vt:lpstr>AYAK EKLEMLERİ</vt:lpstr>
      <vt:lpstr>SUBTALAR EKLEM (TALOKALKANEAL)</vt:lpstr>
      <vt:lpstr>MİDTARSAL (CHOPART) EKLEMİ: </vt:lpstr>
      <vt:lpstr>PowerPoint Sunusu</vt:lpstr>
      <vt:lpstr>PowerPoint Sunusu</vt:lpstr>
      <vt:lpstr>PowerPoint Sunusu</vt:lpstr>
      <vt:lpstr>PowerPoint Sunusu</vt:lpstr>
      <vt:lpstr>PowerPoint Sunusu</vt:lpstr>
      <vt:lpstr>Metatarsofalangial Eklemler </vt:lpstr>
      <vt:lpstr>PowerPoint Sunusu</vt:lpstr>
      <vt:lpstr>AYAĞIN ARKLARI VE FONKSİYONEL ANATOMİSİ</vt:lpstr>
      <vt:lpstr>AYAĞIN ARKLARI VE FONKSİYONEL ANATOMİSİ</vt:lpstr>
      <vt:lpstr>Medial Longitudinal Ark</vt:lpstr>
      <vt:lpstr>Lateral Longitudinal Ark</vt:lpstr>
      <vt:lpstr>PowerPoint Sunusu</vt:lpstr>
      <vt:lpstr>PowerPoint Sunusu</vt:lpstr>
      <vt:lpstr>Plantar Fasya</vt:lpstr>
      <vt:lpstr>PowerPoint Sunusu</vt:lpstr>
      <vt:lpstr>AYAK DEFORMİTELERİ</vt:lpstr>
      <vt:lpstr>AYAK DEFORMİTELERİ</vt:lpstr>
      <vt:lpstr>AYAK DEFORMİTELERİ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AYAK- AYAK BİLEĞİ MEKANİĞİ  VE  PATOMEKANİĞİ</dc:title>
  <dc:creator>Seher</dc:creator>
  <cp:lastModifiedBy>user02</cp:lastModifiedBy>
  <cp:revision>323</cp:revision>
  <dcterms:created xsi:type="dcterms:W3CDTF">2017-03-06T21:16:38Z</dcterms:created>
  <dcterms:modified xsi:type="dcterms:W3CDTF">2018-06-22T08:34:30Z</dcterms:modified>
</cp:coreProperties>
</file>