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Bireylerle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 </a:t>
            </a:r>
            <a:r>
              <a:rPr lang="tr-TR" sz="3200" dirty="0"/>
              <a:t>Bireyle sosyal hizmet kuramları ve yaklaşımları V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Güçlendirme Yaklaşımı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Bir sosyal hizmet uzmanı güçlendirme becerilerini nasıl </a:t>
            </a:r>
            <a:r>
              <a:rPr lang="tr-TR" dirty="0" err="1"/>
              <a:t>işlevselleştireceklerini</a:t>
            </a:r>
            <a:r>
              <a:rPr lang="tr-TR" dirty="0"/>
              <a:t> anlamaları için sıkça müracaatçılara yardım etme gereksinimi duyar. </a:t>
            </a:r>
            <a:endParaRPr lang="tr-TR" dirty="0" smtClean="0"/>
          </a:p>
          <a:p>
            <a:pPr algn="just"/>
            <a:r>
              <a:rPr lang="tr-TR" dirty="0" smtClean="0"/>
              <a:t>Herhangi </a:t>
            </a:r>
            <a:r>
              <a:rPr lang="tr-TR" dirty="0"/>
              <a:t>bir güçlendirme eyleminin meydana gelebilmesi için, bir rehbere gereksinim bulunmaktadır (</a:t>
            </a:r>
            <a:r>
              <a:rPr lang="tr-TR" dirty="0" err="1"/>
              <a:t>Boyle</a:t>
            </a:r>
            <a:r>
              <a:rPr lang="tr-TR" dirty="0"/>
              <a:t>, </a:t>
            </a:r>
            <a:r>
              <a:rPr lang="tr-TR" dirty="0" err="1"/>
              <a:t>Hull</a:t>
            </a:r>
            <a:r>
              <a:rPr lang="tr-TR" dirty="0"/>
              <a:t>, </a:t>
            </a:r>
            <a:r>
              <a:rPr lang="tr-TR" dirty="0" err="1"/>
              <a:t>Mather</a:t>
            </a:r>
            <a:r>
              <a:rPr lang="tr-TR" dirty="0"/>
              <a:t>, Smith ve </a:t>
            </a:r>
            <a:r>
              <a:rPr lang="tr-TR" dirty="0" err="1"/>
              <a:t>Farley</a:t>
            </a:r>
            <a:r>
              <a:rPr lang="tr-TR" dirty="0"/>
              <a:t> 2006) ve sosyal hizmet uygulamalarında bireylerin, ailelerin, grupların, organizasyonların ve toplumun güçlendirilmesi için belli ilkeler çerçevesinde hareket edilmesi gereklidir.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3121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/>
              <a:t>Bu bağlamda </a:t>
            </a:r>
            <a:r>
              <a:rPr lang="tr-TR" dirty="0" err="1"/>
              <a:t>Simon</a:t>
            </a:r>
            <a:r>
              <a:rPr lang="tr-TR" dirty="0"/>
              <a:t> (1994), müracaatçıların güçlendirilmesi için sosyal hizmet uzmanlarına yol gösterici olabilecek dokuz ilke önermiştir. Bu ilkeler aşağıda sıralanmıştır. </a:t>
            </a:r>
            <a:endParaRPr lang="tr-TR" dirty="0"/>
          </a:p>
          <a:p>
            <a:pPr lvl="0" algn="just"/>
            <a:r>
              <a:rPr lang="tr-TR" dirty="0"/>
              <a:t>Programları, müracaatçıların ve toplum üyelerinin ifade ettikleri tercihlere ve ortaya koydukları gereksinimlerine göre şekillendir.  </a:t>
            </a:r>
            <a:endParaRPr lang="tr-TR" dirty="0"/>
          </a:p>
          <a:p>
            <a:pPr lvl="0" algn="just"/>
            <a:r>
              <a:rPr lang="tr-TR" dirty="0"/>
              <a:t>Program ve hizmetlerin müracaatçılar ve toplum için en üst düzeyde uygun olmasını, müracaatçıların ve toplumun onlardan yararlanmasını sağla.  </a:t>
            </a:r>
            <a:endParaRPr lang="tr-TR" dirty="0"/>
          </a:p>
          <a:p>
            <a:pPr lvl="0" algn="just"/>
            <a:r>
              <a:rPr lang="tr-TR" dirty="0"/>
              <a:t>Müracaatçıların kendi kendine sorun çözebilmesi yaklaşımını benimse. </a:t>
            </a:r>
            <a:endParaRPr lang="tr-TR" dirty="0"/>
          </a:p>
          <a:p>
            <a:pPr lvl="0" algn="just"/>
            <a:r>
              <a:rPr lang="tr-TR" dirty="0"/>
              <a:t>Müracaatçıların ve toplumun güçlerini gündeme getir ve onları bu yönden yapılandır.  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456152"/>
          </a:xfrm>
        </p:spPr>
        <p:txBody>
          <a:bodyPr>
            <a:normAutofit fontScale="92500"/>
          </a:bodyPr>
          <a:lstStyle/>
          <a:p>
            <a:pPr lvl="0" algn="just"/>
            <a:r>
              <a:rPr lang="tr-TR" dirty="0"/>
              <a:t>En tercih edilen müdahale yöntemini uygulamak yerine, müdahaleyi müracaatçının veya müracaatçı gruplarının kendine özgü taleplerine, sorunlarına ve gereksinimlerine uygun olarak düzenle ve yeniden tanımla. </a:t>
            </a:r>
            <a:endParaRPr lang="tr-TR" dirty="0"/>
          </a:p>
          <a:p>
            <a:pPr lvl="0" algn="just"/>
            <a:r>
              <a:rPr lang="tr-TR" dirty="0"/>
              <a:t>Uygulamanın ve politika geliştirmenin önceliklerini belirlemek için liderlik yapmalarını sağla.  </a:t>
            </a:r>
            <a:endParaRPr lang="tr-TR" dirty="0"/>
          </a:p>
          <a:p>
            <a:pPr lvl="0" algn="just"/>
            <a:r>
              <a:rPr lang="tr-TR" dirty="0"/>
              <a:t>Güçlendirme dikkate değer bir zaman ve sürekli bir çaba gerektirdiği için sabırlı ol.  </a:t>
            </a:r>
            <a:endParaRPr lang="tr-TR" dirty="0"/>
          </a:p>
          <a:p>
            <a:pPr lvl="0" algn="just"/>
            <a:r>
              <a:rPr lang="tr-TR" dirty="0"/>
              <a:t>Sosyal hizmet uzmanlarının işteki kendi güçsüzlüğü ve gücünü sürekli olarak dikkate al.  </a:t>
            </a:r>
            <a:endParaRPr lang="tr-TR" dirty="0"/>
          </a:p>
          <a:p>
            <a:pPr algn="just"/>
            <a:r>
              <a:rPr lang="tr-TR" dirty="0"/>
              <a:t>Genel iyilik durumuna katkı vermek için yerel bilgiyi kullan.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err="1"/>
              <a:t>Saleebey</a:t>
            </a:r>
            <a:r>
              <a:rPr lang="tr-TR" dirty="0"/>
              <a:t> (1997); güçler perspektifinin temeli olarak aşağıda sıralanan beş ilkeyi ve müracaatçıların kendi becerilerini kullanabilmeleri için sosyal hizmet uzmanlarının yerine getirmesi gereken beş görevi önermektedir.</a:t>
            </a:r>
            <a:endParaRPr lang="tr-TR" dirty="0"/>
          </a:p>
          <a:p>
            <a:pPr lvl="0" algn="just"/>
            <a:r>
              <a:rPr lang="tr-TR" dirty="0"/>
              <a:t>Her bir birey, grup, aile ve toplumun güçleri vardır. </a:t>
            </a:r>
            <a:endParaRPr lang="tr-TR" dirty="0"/>
          </a:p>
          <a:p>
            <a:pPr lvl="0" algn="just"/>
            <a:r>
              <a:rPr lang="tr-TR" dirty="0"/>
              <a:t>Travma ve istismar, hastalık ve bunlarla mücadele etme örseleyicidir, ancak bunlar birer meydan okuma ve fırsat kaynağı da olabilir.</a:t>
            </a:r>
            <a:endParaRPr lang="tr-TR" dirty="0"/>
          </a:p>
          <a:p>
            <a:pPr lvl="0" algn="just"/>
            <a:r>
              <a:rPr lang="tr-TR" dirty="0"/>
              <a:t>Büyüme ve değişme kapasitesinin üst sınırlarını bilmediğinizi varsayın ve bireylerin, grupların ve toplumun emellerini ciddi bir şekilde dikkate alın. </a:t>
            </a:r>
            <a:endParaRPr lang="tr-TR" dirty="0"/>
          </a:p>
          <a:p>
            <a:pPr lvl="0" algn="just"/>
            <a:r>
              <a:rPr lang="tr-TR" dirty="0"/>
              <a:t>Müracaatçılara en iyi hizmet, onlarla işbirliği yapılarak verilebilir.</a:t>
            </a:r>
            <a:endParaRPr lang="tr-TR" dirty="0"/>
          </a:p>
          <a:p>
            <a:pPr lvl="0" algn="just"/>
            <a:r>
              <a:rPr lang="tr-TR" dirty="0"/>
              <a:t>Her çevre kaynaklarla doludur.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2729</Words>
  <Application>WPS Presentation</Application>
  <PresentationFormat>Ekran Gösterisi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Güçlendirme Yaklaşımı</vt:lpstr>
      <vt:lpstr>PowerPoint 演示文稿</vt:lpstr>
      <vt:lpstr>PowerPoint 演示文稿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</cp:lastModifiedBy>
  <cp:revision>9</cp:revision>
  <dcterms:created xsi:type="dcterms:W3CDTF">2017-04-26T08:36:00Z</dcterms:created>
  <dcterms:modified xsi:type="dcterms:W3CDTF">2020-04-28T20:22:55Z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