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7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4BBF4-A7FE-40E1-BB9A-C3008593F2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C54810F-E810-49F8-8F6A-D476FDC7BBB2}">
      <dgm:prSet phldrT="[Metin]"/>
      <dgm:spPr/>
      <dgm:t>
        <a:bodyPr/>
        <a:lstStyle/>
        <a:p>
          <a:r>
            <a:rPr lang="tr-TR" dirty="0" smtClean="0"/>
            <a:t>1) TESTİN GENEL TÜRÜ</a:t>
          </a:r>
          <a:endParaRPr lang="tr-TR" dirty="0"/>
        </a:p>
      </dgm:t>
    </dgm:pt>
    <dgm:pt modelId="{7B303444-436E-498A-9D93-F3DF565B1365}" type="parTrans" cxnId="{F9E926DF-AE01-41C4-83DC-CEC5B8FC24FF}">
      <dgm:prSet/>
      <dgm:spPr/>
      <dgm:t>
        <a:bodyPr/>
        <a:lstStyle/>
        <a:p>
          <a:endParaRPr lang="tr-TR"/>
        </a:p>
      </dgm:t>
    </dgm:pt>
    <dgm:pt modelId="{2E2E68E4-BE10-4B5F-9273-322702D51F2C}" type="sibTrans" cxnId="{F9E926DF-AE01-41C4-83DC-CEC5B8FC24FF}">
      <dgm:prSet/>
      <dgm:spPr/>
      <dgm:t>
        <a:bodyPr/>
        <a:lstStyle/>
        <a:p>
          <a:endParaRPr lang="tr-TR"/>
        </a:p>
      </dgm:t>
    </dgm:pt>
    <dgm:pt modelId="{66ABF22D-EAA0-40D8-AA02-36592BD4EA16}">
      <dgm:prSet phldrT="[Metin]" custT="1"/>
      <dgm:spPr/>
      <dgm:t>
        <a:bodyPr/>
        <a:lstStyle/>
        <a:p>
          <a:r>
            <a:rPr lang="tr-TR" sz="2000" dirty="0" smtClean="0"/>
            <a:t>Ölçülen davranış türüne göre</a:t>
          </a:r>
        </a:p>
        <a:p>
          <a:r>
            <a:rPr lang="tr-TR" sz="2000" dirty="0" smtClean="0"/>
            <a:t>TİPİK TEPKİ TESTİ</a:t>
          </a:r>
        </a:p>
        <a:p>
          <a:endParaRPr lang="tr-TR" sz="1000" dirty="0" smtClean="0"/>
        </a:p>
      </dgm:t>
    </dgm:pt>
    <dgm:pt modelId="{D5BFB806-D0DC-446F-8B4C-5E4A4DE7269D}" type="parTrans" cxnId="{AC395F92-FB2B-4175-BCD1-F818D50E8849}">
      <dgm:prSet/>
      <dgm:spPr/>
      <dgm:t>
        <a:bodyPr/>
        <a:lstStyle/>
        <a:p>
          <a:endParaRPr lang="tr-TR"/>
        </a:p>
      </dgm:t>
    </dgm:pt>
    <dgm:pt modelId="{F37A8E87-353F-47FF-8E73-1DF3ADC171E8}" type="sibTrans" cxnId="{AC395F92-FB2B-4175-BCD1-F818D50E8849}">
      <dgm:prSet/>
      <dgm:spPr/>
      <dgm:t>
        <a:bodyPr/>
        <a:lstStyle/>
        <a:p>
          <a:endParaRPr lang="tr-TR"/>
        </a:p>
      </dgm:t>
    </dgm:pt>
    <dgm:pt modelId="{19FA6087-8FF7-4BFE-B49C-27642FFC1ECB}">
      <dgm:prSet phldrT="[Metin]" custT="1"/>
      <dgm:spPr/>
      <dgm:t>
        <a:bodyPr/>
        <a:lstStyle/>
        <a:p>
          <a:r>
            <a:rPr lang="tr-TR" sz="2000" dirty="0" smtClean="0"/>
            <a:t>Testi alan birey sayısına göre</a:t>
          </a:r>
        </a:p>
        <a:p>
          <a:r>
            <a:rPr lang="tr-TR" sz="2000" dirty="0" smtClean="0"/>
            <a:t>GRUP TESTLERİ</a:t>
          </a:r>
          <a:endParaRPr lang="tr-TR" sz="2000" dirty="0"/>
        </a:p>
      </dgm:t>
    </dgm:pt>
    <dgm:pt modelId="{5D4639F3-EA4F-4222-858B-41A84F673F77}" type="parTrans" cxnId="{A1FF3020-0122-4B41-B433-460914351EDB}">
      <dgm:prSet/>
      <dgm:spPr/>
      <dgm:t>
        <a:bodyPr/>
        <a:lstStyle/>
        <a:p>
          <a:endParaRPr lang="tr-TR"/>
        </a:p>
      </dgm:t>
    </dgm:pt>
    <dgm:pt modelId="{6D575258-DC58-4CB9-A286-535D7F8DECCF}" type="sibTrans" cxnId="{A1FF3020-0122-4B41-B433-460914351EDB}">
      <dgm:prSet/>
      <dgm:spPr/>
      <dgm:t>
        <a:bodyPr/>
        <a:lstStyle/>
        <a:p>
          <a:endParaRPr lang="tr-TR"/>
        </a:p>
      </dgm:t>
    </dgm:pt>
    <dgm:pt modelId="{68C9FA2A-C01C-4BC4-AD24-6E603E4A8896}">
      <dgm:prSet phldrT="[Metin]" custT="1"/>
      <dgm:spPr/>
      <dgm:t>
        <a:bodyPr/>
        <a:lstStyle/>
        <a:p>
          <a:r>
            <a:rPr lang="tr-TR" sz="2000" dirty="0" smtClean="0"/>
            <a:t>Testte Yer Alan Uyarıcıların Kapsamına Göre</a:t>
          </a:r>
        </a:p>
        <a:p>
          <a:r>
            <a:rPr lang="tr-TR" sz="2000" dirty="0" smtClean="0"/>
            <a:t>SÖZEL TESTLER</a:t>
          </a:r>
        </a:p>
        <a:p>
          <a:endParaRPr lang="tr-TR" sz="2000" dirty="0"/>
        </a:p>
      </dgm:t>
    </dgm:pt>
    <dgm:pt modelId="{0163586D-71EA-48B1-97F2-548B61E3B925}" type="parTrans" cxnId="{BD92E16F-7F3C-427A-8440-F713FE81399E}">
      <dgm:prSet/>
      <dgm:spPr/>
      <dgm:t>
        <a:bodyPr/>
        <a:lstStyle/>
        <a:p>
          <a:endParaRPr lang="tr-TR"/>
        </a:p>
      </dgm:t>
    </dgm:pt>
    <dgm:pt modelId="{D7FA866A-6643-4AF7-A4D3-4DB4BD5F3751}" type="sibTrans" cxnId="{BD92E16F-7F3C-427A-8440-F713FE81399E}">
      <dgm:prSet/>
      <dgm:spPr/>
      <dgm:t>
        <a:bodyPr/>
        <a:lstStyle/>
        <a:p>
          <a:endParaRPr lang="tr-TR"/>
        </a:p>
      </dgm:t>
    </dgm:pt>
    <dgm:pt modelId="{9D7A1D2A-81E2-43D9-9D6A-F6EA4FD34123}">
      <dgm:prSet phldrT="[Metin]" custT="1"/>
      <dgm:spPr/>
      <dgm:t>
        <a:bodyPr/>
        <a:lstStyle/>
        <a:p>
          <a:r>
            <a:rPr lang="tr-TR" sz="2000" dirty="0" smtClean="0"/>
            <a:t>Test Sonucunun Yorumlanmasında Kullanılan Ölçüt Türüne  Göre </a:t>
          </a:r>
        </a:p>
        <a:p>
          <a:r>
            <a:rPr lang="tr-TR" sz="2000" dirty="0" smtClean="0"/>
            <a:t>NORM DAYANAKLI TEST</a:t>
          </a:r>
          <a:endParaRPr lang="tr-TR" sz="2000" dirty="0"/>
        </a:p>
      </dgm:t>
    </dgm:pt>
    <dgm:pt modelId="{04AC1B25-3916-44DF-9B75-ECEEBA653288}" type="parTrans" cxnId="{F097EDCC-00AA-43A5-843E-DAAB12687F82}">
      <dgm:prSet/>
      <dgm:spPr/>
      <dgm:t>
        <a:bodyPr/>
        <a:lstStyle/>
        <a:p>
          <a:endParaRPr lang="tr-TR"/>
        </a:p>
      </dgm:t>
    </dgm:pt>
    <dgm:pt modelId="{DC97F5AE-9D11-4F80-BBB9-55ECE49178D7}" type="sibTrans" cxnId="{F097EDCC-00AA-43A5-843E-DAAB12687F82}">
      <dgm:prSet/>
      <dgm:spPr/>
      <dgm:t>
        <a:bodyPr/>
        <a:lstStyle/>
        <a:p>
          <a:endParaRPr lang="tr-TR"/>
        </a:p>
      </dgm:t>
    </dgm:pt>
    <dgm:pt modelId="{FF038C3F-60FB-47EE-8C9F-54208C152832}" type="pres">
      <dgm:prSet presAssocID="{A5C4BBF4-A7FE-40E1-BB9A-C3008593F2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10F1FC7-8582-428B-87EF-AA74C7314B11}" type="pres">
      <dgm:prSet presAssocID="{CC54810F-E810-49F8-8F6A-D476FDC7BBB2}" presName="hierRoot1" presStyleCnt="0">
        <dgm:presLayoutVars>
          <dgm:hierBranch val="init"/>
        </dgm:presLayoutVars>
      </dgm:prSet>
      <dgm:spPr/>
    </dgm:pt>
    <dgm:pt modelId="{C1C2ADA2-2A10-47E2-AABD-4E7BF0C91C20}" type="pres">
      <dgm:prSet presAssocID="{CC54810F-E810-49F8-8F6A-D476FDC7BBB2}" presName="rootComposite1" presStyleCnt="0"/>
      <dgm:spPr/>
    </dgm:pt>
    <dgm:pt modelId="{A4F93DFA-73B1-4252-9A2D-719FA7153377}" type="pres">
      <dgm:prSet presAssocID="{CC54810F-E810-49F8-8F6A-D476FDC7BBB2}" presName="rootText1" presStyleLbl="node0" presStyleIdx="0" presStyleCnt="1" custScaleX="162487" custScaleY="145852" custLinFactY="-8414" custLinFactNeighborX="-2192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6946ABC-8F28-4AE7-9DEB-1DC52D9F5F47}" type="pres">
      <dgm:prSet presAssocID="{CC54810F-E810-49F8-8F6A-D476FDC7BBB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5E74B3B-7756-4F29-A295-A54E43BFA909}" type="pres">
      <dgm:prSet presAssocID="{CC54810F-E810-49F8-8F6A-D476FDC7BBB2}" presName="hierChild2" presStyleCnt="0"/>
      <dgm:spPr/>
    </dgm:pt>
    <dgm:pt modelId="{A579ED6B-D053-434F-BDFB-28F998EC832D}" type="pres">
      <dgm:prSet presAssocID="{D5BFB806-D0DC-446F-8B4C-5E4A4DE7269D}" presName="Name37" presStyleLbl="parChTrans1D2" presStyleIdx="0" presStyleCnt="4"/>
      <dgm:spPr/>
      <dgm:t>
        <a:bodyPr/>
        <a:lstStyle/>
        <a:p>
          <a:endParaRPr lang="tr-TR"/>
        </a:p>
      </dgm:t>
    </dgm:pt>
    <dgm:pt modelId="{445D8A0F-AF23-42D6-A212-5B1DA1140A8E}" type="pres">
      <dgm:prSet presAssocID="{66ABF22D-EAA0-40D8-AA02-36592BD4EA16}" presName="hierRoot2" presStyleCnt="0">
        <dgm:presLayoutVars>
          <dgm:hierBranch val="init"/>
        </dgm:presLayoutVars>
      </dgm:prSet>
      <dgm:spPr/>
    </dgm:pt>
    <dgm:pt modelId="{E501B335-0971-4A2F-822C-CE07DE91F2F9}" type="pres">
      <dgm:prSet presAssocID="{66ABF22D-EAA0-40D8-AA02-36592BD4EA16}" presName="rootComposite" presStyleCnt="0"/>
      <dgm:spPr/>
    </dgm:pt>
    <dgm:pt modelId="{0B193735-3311-4A81-BB19-9B2D420758C4}" type="pres">
      <dgm:prSet presAssocID="{66ABF22D-EAA0-40D8-AA02-36592BD4EA16}" presName="rootText" presStyleLbl="node2" presStyleIdx="0" presStyleCnt="4" custScaleX="138027" custScaleY="34317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D0EF8F1-264B-4304-91EC-E72265F61736}" type="pres">
      <dgm:prSet presAssocID="{66ABF22D-EAA0-40D8-AA02-36592BD4EA16}" presName="rootConnector" presStyleLbl="node2" presStyleIdx="0" presStyleCnt="4"/>
      <dgm:spPr/>
      <dgm:t>
        <a:bodyPr/>
        <a:lstStyle/>
        <a:p>
          <a:endParaRPr lang="tr-TR"/>
        </a:p>
      </dgm:t>
    </dgm:pt>
    <dgm:pt modelId="{67B19B32-93FF-4059-9A77-A0739087CD7A}" type="pres">
      <dgm:prSet presAssocID="{66ABF22D-EAA0-40D8-AA02-36592BD4EA16}" presName="hierChild4" presStyleCnt="0"/>
      <dgm:spPr/>
    </dgm:pt>
    <dgm:pt modelId="{9CF68C6F-6837-480E-9867-0D75A14178E8}" type="pres">
      <dgm:prSet presAssocID="{66ABF22D-EAA0-40D8-AA02-36592BD4EA16}" presName="hierChild5" presStyleCnt="0"/>
      <dgm:spPr/>
    </dgm:pt>
    <dgm:pt modelId="{16E974D6-2FAA-4C86-9888-BDB0448B0137}" type="pres">
      <dgm:prSet presAssocID="{5D4639F3-EA4F-4222-858B-41A84F673F77}" presName="Name37" presStyleLbl="parChTrans1D2" presStyleIdx="1" presStyleCnt="4"/>
      <dgm:spPr/>
      <dgm:t>
        <a:bodyPr/>
        <a:lstStyle/>
        <a:p>
          <a:endParaRPr lang="tr-TR"/>
        </a:p>
      </dgm:t>
    </dgm:pt>
    <dgm:pt modelId="{96E3AEBC-59EF-41A9-AC02-8AEEA36FE8CC}" type="pres">
      <dgm:prSet presAssocID="{19FA6087-8FF7-4BFE-B49C-27642FFC1ECB}" presName="hierRoot2" presStyleCnt="0">
        <dgm:presLayoutVars>
          <dgm:hierBranch val="init"/>
        </dgm:presLayoutVars>
      </dgm:prSet>
      <dgm:spPr/>
    </dgm:pt>
    <dgm:pt modelId="{924EDAA3-11A3-4DCC-B003-9964009A79B5}" type="pres">
      <dgm:prSet presAssocID="{19FA6087-8FF7-4BFE-B49C-27642FFC1ECB}" presName="rootComposite" presStyleCnt="0"/>
      <dgm:spPr/>
    </dgm:pt>
    <dgm:pt modelId="{829F430A-0465-4242-BA51-31EE500BF957}" type="pres">
      <dgm:prSet presAssocID="{19FA6087-8FF7-4BFE-B49C-27642FFC1ECB}" presName="rootText" presStyleLbl="node2" presStyleIdx="1" presStyleCnt="4" custScaleX="144934" custScaleY="364253" custLinFactNeighborX="-1236" custLinFactNeighborY="-2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753DCC3-35AC-44E0-9916-D6DAA8C11ABE}" type="pres">
      <dgm:prSet presAssocID="{19FA6087-8FF7-4BFE-B49C-27642FFC1ECB}" presName="rootConnector" presStyleLbl="node2" presStyleIdx="1" presStyleCnt="4"/>
      <dgm:spPr/>
      <dgm:t>
        <a:bodyPr/>
        <a:lstStyle/>
        <a:p>
          <a:endParaRPr lang="tr-TR"/>
        </a:p>
      </dgm:t>
    </dgm:pt>
    <dgm:pt modelId="{63E075AA-9EA3-4F53-A7A2-B24009015384}" type="pres">
      <dgm:prSet presAssocID="{19FA6087-8FF7-4BFE-B49C-27642FFC1ECB}" presName="hierChild4" presStyleCnt="0"/>
      <dgm:spPr/>
    </dgm:pt>
    <dgm:pt modelId="{DFA216CB-9245-4487-BD08-DAC102BDCFBC}" type="pres">
      <dgm:prSet presAssocID="{19FA6087-8FF7-4BFE-B49C-27642FFC1ECB}" presName="hierChild5" presStyleCnt="0"/>
      <dgm:spPr/>
    </dgm:pt>
    <dgm:pt modelId="{742991C7-A755-47F9-B08C-3F4E4DFE0222}" type="pres">
      <dgm:prSet presAssocID="{0163586D-71EA-48B1-97F2-548B61E3B925}" presName="Name37" presStyleLbl="parChTrans1D2" presStyleIdx="2" presStyleCnt="4"/>
      <dgm:spPr/>
      <dgm:t>
        <a:bodyPr/>
        <a:lstStyle/>
        <a:p>
          <a:endParaRPr lang="tr-TR"/>
        </a:p>
      </dgm:t>
    </dgm:pt>
    <dgm:pt modelId="{6F9C6601-24E2-4118-9F9D-A48A3AB54970}" type="pres">
      <dgm:prSet presAssocID="{68C9FA2A-C01C-4BC4-AD24-6E603E4A8896}" presName="hierRoot2" presStyleCnt="0">
        <dgm:presLayoutVars>
          <dgm:hierBranch val="init"/>
        </dgm:presLayoutVars>
      </dgm:prSet>
      <dgm:spPr/>
    </dgm:pt>
    <dgm:pt modelId="{A30A68A1-8D2E-4F84-9412-542B09E2C18F}" type="pres">
      <dgm:prSet presAssocID="{68C9FA2A-C01C-4BC4-AD24-6E603E4A8896}" presName="rootComposite" presStyleCnt="0"/>
      <dgm:spPr/>
    </dgm:pt>
    <dgm:pt modelId="{B90C3261-0AF9-4CAA-97E3-89D0259E1783}" type="pres">
      <dgm:prSet presAssocID="{68C9FA2A-C01C-4BC4-AD24-6E603E4A8896}" presName="rootText" presStyleLbl="node2" presStyleIdx="2" presStyleCnt="4" custScaleX="142465" custScaleY="36425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19D649C-2F8A-4D36-B94A-422D6A1C4951}" type="pres">
      <dgm:prSet presAssocID="{68C9FA2A-C01C-4BC4-AD24-6E603E4A8896}" presName="rootConnector" presStyleLbl="node2" presStyleIdx="2" presStyleCnt="4"/>
      <dgm:spPr/>
      <dgm:t>
        <a:bodyPr/>
        <a:lstStyle/>
        <a:p>
          <a:endParaRPr lang="tr-TR"/>
        </a:p>
      </dgm:t>
    </dgm:pt>
    <dgm:pt modelId="{2F2A5B09-C783-49CF-AA95-1EBDCC817B1A}" type="pres">
      <dgm:prSet presAssocID="{68C9FA2A-C01C-4BC4-AD24-6E603E4A8896}" presName="hierChild4" presStyleCnt="0"/>
      <dgm:spPr/>
    </dgm:pt>
    <dgm:pt modelId="{516BDEC1-467F-4333-B79B-642B4E8E77A5}" type="pres">
      <dgm:prSet presAssocID="{68C9FA2A-C01C-4BC4-AD24-6E603E4A8896}" presName="hierChild5" presStyleCnt="0"/>
      <dgm:spPr/>
    </dgm:pt>
    <dgm:pt modelId="{2EFC4E46-14F0-4853-990A-1CFF1952D1D9}" type="pres">
      <dgm:prSet presAssocID="{04AC1B25-3916-44DF-9B75-ECEEBA653288}" presName="Name37" presStyleLbl="parChTrans1D2" presStyleIdx="3" presStyleCnt="4"/>
      <dgm:spPr/>
      <dgm:t>
        <a:bodyPr/>
        <a:lstStyle/>
        <a:p>
          <a:endParaRPr lang="tr-TR"/>
        </a:p>
      </dgm:t>
    </dgm:pt>
    <dgm:pt modelId="{F68A7621-A06A-471A-9CFA-0F222872CA9A}" type="pres">
      <dgm:prSet presAssocID="{9D7A1D2A-81E2-43D9-9D6A-F6EA4FD34123}" presName="hierRoot2" presStyleCnt="0">
        <dgm:presLayoutVars>
          <dgm:hierBranch val="init"/>
        </dgm:presLayoutVars>
      </dgm:prSet>
      <dgm:spPr/>
    </dgm:pt>
    <dgm:pt modelId="{0FE5090C-1442-4E5B-84B7-A90683458A19}" type="pres">
      <dgm:prSet presAssocID="{9D7A1D2A-81E2-43D9-9D6A-F6EA4FD34123}" presName="rootComposite" presStyleCnt="0"/>
      <dgm:spPr/>
    </dgm:pt>
    <dgm:pt modelId="{290CCFEA-B870-4945-B543-543968CC87D8}" type="pres">
      <dgm:prSet presAssocID="{9D7A1D2A-81E2-43D9-9D6A-F6EA4FD34123}" presName="rootText" presStyleLbl="node2" presStyleIdx="3" presStyleCnt="4" custScaleX="159216" custScaleY="36425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EFC157-A44C-4736-A68B-7A6DE96F26B8}" type="pres">
      <dgm:prSet presAssocID="{9D7A1D2A-81E2-43D9-9D6A-F6EA4FD34123}" presName="rootConnector" presStyleLbl="node2" presStyleIdx="3" presStyleCnt="4"/>
      <dgm:spPr/>
      <dgm:t>
        <a:bodyPr/>
        <a:lstStyle/>
        <a:p>
          <a:endParaRPr lang="tr-TR"/>
        </a:p>
      </dgm:t>
    </dgm:pt>
    <dgm:pt modelId="{E1D53966-DA07-40AE-9818-2A32EFEBC641}" type="pres">
      <dgm:prSet presAssocID="{9D7A1D2A-81E2-43D9-9D6A-F6EA4FD34123}" presName="hierChild4" presStyleCnt="0"/>
      <dgm:spPr/>
    </dgm:pt>
    <dgm:pt modelId="{3F8AC462-5B84-4F78-8BB3-AABAAE5164B6}" type="pres">
      <dgm:prSet presAssocID="{9D7A1D2A-81E2-43D9-9D6A-F6EA4FD34123}" presName="hierChild5" presStyleCnt="0"/>
      <dgm:spPr/>
    </dgm:pt>
    <dgm:pt modelId="{7AC1B41F-CC16-45D1-A2E7-29B6CC57BD0D}" type="pres">
      <dgm:prSet presAssocID="{CC54810F-E810-49F8-8F6A-D476FDC7BBB2}" presName="hierChild3" presStyleCnt="0"/>
      <dgm:spPr/>
    </dgm:pt>
  </dgm:ptLst>
  <dgm:cxnLst>
    <dgm:cxn modelId="{A309B15B-4C97-7E4F-9C45-F35B43EF84EE}" type="presOf" srcId="{9D7A1D2A-81E2-43D9-9D6A-F6EA4FD34123}" destId="{290CCFEA-B870-4945-B543-543968CC87D8}" srcOrd="0" destOrd="0" presId="urn:microsoft.com/office/officeart/2005/8/layout/orgChart1"/>
    <dgm:cxn modelId="{2824D800-ADF6-5647-966B-FDDC0C52E96F}" type="presOf" srcId="{9D7A1D2A-81E2-43D9-9D6A-F6EA4FD34123}" destId="{9FEFC157-A44C-4736-A68B-7A6DE96F26B8}" srcOrd="1" destOrd="0" presId="urn:microsoft.com/office/officeart/2005/8/layout/orgChart1"/>
    <dgm:cxn modelId="{D6CE6828-9075-864A-94B9-59A22D2ED4A9}" type="presOf" srcId="{68C9FA2A-C01C-4BC4-AD24-6E603E4A8896}" destId="{719D649C-2F8A-4D36-B94A-422D6A1C4951}" srcOrd="1" destOrd="0" presId="urn:microsoft.com/office/officeart/2005/8/layout/orgChart1"/>
    <dgm:cxn modelId="{FACCBABD-8E61-434F-B73F-B545ACF27060}" type="presOf" srcId="{0163586D-71EA-48B1-97F2-548B61E3B925}" destId="{742991C7-A755-47F9-B08C-3F4E4DFE0222}" srcOrd="0" destOrd="0" presId="urn:microsoft.com/office/officeart/2005/8/layout/orgChart1"/>
    <dgm:cxn modelId="{AAB3F942-1486-8E45-82E0-009083B53961}" type="presOf" srcId="{5D4639F3-EA4F-4222-858B-41A84F673F77}" destId="{16E974D6-2FAA-4C86-9888-BDB0448B0137}" srcOrd="0" destOrd="0" presId="urn:microsoft.com/office/officeart/2005/8/layout/orgChart1"/>
    <dgm:cxn modelId="{327BD174-0218-9643-98E6-B6860D324527}" type="presOf" srcId="{66ABF22D-EAA0-40D8-AA02-36592BD4EA16}" destId="{BD0EF8F1-264B-4304-91EC-E72265F61736}" srcOrd="1" destOrd="0" presId="urn:microsoft.com/office/officeart/2005/8/layout/orgChart1"/>
    <dgm:cxn modelId="{A61B94D4-8BCD-D645-9B90-F6443167E83A}" type="presOf" srcId="{68C9FA2A-C01C-4BC4-AD24-6E603E4A8896}" destId="{B90C3261-0AF9-4CAA-97E3-89D0259E1783}" srcOrd="0" destOrd="0" presId="urn:microsoft.com/office/officeart/2005/8/layout/orgChart1"/>
    <dgm:cxn modelId="{BD92E16F-7F3C-427A-8440-F713FE81399E}" srcId="{CC54810F-E810-49F8-8F6A-D476FDC7BBB2}" destId="{68C9FA2A-C01C-4BC4-AD24-6E603E4A8896}" srcOrd="2" destOrd="0" parTransId="{0163586D-71EA-48B1-97F2-548B61E3B925}" sibTransId="{D7FA866A-6643-4AF7-A4D3-4DB4BD5F3751}"/>
    <dgm:cxn modelId="{F9E926DF-AE01-41C4-83DC-CEC5B8FC24FF}" srcId="{A5C4BBF4-A7FE-40E1-BB9A-C3008593F28E}" destId="{CC54810F-E810-49F8-8F6A-D476FDC7BBB2}" srcOrd="0" destOrd="0" parTransId="{7B303444-436E-498A-9D93-F3DF565B1365}" sibTransId="{2E2E68E4-BE10-4B5F-9273-322702D51F2C}"/>
    <dgm:cxn modelId="{0326916F-9286-9344-B07E-34CC19F8EE49}" type="presOf" srcId="{66ABF22D-EAA0-40D8-AA02-36592BD4EA16}" destId="{0B193735-3311-4A81-BB19-9B2D420758C4}" srcOrd="0" destOrd="0" presId="urn:microsoft.com/office/officeart/2005/8/layout/orgChart1"/>
    <dgm:cxn modelId="{8A4F1FBB-6021-CA49-8CE9-93EDC5B00180}" type="presOf" srcId="{CC54810F-E810-49F8-8F6A-D476FDC7BBB2}" destId="{C6946ABC-8F28-4AE7-9DEB-1DC52D9F5F47}" srcOrd="1" destOrd="0" presId="urn:microsoft.com/office/officeart/2005/8/layout/orgChart1"/>
    <dgm:cxn modelId="{AC395F92-FB2B-4175-BCD1-F818D50E8849}" srcId="{CC54810F-E810-49F8-8F6A-D476FDC7BBB2}" destId="{66ABF22D-EAA0-40D8-AA02-36592BD4EA16}" srcOrd="0" destOrd="0" parTransId="{D5BFB806-D0DC-446F-8B4C-5E4A4DE7269D}" sibTransId="{F37A8E87-353F-47FF-8E73-1DF3ADC171E8}"/>
    <dgm:cxn modelId="{F7CBB459-7AD1-C54A-89FA-0C20E1402CBD}" type="presOf" srcId="{04AC1B25-3916-44DF-9B75-ECEEBA653288}" destId="{2EFC4E46-14F0-4853-990A-1CFF1952D1D9}" srcOrd="0" destOrd="0" presId="urn:microsoft.com/office/officeart/2005/8/layout/orgChart1"/>
    <dgm:cxn modelId="{8742A269-21F0-AF49-90E8-C8F751F62C47}" type="presOf" srcId="{19FA6087-8FF7-4BFE-B49C-27642FFC1ECB}" destId="{1753DCC3-35AC-44E0-9916-D6DAA8C11ABE}" srcOrd="1" destOrd="0" presId="urn:microsoft.com/office/officeart/2005/8/layout/orgChart1"/>
    <dgm:cxn modelId="{2194CE7A-B47D-8742-94D8-FF9514D74CBA}" type="presOf" srcId="{D5BFB806-D0DC-446F-8B4C-5E4A4DE7269D}" destId="{A579ED6B-D053-434F-BDFB-28F998EC832D}" srcOrd="0" destOrd="0" presId="urn:microsoft.com/office/officeart/2005/8/layout/orgChart1"/>
    <dgm:cxn modelId="{18D7CA36-A127-F742-99C7-E02FAD5D78E8}" type="presOf" srcId="{CC54810F-E810-49F8-8F6A-D476FDC7BBB2}" destId="{A4F93DFA-73B1-4252-9A2D-719FA7153377}" srcOrd="0" destOrd="0" presId="urn:microsoft.com/office/officeart/2005/8/layout/orgChart1"/>
    <dgm:cxn modelId="{A1FF3020-0122-4B41-B433-460914351EDB}" srcId="{CC54810F-E810-49F8-8F6A-D476FDC7BBB2}" destId="{19FA6087-8FF7-4BFE-B49C-27642FFC1ECB}" srcOrd="1" destOrd="0" parTransId="{5D4639F3-EA4F-4222-858B-41A84F673F77}" sibTransId="{6D575258-DC58-4CB9-A286-535D7F8DECCF}"/>
    <dgm:cxn modelId="{F097EDCC-00AA-43A5-843E-DAAB12687F82}" srcId="{CC54810F-E810-49F8-8F6A-D476FDC7BBB2}" destId="{9D7A1D2A-81E2-43D9-9D6A-F6EA4FD34123}" srcOrd="3" destOrd="0" parTransId="{04AC1B25-3916-44DF-9B75-ECEEBA653288}" sibTransId="{DC97F5AE-9D11-4F80-BBB9-55ECE49178D7}"/>
    <dgm:cxn modelId="{4730C37C-0997-B24D-97FD-191F4EFFF260}" type="presOf" srcId="{A5C4BBF4-A7FE-40E1-BB9A-C3008593F28E}" destId="{FF038C3F-60FB-47EE-8C9F-54208C152832}" srcOrd="0" destOrd="0" presId="urn:microsoft.com/office/officeart/2005/8/layout/orgChart1"/>
    <dgm:cxn modelId="{1E100D3F-3AA1-E844-958E-4E320F0DD899}" type="presOf" srcId="{19FA6087-8FF7-4BFE-B49C-27642FFC1ECB}" destId="{829F430A-0465-4242-BA51-31EE500BF957}" srcOrd="0" destOrd="0" presId="urn:microsoft.com/office/officeart/2005/8/layout/orgChart1"/>
    <dgm:cxn modelId="{E030CDB2-093A-4D46-BDC5-2BD92EEFA361}" type="presParOf" srcId="{FF038C3F-60FB-47EE-8C9F-54208C152832}" destId="{810F1FC7-8582-428B-87EF-AA74C7314B11}" srcOrd="0" destOrd="0" presId="urn:microsoft.com/office/officeart/2005/8/layout/orgChart1"/>
    <dgm:cxn modelId="{E27C8464-6C5C-3B4D-9ED9-68A4ECE00701}" type="presParOf" srcId="{810F1FC7-8582-428B-87EF-AA74C7314B11}" destId="{C1C2ADA2-2A10-47E2-AABD-4E7BF0C91C20}" srcOrd="0" destOrd="0" presId="urn:microsoft.com/office/officeart/2005/8/layout/orgChart1"/>
    <dgm:cxn modelId="{49834C86-3C1D-9147-A2E5-18089C26701E}" type="presParOf" srcId="{C1C2ADA2-2A10-47E2-AABD-4E7BF0C91C20}" destId="{A4F93DFA-73B1-4252-9A2D-719FA7153377}" srcOrd="0" destOrd="0" presId="urn:microsoft.com/office/officeart/2005/8/layout/orgChart1"/>
    <dgm:cxn modelId="{2CA0BC68-4C52-3340-9BB9-8823A8BCBFB7}" type="presParOf" srcId="{C1C2ADA2-2A10-47E2-AABD-4E7BF0C91C20}" destId="{C6946ABC-8F28-4AE7-9DEB-1DC52D9F5F47}" srcOrd="1" destOrd="0" presId="urn:microsoft.com/office/officeart/2005/8/layout/orgChart1"/>
    <dgm:cxn modelId="{70CF2211-069B-1E4F-B7C0-73299D09ABB0}" type="presParOf" srcId="{810F1FC7-8582-428B-87EF-AA74C7314B11}" destId="{F5E74B3B-7756-4F29-A295-A54E43BFA909}" srcOrd="1" destOrd="0" presId="urn:microsoft.com/office/officeart/2005/8/layout/orgChart1"/>
    <dgm:cxn modelId="{034A57E2-8CC6-4A44-8698-6DC6589F95BF}" type="presParOf" srcId="{F5E74B3B-7756-4F29-A295-A54E43BFA909}" destId="{A579ED6B-D053-434F-BDFB-28F998EC832D}" srcOrd="0" destOrd="0" presId="urn:microsoft.com/office/officeart/2005/8/layout/orgChart1"/>
    <dgm:cxn modelId="{63396E2F-437F-7D4A-B7AA-287B623FB12E}" type="presParOf" srcId="{F5E74B3B-7756-4F29-A295-A54E43BFA909}" destId="{445D8A0F-AF23-42D6-A212-5B1DA1140A8E}" srcOrd="1" destOrd="0" presId="urn:microsoft.com/office/officeart/2005/8/layout/orgChart1"/>
    <dgm:cxn modelId="{AC612E06-A0B3-4E48-8302-AE372D9FE4E6}" type="presParOf" srcId="{445D8A0F-AF23-42D6-A212-5B1DA1140A8E}" destId="{E501B335-0971-4A2F-822C-CE07DE91F2F9}" srcOrd="0" destOrd="0" presId="urn:microsoft.com/office/officeart/2005/8/layout/orgChart1"/>
    <dgm:cxn modelId="{BE88A42F-460F-7C47-AA8A-39F169536159}" type="presParOf" srcId="{E501B335-0971-4A2F-822C-CE07DE91F2F9}" destId="{0B193735-3311-4A81-BB19-9B2D420758C4}" srcOrd="0" destOrd="0" presId="urn:microsoft.com/office/officeart/2005/8/layout/orgChart1"/>
    <dgm:cxn modelId="{69E70076-7C66-114E-B543-C2D77C68174D}" type="presParOf" srcId="{E501B335-0971-4A2F-822C-CE07DE91F2F9}" destId="{BD0EF8F1-264B-4304-91EC-E72265F61736}" srcOrd="1" destOrd="0" presId="urn:microsoft.com/office/officeart/2005/8/layout/orgChart1"/>
    <dgm:cxn modelId="{401EC36E-C1D4-EA4D-A790-D05FDDA1A1A7}" type="presParOf" srcId="{445D8A0F-AF23-42D6-A212-5B1DA1140A8E}" destId="{67B19B32-93FF-4059-9A77-A0739087CD7A}" srcOrd="1" destOrd="0" presId="urn:microsoft.com/office/officeart/2005/8/layout/orgChart1"/>
    <dgm:cxn modelId="{78F11AE3-EABB-254B-9BCE-49F3CF5897EE}" type="presParOf" srcId="{445D8A0F-AF23-42D6-A212-5B1DA1140A8E}" destId="{9CF68C6F-6837-480E-9867-0D75A14178E8}" srcOrd="2" destOrd="0" presId="urn:microsoft.com/office/officeart/2005/8/layout/orgChart1"/>
    <dgm:cxn modelId="{9205D1C5-C254-A64F-899C-54D12670C41D}" type="presParOf" srcId="{F5E74B3B-7756-4F29-A295-A54E43BFA909}" destId="{16E974D6-2FAA-4C86-9888-BDB0448B0137}" srcOrd="2" destOrd="0" presId="urn:microsoft.com/office/officeart/2005/8/layout/orgChart1"/>
    <dgm:cxn modelId="{4C51D123-370F-9540-88E1-AB6107FF6A4A}" type="presParOf" srcId="{F5E74B3B-7756-4F29-A295-A54E43BFA909}" destId="{96E3AEBC-59EF-41A9-AC02-8AEEA36FE8CC}" srcOrd="3" destOrd="0" presId="urn:microsoft.com/office/officeart/2005/8/layout/orgChart1"/>
    <dgm:cxn modelId="{F9499D2C-E949-4740-8427-34987A5F5C22}" type="presParOf" srcId="{96E3AEBC-59EF-41A9-AC02-8AEEA36FE8CC}" destId="{924EDAA3-11A3-4DCC-B003-9964009A79B5}" srcOrd="0" destOrd="0" presId="urn:microsoft.com/office/officeart/2005/8/layout/orgChart1"/>
    <dgm:cxn modelId="{14E4C766-C43A-3B47-BAFD-12DC9C109CB4}" type="presParOf" srcId="{924EDAA3-11A3-4DCC-B003-9964009A79B5}" destId="{829F430A-0465-4242-BA51-31EE500BF957}" srcOrd="0" destOrd="0" presId="urn:microsoft.com/office/officeart/2005/8/layout/orgChart1"/>
    <dgm:cxn modelId="{A36B4122-8893-2E46-B3B0-45A222F3CB1E}" type="presParOf" srcId="{924EDAA3-11A3-4DCC-B003-9964009A79B5}" destId="{1753DCC3-35AC-44E0-9916-D6DAA8C11ABE}" srcOrd="1" destOrd="0" presId="urn:microsoft.com/office/officeart/2005/8/layout/orgChart1"/>
    <dgm:cxn modelId="{46819FC0-A4FD-684D-BFA2-705C236D09CC}" type="presParOf" srcId="{96E3AEBC-59EF-41A9-AC02-8AEEA36FE8CC}" destId="{63E075AA-9EA3-4F53-A7A2-B24009015384}" srcOrd="1" destOrd="0" presId="urn:microsoft.com/office/officeart/2005/8/layout/orgChart1"/>
    <dgm:cxn modelId="{F6ED4C67-656B-2C4A-A0E6-2DF24A276103}" type="presParOf" srcId="{96E3AEBC-59EF-41A9-AC02-8AEEA36FE8CC}" destId="{DFA216CB-9245-4487-BD08-DAC102BDCFBC}" srcOrd="2" destOrd="0" presId="urn:microsoft.com/office/officeart/2005/8/layout/orgChart1"/>
    <dgm:cxn modelId="{A90D817D-B48C-3B48-856E-252D763241E5}" type="presParOf" srcId="{F5E74B3B-7756-4F29-A295-A54E43BFA909}" destId="{742991C7-A755-47F9-B08C-3F4E4DFE0222}" srcOrd="4" destOrd="0" presId="urn:microsoft.com/office/officeart/2005/8/layout/orgChart1"/>
    <dgm:cxn modelId="{F07B870E-3A8E-ED45-BF6B-C9EAF0D5597B}" type="presParOf" srcId="{F5E74B3B-7756-4F29-A295-A54E43BFA909}" destId="{6F9C6601-24E2-4118-9F9D-A48A3AB54970}" srcOrd="5" destOrd="0" presId="urn:microsoft.com/office/officeart/2005/8/layout/orgChart1"/>
    <dgm:cxn modelId="{407136EB-BEC0-114D-89E9-E73DBB6C9252}" type="presParOf" srcId="{6F9C6601-24E2-4118-9F9D-A48A3AB54970}" destId="{A30A68A1-8D2E-4F84-9412-542B09E2C18F}" srcOrd="0" destOrd="0" presId="urn:microsoft.com/office/officeart/2005/8/layout/orgChart1"/>
    <dgm:cxn modelId="{8EC1206F-8A63-C546-AE51-ADF12E9C81A7}" type="presParOf" srcId="{A30A68A1-8D2E-4F84-9412-542B09E2C18F}" destId="{B90C3261-0AF9-4CAA-97E3-89D0259E1783}" srcOrd="0" destOrd="0" presId="urn:microsoft.com/office/officeart/2005/8/layout/orgChart1"/>
    <dgm:cxn modelId="{FD0B7D8C-B8D6-C74A-9D05-B993977AABA0}" type="presParOf" srcId="{A30A68A1-8D2E-4F84-9412-542B09E2C18F}" destId="{719D649C-2F8A-4D36-B94A-422D6A1C4951}" srcOrd="1" destOrd="0" presId="urn:microsoft.com/office/officeart/2005/8/layout/orgChart1"/>
    <dgm:cxn modelId="{052AE7E0-953C-5545-B785-DA9AB5C748D3}" type="presParOf" srcId="{6F9C6601-24E2-4118-9F9D-A48A3AB54970}" destId="{2F2A5B09-C783-49CF-AA95-1EBDCC817B1A}" srcOrd="1" destOrd="0" presId="urn:microsoft.com/office/officeart/2005/8/layout/orgChart1"/>
    <dgm:cxn modelId="{377F4828-1E82-E548-9E54-658022F7B4FD}" type="presParOf" srcId="{6F9C6601-24E2-4118-9F9D-A48A3AB54970}" destId="{516BDEC1-467F-4333-B79B-642B4E8E77A5}" srcOrd="2" destOrd="0" presId="urn:microsoft.com/office/officeart/2005/8/layout/orgChart1"/>
    <dgm:cxn modelId="{31964743-4445-F545-96E1-BC5AC65749CF}" type="presParOf" srcId="{F5E74B3B-7756-4F29-A295-A54E43BFA909}" destId="{2EFC4E46-14F0-4853-990A-1CFF1952D1D9}" srcOrd="6" destOrd="0" presId="urn:microsoft.com/office/officeart/2005/8/layout/orgChart1"/>
    <dgm:cxn modelId="{6BEF8108-0166-4644-BBBA-4EDDC20C19CC}" type="presParOf" srcId="{F5E74B3B-7756-4F29-A295-A54E43BFA909}" destId="{F68A7621-A06A-471A-9CFA-0F222872CA9A}" srcOrd="7" destOrd="0" presId="urn:microsoft.com/office/officeart/2005/8/layout/orgChart1"/>
    <dgm:cxn modelId="{202D1214-A085-2A46-BEB5-59BCF4AF07A9}" type="presParOf" srcId="{F68A7621-A06A-471A-9CFA-0F222872CA9A}" destId="{0FE5090C-1442-4E5B-84B7-A90683458A19}" srcOrd="0" destOrd="0" presId="urn:microsoft.com/office/officeart/2005/8/layout/orgChart1"/>
    <dgm:cxn modelId="{26A25992-0C3D-7442-9D8D-10D6D72CB79F}" type="presParOf" srcId="{0FE5090C-1442-4E5B-84B7-A90683458A19}" destId="{290CCFEA-B870-4945-B543-543968CC87D8}" srcOrd="0" destOrd="0" presId="urn:microsoft.com/office/officeart/2005/8/layout/orgChart1"/>
    <dgm:cxn modelId="{02852190-0837-5248-B600-C1E465308E9B}" type="presParOf" srcId="{0FE5090C-1442-4E5B-84B7-A90683458A19}" destId="{9FEFC157-A44C-4736-A68B-7A6DE96F26B8}" srcOrd="1" destOrd="0" presId="urn:microsoft.com/office/officeart/2005/8/layout/orgChart1"/>
    <dgm:cxn modelId="{4853A110-4FCD-2246-BCE3-82A3C908C6CB}" type="presParOf" srcId="{F68A7621-A06A-471A-9CFA-0F222872CA9A}" destId="{E1D53966-DA07-40AE-9818-2A32EFEBC641}" srcOrd="1" destOrd="0" presId="urn:microsoft.com/office/officeart/2005/8/layout/orgChart1"/>
    <dgm:cxn modelId="{5D5F78FC-B6FB-FC49-A4FA-4CE634AC75F3}" type="presParOf" srcId="{F68A7621-A06A-471A-9CFA-0F222872CA9A}" destId="{3F8AC462-5B84-4F78-8BB3-AABAAE5164B6}" srcOrd="2" destOrd="0" presId="urn:microsoft.com/office/officeart/2005/8/layout/orgChart1"/>
    <dgm:cxn modelId="{2007E763-CB85-1A46-81A7-33D1A9FCCC62}" type="presParOf" srcId="{810F1FC7-8582-428B-87EF-AA74C7314B11}" destId="{7AC1B41F-CC16-45D1-A2E7-29B6CC57BD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C4E46-14F0-4853-990A-1CFF1952D1D9}">
      <dsp:nvSpPr>
        <dsp:cNvPr id="0" name=""/>
        <dsp:cNvSpPr/>
      </dsp:nvSpPr>
      <dsp:spPr>
        <a:xfrm>
          <a:off x="4086971" y="925832"/>
          <a:ext cx="3128235" cy="701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71"/>
              </a:lnTo>
              <a:lnTo>
                <a:pt x="3128235" y="567771"/>
              </a:lnTo>
              <a:lnTo>
                <a:pt x="3128235" y="7010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991C7-A755-47F9-B08C-3F4E4DFE0222}">
      <dsp:nvSpPr>
        <dsp:cNvPr id="0" name=""/>
        <dsp:cNvSpPr/>
      </dsp:nvSpPr>
      <dsp:spPr>
        <a:xfrm>
          <a:off x="4086971" y="925832"/>
          <a:ext cx="946633" cy="701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71"/>
              </a:lnTo>
              <a:lnTo>
                <a:pt x="946633" y="567771"/>
              </a:lnTo>
              <a:lnTo>
                <a:pt x="946633" y="7010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974D6-2FAA-4C86-9888-BDB0448B0137}">
      <dsp:nvSpPr>
        <dsp:cNvPr id="0" name=""/>
        <dsp:cNvSpPr/>
      </dsp:nvSpPr>
      <dsp:spPr>
        <a:xfrm>
          <a:off x="2926970" y="925832"/>
          <a:ext cx="1160000" cy="699449"/>
        </a:xfrm>
        <a:custGeom>
          <a:avLst/>
          <a:gdLst/>
          <a:ahLst/>
          <a:cxnLst/>
          <a:rect l="0" t="0" r="0" b="0"/>
          <a:pathLst>
            <a:path>
              <a:moveTo>
                <a:pt x="1160000" y="0"/>
              </a:moveTo>
              <a:lnTo>
                <a:pt x="1160000" y="566146"/>
              </a:lnTo>
              <a:lnTo>
                <a:pt x="0" y="566146"/>
              </a:lnTo>
              <a:lnTo>
                <a:pt x="0" y="699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9ED6B-D053-434F-BDFB-28F998EC832D}">
      <dsp:nvSpPr>
        <dsp:cNvPr id="0" name=""/>
        <dsp:cNvSpPr/>
      </dsp:nvSpPr>
      <dsp:spPr>
        <a:xfrm>
          <a:off x="879890" y="925832"/>
          <a:ext cx="3207081" cy="701074"/>
        </a:xfrm>
        <a:custGeom>
          <a:avLst/>
          <a:gdLst/>
          <a:ahLst/>
          <a:cxnLst/>
          <a:rect l="0" t="0" r="0" b="0"/>
          <a:pathLst>
            <a:path>
              <a:moveTo>
                <a:pt x="3207081" y="0"/>
              </a:moveTo>
              <a:lnTo>
                <a:pt x="3207081" y="567771"/>
              </a:lnTo>
              <a:lnTo>
                <a:pt x="0" y="567771"/>
              </a:lnTo>
              <a:lnTo>
                <a:pt x="0" y="7010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93DFA-73B1-4252-9A2D-719FA7153377}">
      <dsp:nvSpPr>
        <dsp:cNvPr id="0" name=""/>
        <dsp:cNvSpPr/>
      </dsp:nvSpPr>
      <dsp:spPr>
        <a:xfrm>
          <a:off x="3055544" y="0"/>
          <a:ext cx="2062854" cy="9258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1) TESTİN GENEL TÜRÜ</a:t>
          </a:r>
          <a:endParaRPr lang="tr-TR" sz="2700" kern="1200" dirty="0"/>
        </a:p>
      </dsp:txBody>
      <dsp:txXfrm>
        <a:off x="3055544" y="0"/>
        <a:ext cx="2062854" cy="925832"/>
      </dsp:txXfrm>
    </dsp:sp>
    <dsp:sp modelId="{0B193735-3311-4A81-BB19-9B2D420758C4}">
      <dsp:nvSpPr>
        <dsp:cNvPr id="0" name=""/>
        <dsp:cNvSpPr/>
      </dsp:nvSpPr>
      <dsp:spPr>
        <a:xfrm>
          <a:off x="3729" y="1626906"/>
          <a:ext cx="1752322" cy="2178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Ölçülen davranış türüne göre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TİPİK TEPKİ TESTİ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 smtClean="0"/>
        </a:p>
      </dsp:txBody>
      <dsp:txXfrm>
        <a:off x="3729" y="1626906"/>
        <a:ext cx="1752322" cy="2178370"/>
      </dsp:txXfrm>
    </dsp:sp>
    <dsp:sp modelId="{829F430A-0465-4242-BA51-31EE500BF957}">
      <dsp:nvSpPr>
        <dsp:cNvPr id="0" name=""/>
        <dsp:cNvSpPr/>
      </dsp:nvSpPr>
      <dsp:spPr>
        <a:xfrm>
          <a:off x="2006965" y="1625281"/>
          <a:ext cx="1840010" cy="2312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Testi alan birey sayısına göre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GRUP TESTLERİ</a:t>
          </a:r>
          <a:endParaRPr lang="tr-TR" sz="2000" kern="1200" dirty="0"/>
        </a:p>
      </dsp:txBody>
      <dsp:txXfrm>
        <a:off x="2006965" y="1625281"/>
        <a:ext cx="1840010" cy="2312187"/>
      </dsp:txXfrm>
    </dsp:sp>
    <dsp:sp modelId="{B90C3261-0AF9-4CAA-97E3-89D0259E1783}">
      <dsp:nvSpPr>
        <dsp:cNvPr id="0" name=""/>
        <dsp:cNvSpPr/>
      </dsp:nvSpPr>
      <dsp:spPr>
        <a:xfrm>
          <a:off x="4129272" y="1626906"/>
          <a:ext cx="1808664" cy="2312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Testte Yer Alan Uyarıcıların Kapsamına Göre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SÖZEL TESTLER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/>
        </a:p>
      </dsp:txBody>
      <dsp:txXfrm>
        <a:off x="4129272" y="1626906"/>
        <a:ext cx="1808664" cy="2312187"/>
      </dsp:txXfrm>
    </dsp:sp>
    <dsp:sp modelId="{290CCFEA-B870-4945-B543-543968CC87D8}">
      <dsp:nvSpPr>
        <dsp:cNvPr id="0" name=""/>
        <dsp:cNvSpPr/>
      </dsp:nvSpPr>
      <dsp:spPr>
        <a:xfrm>
          <a:off x="6204543" y="1626906"/>
          <a:ext cx="2021327" cy="2312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Test Sonucunun Yorumlanmasında Kullanılan Ölçüt Türüne  Göre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NORM DAYANAKLI TEST</a:t>
          </a:r>
          <a:endParaRPr lang="tr-TR" sz="2000" kern="1200" dirty="0"/>
        </a:p>
      </dsp:txBody>
      <dsp:txXfrm>
        <a:off x="6204543" y="1626906"/>
        <a:ext cx="2021327" cy="2312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035E8F4-C62C-994C-9BF4-8B97180DBFFB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A779CBB-B5AF-D249-849A-9D60735B8A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Yrd.doç.dr</a:t>
            </a:r>
            <a:r>
              <a:rPr lang="en-US" dirty="0" smtClean="0"/>
              <a:t>. h.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gülleroğlu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604" y="357162"/>
            <a:ext cx="7986979" cy="2045313"/>
          </a:xfrm>
        </p:spPr>
        <p:txBody>
          <a:bodyPr/>
          <a:lstStyle/>
          <a:p>
            <a:pPr lvl="0"/>
            <a:r>
              <a:rPr lang="tr-TR" sz="3200" dirty="0">
                <a:latin typeface="Times New Roman"/>
                <a:cs typeface="Times New Roman"/>
              </a:rPr>
              <a:t>Ulusal ve Uluslararası Düzeyde Uygulanan Tipik Performans Testleri </a:t>
            </a:r>
            <a:r>
              <a:rPr lang="en-US" sz="3200" dirty="0">
                <a:latin typeface="Times New Roman"/>
                <a:cs typeface="Times New Roman"/>
              </a:rPr>
              <a:t/>
            </a:r>
            <a:br>
              <a:rPr lang="en-US" sz="3200" dirty="0">
                <a:latin typeface="Times New Roman"/>
                <a:cs typeface="Times New Roman"/>
              </a:rPr>
            </a:br>
            <a:r>
              <a:rPr lang="en-US" sz="3200" dirty="0" smtClean="0">
                <a:latin typeface="Times New Roman"/>
                <a:cs typeface="Times New Roman"/>
              </a:rPr>
              <a:t/>
            </a:r>
            <a:br>
              <a:rPr lang="en-US" sz="3200" dirty="0" smtClean="0">
                <a:latin typeface="Times New Roman"/>
                <a:cs typeface="Times New Roman"/>
              </a:rPr>
            </a:br>
            <a:r>
              <a:rPr lang="tr-TR" sz="3200" b="1" dirty="0" smtClean="0">
                <a:latin typeface="Times New Roman"/>
                <a:cs typeface="Times New Roman"/>
              </a:rPr>
              <a:t>Minnesota </a:t>
            </a:r>
            <a:r>
              <a:rPr lang="tr-TR" sz="3200" b="1" dirty="0">
                <a:latin typeface="Times New Roman"/>
                <a:cs typeface="Times New Roman"/>
              </a:rPr>
              <a:t>Çok Yönlü Kişilik Envanteri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485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TESTİN KAPSAMI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/>
                <a:cs typeface="Times New Roman"/>
              </a:rPr>
              <a:t>Envanterin, 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sağlığı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, </a:t>
            </a:r>
            <a:r>
              <a:rPr lang="tr-TR" dirty="0" err="1">
                <a:solidFill>
                  <a:srgbClr val="00B050"/>
                </a:solidFill>
                <a:latin typeface="Times New Roman"/>
                <a:cs typeface="Times New Roman"/>
              </a:rPr>
              <a:t>psikomatik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 belirtileri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lang="tr-TR" dirty="0">
                <a:solidFill>
                  <a:srgbClr val="FFC000"/>
                </a:solidFill>
                <a:latin typeface="Times New Roman"/>
                <a:cs typeface="Times New Roman"/>
              </a:rPr>
              <a:t>nörolojik bozuklukları 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lang="tr-TR" dirty="0">
                <a:solidFill>
                  <a:srgbClr val="7030A0"/>
                </a:solidFill>
                <a:latin typeface="Times New Roman"/>
                <a:cs typeface="Times New Roman"/>
              </a:rPr>
              <a:t>motor bozuklukları,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cinsel, dini, politik ve sosyal tutumlar,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eğitimsel, meslek, ailevi ve evlilik sorunları</a:t>
            </a:r>
            <a:r>
              <a:rPr lang="tr-TR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tr-TR" dirty="0">
                <a:solidFill>
                  <a:srgbClr val="FF0000"/>
                </a:solidFill>
                <a:latin typeface="Times New Roman"/>
                <a:cs typeface="Times New Roman"/>
              </a:rPr>
              <a:t>ile 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çeşitli </a:t>
            </a:r>
            <a:r>
              <a:rPr lang="tr-TR" dirty="0" err="1">
                <a:solidFill>
                  <a:srgbClr val="00B050"/>
                </a:solidFill>
                <a:latin typeface="Times New Roman"/>
                <a:cs typeface="Times New Roman"/>
              </a:rPr>
              <a:t>nevrotik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 ve </a:t>
            </a:r>
            <a:r>
              <a:rPr lang="tr-TR" dirty="0" err="1">
                <a:solidFill>
                  <a:srgbClr val="00B050"/>
                </a:solidFill>
                <a:latin typeface="Times New Roman"/>
                <a:cs typeface="Times New Roman"/>
              </a:rPr>
              <a:t>psikotik</a:t>
            </a:r>
            <a:r>
              <a:rPr lang="tr-TR" dirty="0">
                <a:solidFill>
                  <a:srgbClr val="00B050"/>
                </a:solidFill>
                <a:latin typeface="Times New Roman"/>
                <a:cs typeface="Times New Roman"/>
              </a:rPr>
              <a:t> eğilimleri </a:t>
            </a:r>
            <a:r>
              <a:rPr lang="tr-TR" dirty="0">
                <a:latin typeface="Times New Roman"/>
                <a:cs typeface="Times New Roman"/>
              </a:rPr>
              <a:t>ölçmeyi amaçlayan maddeleri vardır.</a:t>
            </a: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2681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2600" dirty="0">
              <a:latin typeface="Times New Roman"/>
              <a:cs typeface="Times New Roman"/>
            </a:endParaRPr>
          </a:p>
          <a:p>
            <a:pPr algn="just"/>
            <a:endParaRPr lang="en-US" sz="2600" dirty="0">
              <a:latin typeface="Times New Roman"/>
              <a:cs typeface="Times New Roman"/>
            </a:endParaRPr>
          </a:p>
          <a:p>
            <a:pPr algn="just"/>
            <a:r>
              <a:rPr lang="en-US" dirty="0">
                <a:latin typeface="Times New Roman"/>
                <a:cs typeface="Times New Roman"/>
              </a:rPr>
              <a:t>Cohen, R. J., &amp; </a:t>
            </a:r>
            <a:r>
              <a:rPr lang="en-US" dirty="0" err="1">
                <a:latin typeface="Times New Roman"/>
                <a:cs typeface="Times New Roman"/>
              </a:rPr>
              <a:t>Swerdlik</a:t>
            </a:r>
            <a:r>
              <a:rPr lang="en-US" dirty="0">
                <a:latin typeface="Times New Roman"/>
                <a:cs typeface="Times New Roman"/>
              </a:rPr>
              <a:t>, M. E. (2013). </a:t>
            </a:r>
            <a:r>
              <a:rPr lang="en-US" dirty="0" err="1">
                <a:latin typeface="Times New Roman"/>
                <a:cs typeface="Times New Roman"/>
              </a:rPr>
              <a:t>Psikolojik</a:t>
            </a:r>
            <a:r>
              <a:rPr lang="en-US" dirty="0">
                <a:latin typeface="Times New Roman"/>
                <a:cs typeface="Times New Roman"/>
              </a:rPr>
              <a:t> test </a:t>
            </a:r>
            <a:r>
              <a:rPr lang="en-US" dirty="0" err="1">
                <a:latin typeface="Times New Roman"/>
                <a:cs typeface="Times New Roman"/>
              </a:rPr>
              <a:t>ve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değerleme-testlere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ve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ölçmeye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giriş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Çev</a:t>
            </a:r>
            <a:r>
              <a:rPr lang="en-US" dirty="0">
                <a:latin typeface="Times New Roman"/>
                <a:cs typeface="Times New Roman"/>
              </a:rPr>
              <a:t>. Ed. E. </a:t>
            </a:r>
            <a:r>
              <a:rPr lang="en-US" dirty="0" err="1">
                <a:latin typeface="Times New Roman"/>
                <a:cs typeface="Times New Roman"/>
              </a:rPr>
              <a:t>Tavşancıl</a:t>
            </a:r>
            <a:r>
              <a:rPr lang="en-US" dirty="0">
                <a:latin typeface="Times New Roman"/>
                <a:cs typeface="Times New Roman"/>
              </a:rPr>
              <a:t>). Ankara: Nobel </a:t>
            </a:r>
            <a:r>
              <a:rPr lang="en-US" dirty="0" err="1">
                <a:latin typeface="Times New Roman"/>
                <a:cs typeface="Times New Roman"/>
              </a:rPr>
              <a:t>Akademi</a:t>
            </a:r>
            <a:r>
              <a:rPr lang="en-US" dirty="0">
                <a:latin typeface="Times New Roman"/>
                <a:cs typeface="Times New Roman"/>
              </a:rPr>
              <a:t>.(</a:t>
            </a:r>
            <a:r>
              <a:rPr lang="en-US" dirty="0" err="1">
                <a:latin typeface="Times New Roman"/>
                <a:cs typeface="Times New Roman"/>
              </a:rPr>
              <a:t>Orijinal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eserin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yayın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tarihi</a:t>
            </a:r>
            <a:r>
              <a:rPr lang="en-US" dirty="0">
                <a:latin typeface="Times New Roman"/>
                <a:cs typeface="Times New Roman"/>
              </a:rPr>
              <a:t> 2010). ISO 690</a:t>
            </a:r>
          </a:p>
          <a:p>
            <a:pPr algn="just"/>
            <a:endParaRPr lang="en-US" sz="26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89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Bİlgİler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Bu envanterin amacı kişilik ve kişiliğin nitelikleri hakkında fikir sahibi </a:t>
            </a:r>
            <a:r>
              <a:rPr lang="tr-TR" dirty="0" smtClean="0">
                <a:latin typeface="Times New Roman"/>
                <a:cs typeface="Times New Roman"/>
              </a:rPr>
              <a:t>olmaktır.</a:t>
            </a:r>
          </a:p>
          <a:p>
            <a:r>
              <a:rPr lang="tr-TR" dirty="0" smtClean="0">
                <a:latin typeface="Times New Roman"/>
                <a:cs typeface="Times New Roman"/>
              </a:rPr>
              <a:t>Kliniklerde </a:t>
            </a:r>
            <a:r>
              <a:rPr lang="tr-TR" dirty="0">
                <a:latin typeface="Times New Roman"/>
                <a:cs typeface="Times New Roman"/>
              </a:rPr>
              <a:t>tanısal değerlendirme için </a:t>
            </a:r>
            <a:r>
              <a:rPr lang="tr-TR" dirty="0" err="1">
                <a:latin typeface="Times New Roman"/>
                <a:cs typeface="Times New Roman"/>
              </a:rPr>
              <a:t>kullanılabilinecek</a:t>
            </a:r>
            <a:r>
              <a:rPr lang="tr-TR" dirty="0">
                <a:latin typeface="Times New Roman"/>
                <a:cs typeface="Times New Roman"/>
              </a:rPr>
              <a:t> veri </a:t>
            </a:r>
            <a:r>
              <a:rPr lang="tr-TR" dirty="0" smtClean="0">
                <a:latin typeface="Times New Roman"/>
                <a:cs typeface="Times New Roman"/>
              </a:rPr>
              <a:t>sağlamaktır.</a:t>
            </a:r>
          </a:p>
          <a:p>
            <a:pPr algn="just"/>
            <a:r>
              <a:rPr lang="tr-TR" dirty="0" smtClean="0">
                <a:latin typeface="Times New Roman"/>
                <a:cs typeface="Times New Roman"/>
              </a:rPr>
              <a:t>Oya </a:t>
            </a:r>
            <a:r>
              <a:rPr lang="tr-TR" dirty="0" err="1">
                <a:latin typeface="Times New Roman"/>
                <a:cs typeface="Times New Roman"/>
              </a:rPr>
              <a:t>Sorias</a:t>
            </a:r>
            <a:r>
              <a:rPr lang="tr-TR" dirty="0">
                <a:latin typeface="Times New Roman"/>
                <a:cs typeface="Times New Roman"/>
              </a:rPr>
              <a:t> tarafından çevrilen MMPI Uygulama ve Yorumlama Rehberinde </a:t>
            </a:r>
            <a:r>
              <a:rPr lang="tr-TR" dirty="0" err="1" smtClean="0">
                <a:latin typeface="Times New Roman"/>
                <a:cs typeface="Times New Roman"/>
              </a:rPr>
              <a:t>Graham</a:t>
            </a:r>
            <a:r>
              <a:rPr lang="tr-TR" dirty="0" smtClean="0">
                <a:latin typeface="Times New Roman"/>
                <a:cs typeface="Times New Roman"/>
              </a:rPr>
              <a:t> (</a:t>
            </a:r>
            <a:r>
              <a:rPr lang="tr-TR" dirty="0">
                <a:latin typeface="Times New Roman"/>
                <a:cs typeface="Times New Roman"/>
              </a:rPr>
              <a:t>1998), yayın tarihini 1943 ve yayıncıyı ise Amerikan Psikoloji Birliği olarak </a:t>
            </a:r>
            <a:r>
              <a:rPr lang="tr-TR" dirty="0" smtClean="0">
                <a:latin typeface="Times New Roman"/>
                <a:cs typeface="Times New Roman"/>
              </a:rPr>
              <a:t>belirtmiştir.</a:t>
            </a:r>
          </a:p>
          <a:p>
            <a:pPr algn="just"/>
            <a:r>
              <a:rPr lang="tr-TR" dirty="0" smtClean="0">
                <a:latin typeface="Times New Roman"/>
                <a:cs typeface="Times New Roman"/>
              </a:rPr>
              <a:t>Öner</a:t>
            </a:r>
            <a:r>
              <a:rPr lang="tr-TR" dirty="0">
                <a:latin typeface="Times New Roman"/>
                <a:cs typeface="Times New Roman"/>
              </a:rPr>
              <a:t>(1997) ise Türkiye’de Kullanılan Psikolojik Testler adlı kitabında bu envanter için gösterdiği kaynakta yayın yılını 1967 olarak, yayıncıyı ise </a:t>
            </a:r>
            <a:r>
              <a:rPr lang="tr-TR" dirty="0" err="1">
                <a:latin typeface="Times New Roman"/>
                <a:cs typeface="Times New Roman"/>
              </a:rPr>
              <a:t>The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 err="1">
                <a:latin typeface="Times New Roman"/>
                <a:cs typeface="Times New Roman"/>
              </a:rPr>
              <a:t>Psychological</a:t>
            </a:r>
            <a:r>
              <a:rPr lang="tr-TR" dirty="0">
                <a:latin typeface="Times New Roman"/>
                <a:cs typeface="Times New Roman"/>
              </a:rPr>
              <a:t> Corporation olarak göstermiştir.</a:t>
            </a:r>
          </a:p>
          <a:p>
            <a:endParaRPr lang="tr-TR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560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latin typeface="Times New Roman"/>
                <a:cs typeface="Times New Roman"/>
              </a:rPr>
              <a:t>Öner(1997) kitabında </a:t>
            </a:r>
            <a:r>
              <a:rPr lang="tr-TR" dirty="0" err="1">
                <a:latin typeface="Times New Roman"/>
                <a:cs typeface="Times New Roman"/>
              </a:rPr>
              <a:t>MMPI’ın</a:t>
            </a:r>
            <a:r>
              <a:rPr lang="tr-TR" dirty="0">
                <a:latin typeface="Times New Roman"/>
                <a:cs typeface="Times New Roman"/>
              </a:rPr>
              <a:t> yalnızca grup formundan bahsedilmektedir. </a:t>
            </a:r>
            <a:r>
              <a:rPr lang="tr-TR" dirty="0" err="1">
                <a:latin typeface="Times New Roman"/>
                <a:cs typeface="Times New Roman"/>
              </a:rPr>
              <a:t>Graham</a:t>
            </a:r>
            <a:r>
              <a:rPr lang="tr-TR" dirty="0">
                <a:latin typeface="Times New Roman"/>
                <a:cs typeface="Times New Roman"/>
              </a:rPr>
              <a:t>(1998) ise dört tip formdan bahseder:</a:t>
            </a:r>
          </a:p>
          <a:p>
            <a:pPr algn="just"/>
            <a:r>
              <a:rPr lang="tr-TR" u="sng" dirty="0" smtClean="0">
                <a:latin typeface="Times New Roman"/>
                <a:cs typeface="Times New Roman"/>
              </a:rPr>
              <a:t>Bireysel</a:t>
            </a:r>
            <a:r>
              <a:rPr lang="tr-TR" u="sng" dirty="0">
                <a:latin typeface="Times New Roman"/>
                <a:cs typeface="Times New Roman"/>
              </a:rPr>
              <a:t>(kutu) formu: </a:t>
            </a:r>
            <a:r>
              <a:rPr lang="tr-TR" dirty="0">
                <a:latin typeface="Times New Roman"/>
                <a:cs typeface="Times New Roman"/>
              </a:rPr>
              <a:t>Eğitim düzeyi düşük/ formu okuyarak doldurmada sıkıntı çeken bireyler </a:t>
            </a:r>
            <a:r>
              <a:rPr lang="tr-TR" dirty="0" smtClean="0">
                <a:latin typeface="Times New Roman"/>
                <a:cs typeface="Times New Roman"/>
              </a:rPr>
              <a:t>için. </a:t>
            </a:r>
          </a:p>
          <a:p>
            <a:pPr algn="just"/>
            <a:r>
              <a:rPr lang="tr-TR" dirty="0" smtClean="0">
                <a:latin typeface="Times New Roman"/>
                <a:cs typeface="Times New Roman"/>
              </a:rPr>
              <a:t>Maddeler </a:t>
            </a:r>
            <a:r>
              <a:rPr lang="tr-TR" dirty="0">
                <a:latin typeface="Times New Roman"/>
                <a:cs typeface="Times New Roman"/>
              </a:rPr>
              <a:t>8*9 boyutunda kartlara ayrı ayrı yazılı ve yönerge ile birlikte kutu içindedir.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Kutuda ‘doğru’</a:t>
            </a:r>
            <a:r>
              <a:rPr lang="tr-TR" dirty="0" smtClean="0">
                <a:latin typeface="Times New Roman"/>
                <a:cs typeface="Times New Roman"/>
              </a:rPr>
              <a:t>, “yanlış</a:t>
            </a:r>
            <a:r>
              <a:rPr lang="tr-TR" dirty="0" smtClean="0">
                <a:latin typeface="Times New Roman"/>
                <a:cs typeface="Times New Roman"/>
              </a:rPr>
              <a:t>”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ve ‘bilmiyorum’ bölümleri vardır. Kişi karttaki maddeyi okur, uygun gördüğü bölüme bırakır.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Bilmiyorum hanesine 10 dan fazla kart bırakılamayacağı yönergede belirtilmiştir.</a:t>
            </a: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496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>
                <a:latin typeface="Times New Roman"/>
                <a:cs typeface="Times New Roman"/>
              </a:rPr>
              <a:t>Grup(Kitapçık) Formu: </a:t>
            </a:r>
            <a:r>
              <a:rPr lang="tr-TR" dirty="0">
                <a:latin typeface="Times New Roman"/>
                <a:cs typeface="Times New Roman"/>
              </a:rPr>
              <a:t>Bireysel/ grup olarak uygulanabilir. Ekonomiktir.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Kağıt-kalem türünde bir envanterdir.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Maddeler kitapçık içinde sunulur.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Ayrı cevap kağıdı bulunmaktadır.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Kişi maddeyi okur, doğru ya da yanlış seçeneklerinden birini işaretler</a:t>
            </a:r>
            <a:r>
              <a:rPr lang="tr-TR" dirty="0" smtClean="0">
                <a:latin typeface="Times New Roman"/>
                <a:cs typeface="Times New Roman"/>
              </a:rPr>
              <a:t>. Eğer </a:t>
            </a:r>
            <a:r>
              <a:rPr lang="tr-TR" dirty="0">
                <a:latin typeface="Times New Roman"/>
                <a:cs typeface="Times New Roman"/>
              </a:rPr>
              <a:t>bir fikri yoksa, cevap vermemesi söylenir. Ancak cevapsız soru bırakılmamasının önemi vurgulanır.</a:t>
            </a: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162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>
                <a:latin typeface="Times New Roman"/>
                <a:cs typeface="Times New Roman"/>
              </a:rPr>
              <a:t>R Formu: </a:t>
            </a:r>
            <a:r>
              <a:rPr lang="tr-TR" dirty="0">
                <a:latin typeface="Times New Roman"/>
                <a:cs typeface="Times New Roman"/>
              </a:rPr>
              <a:t>Maddeler sert kapaklı ve telle birleştirilmiş bir kitapçık içindedir. Fiziki şartlara (</a:t>
            </a:r>
            <a:r>
              <a:rPr lang="tr-TR" dirty="0" err="1">
                <a:latin typeface="Times New Roman"/>
                <a:cs typeface="Times New Roman"/>
              </a:rPr>
              <a:t>örn</a:t>
            </a:r>
            <a:r>
              <a:rPr lang="tr-TR" dirty="0" smtClean="0">
                <a:latin typeface="Times New Roman"/>
                <a:cs typeface="Times New Roman"/>
              </a:rPr>
              <a:t>. masa </a:t>
            </a:r>
            <a:r>
              <a:rPr lang="tr-TR" dirty="0">
                <a:latin typeface="Times New Roman"/>
                <a:cs typeface="Times New Roman"/>
              </a:rPr>
              <a:t>yoksa) uyum kolaylığı amaçlanmıştır.</a:t>
            </a:r>
          </a:p>
          <a:p>
            <a:pPr algn="just"/>
            <a:endParaRPr lang="tr-TR" dirty="0">
              <a:latin typeface="Times New Roman"/>
              <a:cs typeface="Times New Roman"/>
            </a:endParaRPr>
          </a:p>
          <a:p>
            <a:pPr algn="just"/>
            <a:r>
              <a:rPr lang="tr-TR" u="sng" dirty="0">
                <a:latin typeface="Times New Roman"/>
                <a:cs typeface="Times New Roman"/>
              </a:rPr>
              <a:t>Teyp Formu: </a:t>
            </a:r>
            <a:r>
              <a:rPr lang="tr-TR" dirty="0">
                <a:latin typeface="Times New Roman"/>
                <a:cs typeface="Times New Roman"/>
              </a:rPr>
              <a:t>Okuma zorluğu ileri düzeyde olanlar için kullanılır. Madde teypten çalınır, teyp kişi ya da uygulayıcı tarafından durdurulur, testi alan kişi cevap verir. Birey ya da uygulayıcı yanıtı kayıt eder.</a:t>
            </a: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532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sz="2800" b="1" i="1" u="sng" dirty="0">
                <a:latin typeface="Times New Roman"/>
                <a:cs typeface="Times New Roman"/>
              </a:rPr>
              <a:t>Uygulanan formları</a:t>
            </a:r>
            <a:r>
              <a:rPr lang="tr-TR" sz="2800" b="1" i="1" u="sng" dirty="0" smtClean="0">
                <a:latin typeface="Times New Roman"/>
                <a:cs typeface="Times New Roman"/>
              </a:rPr>
              <a:t>:</a:t>
            </a:r>
          </a:p>
          <a:p>
            <a:pPr marL="114300" indent="0">
              <a:buNone/>
            </a:pPr>
            <a:endParaRPr lang="tr-TR" sz="2800" b="1" i="1" u="sng" dirty="0">
              <a:latin typeface="Times New Roman"/>
              <a:cs typeface="Times New Roman"/>
            </a:endParaRPr>
          </a:p>
          <a:p>
            <a:r>
              <a:rPr lang="tr-TR" dirty="0">
                <a:latin typeface="Times New Roman"/>
                <a:cs typeface="Times New Roman"/>
              </a:rPr>
              <a:t>MMPI- Minnesota </a:t>
            </a:r>
            <a:r>
              <a:rPr lang="tr-TR" dirty="0" err="1">
                <a:latin typeface="Times New Roman"/>
                <a:cs typeface="Times New Roman"/>
              </a:rPr>
              <a:t>Multiphasic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 err="1">
                <a:latin typeface="Times New Roman"/>
                <a:cs typeface="Times New Roman"/>
              </a:rPr>
              <a:t>Personal</a:t>
            </a:r>
            <a:r>
              <a:rPr lang="tr-TR" dirty="0">
                <a:latin typeface="Times New Roman"/>
                <a:cs typeface="Times New Roman"/>
              </a:rPr>
              <a:t> Inventory (566 madde)</a:t>
            </a:r>
          </a:p>
          <a:p>
            <a:r>
              <a:rPr lang="tr-TR" dirty="0">
                <a:latin typeface="Times New Roman"/>
                <a:cs typeface="Times New Roman"/>
              </a:rPr>
              <a:t>MMPI-A : 478 madde</a:t>
            </a:r>
          </a:p>
          <a:p>
            <a:r>
              <a:rPr lang="tr-TR" dirty="0">
                <a:latin typeface="Times New Roman"/>
                <a:cs typeface="Times New Roman"/>
              </a:rPr>
              <a:t>MMPI-2: 576 madde (1989 revizyonu)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1604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/>
                <a:cs typeface="Times New Roman"/>
              </a:rPr>
              <a:t>Revizyon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çalIşmalarI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686800" cy="5105400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latin typeface="Times New Roman"/>
                <a:cs typeface="Times New Roman"/>
              </a:rPr>
              <a:t>70’li yıllarda envantere yönelik eleştiriler: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-dilinin eskimesi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-orijinal norm gruplarını temsil etmede yetersizliği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-envanterin </a:t>
            </a:r>
            <a:r>
              <a:rPr lang="tr-TR" dirty="0" smtClean="0">
                <a:latin typeface="Times New Roman"/>
                <a:cs typeface="Times New Roman"/>
              </a:rPr>
              <a:t>yaşlanması</a:t>
            </a:r>
          </a:p>
          <a:p>
            <a:pPr algn="just"/>
            <a:r>
              <a:rPr lang="tr-TR" dirty="0">
                <a:latin typeface="Times New Roman"/>
                <a:cs typeface="Times New Roman"/>
              </a:rPr>
              <a:t>Bu gerekçelerle 1982 yılında revize çalışmaları aşağıdaki amaçlar doğrultusunda başlamıştır: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-dili eskiyen maddeleri değiştirmek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-maddeleri günlük durumları kapsayacak şekilde uyarlamak(tedaviye uyma, sorumluluk alma</a:t>
            </a:r>
            <a:r>
              <a:rPr lang="tr-TR" dirty="0" smtClean="0">
                <a:latin typeface="Times New Roman"/>
                <a:cs typeface="Times New Roman"/>
              </a:rPr>
              <a:t>, iş </a:t>
            </a:r>
            <a:r>
              <a:rPr lang="tr-TR" dirty="0">
                <a:latin typeface="Times New Roman"/>
                <a:cs typeface="Times New Roman"/>
              </a:rPr>
              <a:t>tutumu gibi)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-günümüzü daha iyi temsil eden bir örneklem standardizasyonu yapmak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-yetişkin ve ergenler için MMPI hazırlamak</a:t>
            </a:r>
          </a:p>
          <a:p>
            <a:pPr algn="just"/>
            <a:endParaRPr lang="tr-TR" dirty="0">
              <a:latin typeface="Times New Roman"/>
              <a:cs typeface="Times New Roman"/>
            </a:endParaRPr>
          </a:p>
          <a:p>
            <a:pPr algn="just">
              <a:buNone/>
            </a:pPr>
            <a:endParaRPr lang="tr-TR" dirty="0">
              <a:latin typeface="Times New Roman"/>
              <a:cs typeface="Times New Roman"/>
            </a:endParaRPr>
          </a:p>
          <a:p>
            <a:pPr algn="just">
              <a:buNone/>
            </a:pPr>
            <a:endParaRPr lang="tr-TR" dirty="0">
              <a:latin typeface="Times New Roman"/>
              <a:cs typeface="Times New Roman"/>
            </a:endParaRP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883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Times New Roman"/>
                <a:cs typeface="Times New Roman"/>
              </a:rPr>
              <a:t>Bu doğrultuda;</a:t>
            </a:r>
          </a:p>
          <a:p>
            <a:pPr algn="just">
              <a:buNone/>
            </a:pPr>
            <a:r>
              <a:rPr lang="tr-TR" dirty="0" smtClean="0">
                <a:latin typeface="Times New Roman"/>
                <a:cs typeface="Times New Roman"/>
              </a:rPr>
              <a:t>-Orijinal </a:t>
            </a:r>
            <a:r>
              <a:rPr lang="tr-TR" dirty="0">
                <a:latin typeface="Times New Roman"/>
                <a:cs typeface="Times New Roman"/>
              </a:rPr>
              <a:t>maddelerin %14ü dili, içeriği eskidiği ya da gramer hataları nedeniyle değiştirilmiştir.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-Orijinal maddelerin yanına 154 madde ilave edilmiştir(104 madde ergenlik sorunları, 50 madde ise tedavi sorumluluğunu araştırmaktadır.)</a:t>
            </a:r>
          </a:p>
          <a:p>
            <a:pPr algn="just">
              <a:buNone/>
            </a:pPr>
            <a:r>
              <a:rPr lang="tr-TR" dirty="0">
                <a:latin typeface="Times New Roman"/>
                <a:cs typeface="Times New Roman"/>
              </a:rPr>
              <a:t>-Revizyon çalışmaları 1989 yılında tamamlanmıştır.</a:t>
            </a:r>
          </a:p>
          <a:p>
            <a:pPr algn="just"/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4239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TESTİN YAPISI VE AMACI</a:t>
            </a:r>
            <a:endParaRPr lang="en-US" dirty="0"/>
          </a:p>
        </p:txBody>
      </p:sp>
      <p:graphicFrame>
        <p:nvGraphicFramePr>
          <p:cNvPr id="4" name="Diyagram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541027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5141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55</TotalTime>
  <Words>590</Words>
  <Application>Microsoft Macintosh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Ulusal ve Uluslararası Düzeyde Uygulanan Tipik Performans Testleri   Minnesota Çok Yönlü Kişilik Envanteri </vt:lpstr>
      <vt:lpstr>Genel Bİlgİler</vt:lpstr>
      <vt:lpstr>PowerPoint Presentation</vt:lpstr>
      <vt:lpstr>PowerPoint Presentation</vt:lpstr>
      <vt:lpstr>PowerPoint Presentation</vt:lpstr>
      <vt:lpstr>PowerPoint Presentation</vt:lpstr>
      <vt:lpstr>Revizyon çalIşmalarI</vt:lpstr>
      <vt:lpstr>PowerPoint Presentation</vt:lpstr>
      <vt:lpstr>TESTİN YAPISI VE AMACI</vt:lpstr>
      <vt:lpstr>TESTİN KAPSAMI</vt:lpstr>
      <vt:lpstr>kAYNAKÇA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Ulusal ve Uluslararası Düzeyde Uygulanan Tipik Performans Testleri   Minnesota Çok Yönlü Kişilik Envanteri </dc:title>
  <dc:creator>Fulya barış</dc:creator>
  <cp:lastModifiedBy>Fulya barış</cp:lastModifiedBy>
  <cp:revision>4</cp:revision>
  <dcterms:created xsi:type="dcterms:W3CDTF">2018-02-04T15:25:42Z</dcterms:created>
  <dcterms:modified xsi:type="dcterms:W3CDTF">2018-02-13T18:13:47Z</dcterms:modified>
</cp:coreProperties>
</file>