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66" r:id="rId3"/>
    <p:sldId id="267" r:id="rId4"/>
    <p:sldId id="269" r:id="rId5"/>
    <p:sldId id="270" r:id="rId6"/>
    <p:sldId id="271" r:id="rId7"/>
    <p:sldId id="265"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EA56F85-F7CB-4827-8195-499BE9593B63}" type="datetimeFigureOut">
              <a:rPr lang="tr-TR" smtClean="0"/>
              <a:t>1.05.2019</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6172DA-0131-443B-98BC-476B5A974148}" type="slidenum">
              <a:rPr lang="tr-TR" smtClean="0"/>
              <a:t>‹#›</a:t>
            </a:fld>
            <a:endParaRPr lang="tr-TR"/>
          </a:p>
        </p:txBody>
      </p:sp>
    </p:spTree>
    <p:extLst>
      <p:ext uri="{BB962C8B-B14F-4D97-AF65-F5344CB8AC3E}">
        <p14:creationId xmlns:p14="http://schemas.microsoft.com/office/powerpoint/2010/main" val="1260802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762D71-F3D5-4F1B-B9EC-C65E6EB4EFFC}" type="datetimeFigureOut">
              <a:rPr lang="tr-TR" smtClean="0"/>
              <a:t>1.05.2019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71E20E-082F-40E1-A456-6CA86F7A8EE9}" type="slidenum">
              <a:rPr lang="tr-TR" smtClean="0"/>
              <a:t>‹#›</a:t>
            </a:fld>
            <a:endParaRPr lang="tr-TR"/>
          </a:p>
        </p:txBody>
      </p:sp>
    </p:spTree>
    <p:extLst>
      <p:ext uri="{BB962C8B-B14F-4D97-AF65-F5344CB8AC3E}">
        <p14:creationId xmlns:p14="http://schemas.microsoft.com/office/powerpoint/2010/main" val="2566195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sp>
        <p:nvSpPr>
          <p:cNvPr id="7" name="Unvan 1"/>
          <p:cNvSpPr txBox="1">
            <a:spLocks/>
          </p:cNvSpPr>
          <p:nvPr userDrawn="1"/>
        </p:nvSpPr>
        <p:spPr>
          <a:xfrm rot="19943020">
            <a:off x="-241085" y="2704036"/>
            <a:ext cx="13088960" cy="1376998"/>
          </a:xfrm>
          <a:prstGeom prst="rect">
            <a:avLst/>
          </a:prstGeom>
          <a:noFill/>
          <a:ln>
            <a:no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8800" b="0" cap="none"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b="0" cap="none"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22733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4204432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3593612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23045027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320132541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41545950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36813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6189483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3426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4710838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910938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6E5D39-106A-4E4F-A1C0-1B1EA557D354}" type="slidenum">
              <a:rPr lang="tr-TR" smtClean="0"/>
              <a:t>‹#›</a:t>
            </a:fld>
            <a:endParaRPr lang="tr-TR"/>
          </a:p>
        </p:txBody>
      </p:sp>
    </p:spTree>
    <p:extLst>
      <p:ext uri="{BB962C8B-B14F-4D97-AF65-F5344CB8AC3E}">
        <p14:creationId xmlns:p14="http://schemas.microsoft.com/office/powerpoint/2010/main" val="1945865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Resim 6"/>
          <p:cNvPicPr>
            <a:picLocks noChangeAspect="1"/>
          </p:cNvPicPr>
          <p:nvPr/>
        </p:nvPicPr>
        <p:blipFill>
          <a:blip r:embed="rId2"/>
          <a:stretch>
            <a:fillRect/>
          </a:stretch>
        </p:blipFill>
        <p:spPr>
          <a:xfrm>
            <a:off x="2899524" y="1453557"/>
            <a:ext cx="7458075" cy="4171950"/>
          </a:xfrm>
          <a:prstGeom prst="rect">
            <a:avLst/>
          </a:prstGeom>
        </p:spPr>
      </p:pic>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880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4" name="Dikdörtgen 3"/>
          <p:cNvSpPr/>
          <p:nvPr/>
        </p:nvSpPr>
        <p:spPr>
          <a:xfrm>
            <a:off x="901891" y="1615831"/>
            <a:ext cx="2689839" cy="369332"/>
          </a:xfrm>
          <a:prstGeom prst="rect">
            <a:avLst/>
          </a:prstGeom>
        </p:spPr>
        <p:txBody>
          <a:bodyPr wrap="none">
            <a:spAutoFit/>
          </a:bodyPr>
          <a:lstStyle/>
          <a:p>
            <a:r>
              <a:rPr lang="tr-TR" b="1" dirty="0">
                <a:latin typeface="Times New Roman" panose="02020603050405020304" pitchFamily="18" charset="0"/>
                <a:ea typeface="Calibri" panose="020F0502020204030204" pitchFamily="34" charset="0"/>
              </a:rPr>
              <a:t>Turizmin olumlu etkileri:</a:t>
            </a:r>
            <a:endParaRPr lang="tr-TR" dirty="0"/>
          </a:p>
        </p:txBody>
      </p:sp>
      <p:sp>
        <p:nvSpPr>
          <p:cNvPr id="5" name="Dikdörtgen 4"/>
          <p:cNvSpPr/>
          <p:nvPr/>
        </p:nvSpPr>
        <p:spPr>
          <a:xfrm>
            <a:off x="1445623" y="2654866"/>
            <a:ext cx="8813073" cy="2806922"/>
          </a:xfrm>
          <a:prstGeom prst="rect">
            <a:avLst/>
          </a:prstGeom>
        </p:spPr>
        <p:txBody>
          <a:bodyPr wrap="square">
            <a:spAutoFit/>
          </a:bodyPr>
          <a:lstStyle/>
          <a:p>
            <a:pPr algn="ctr">
              <a:lnSpc>
                <a:spcPct val="105000"/>
              </a:lnSpc>
              <a:spcAft>
                <a:spcPts val="800"/>
              </a:spcAft>
            </a:pPr>
            <a:r>
              <a:rPr lang="tr-TR" sz="2400" dirty="0">
                <a:latin typeface="Times New Roman" panose="02020603050405020304" pitchFamily="18" charset="0"/>
                <a:ea typeface="Calibri" panose="020F0502020204030204" pitchFamily="34" charset="0"/>
                <a:cs typeface="Times New Roman" panose="02020603050405020304" pitchFamily="18" charset="0"/>
              </a:rPr>
              <a:t>Önemli doğal alanların korunması: Birer turistik çekim unsuru olan ulusal ve bölgesel parkların kurulması ve turizmden elde edilen getirilen bu parkların gelişimi için kullanmalarını yürütmeyi olumsuzlukları ortadan kaldırır. Bu alanların turizm olmaması halinde başka şekillerde kullanılması çevresel mirasın kaybedilmesine neden olabilmektedir. Bu faktörler özellikle doğal kaynakların korunmasında sınırlı ekonomik güce sahip olan ülkeler için önemli bir fayda sağlar.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8712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4" name="Dikdörtgen 3"/>
          <p:cNvSpPr/>
          <p:nvPr/>
        </p:nvSpPr>
        <p:spPr>
          <a:xfrm>
            <a:off x="901891" y="1615831"/>
            <a:ext cx="2689839" cy="369332"/>
          </a:xfrm>
          <a:prstGeom prst="rect">
            <a:avLst/>
          </a:prstGeom>
        </p:spPr>
        <p:txBody>
          <a:bodyPr wrap="none">
            <a:spAutoFit/>
          </a:bodyPr>
          <a:lstStyle/>
          <a:p>
            <a:r>
              <a:rPr lang="tr-TR" b="1" dirty="0">
                <a:latin typeface="Times New Roman" panose="02020603050405020304" pitchFamily="18" charset="0"/>
                <a:ea typeface="Calibri" panose="020F0502020204030204" pitchFamily="34" charset="0"/>
              </a:rPr>
              <a:t>Turizmin olumlu etkileri:</a:t>
            </a:r>
            <a:endParaRPr lang="tr-TR" dirty="0"/>
          </a:p>
        </p:txBody>
      </p:sp>
      <p:sp>
        <p:nvSpPr>
          <p:cNvPr id="3" name="Dikdörtgen 2"/>
          <p:cNvSpPr/>
          <p:nvPr/>
        </p:nvSpPr>
        <p:spPr>
          <a:xfrm>
            <a:off x="1288868" y="2355310"/>
            <a:ext cx="9013372" cy="3582519"/>
          </a:xfrm>
          <a:prstGeom prst="rect">
            <a:avLst/>
          </a:prstGeom>
        </p:spPr>
        <p:txBody>
          <a:bodyPr wrap="square">
            <a:spAutoFit/>
          </a:bodyPr>
          <a:lstStyle/>
          <a:p>
            <a:pPr algn="ctr">
              <a:lnSpc>
                <a:spcPct val="105000"/>
              </a:lnSpc>
              <a:spcAft>
                <a:spcPts val="800"/>
              </a:spcAft>
            </a:pPr>
            <a:r>
              <a:rPr lang="tr-TR" sz="2400" dirty="0">
                <a:latin typeface="Times New Roman" panose="02020603050405020304" pitchFamily="18" charset="0"/>
                <a:ea typeface="Calibri" panose="020F0502020204030204" pitchFamily="34" charset="0"/>
                <a:cs typeface="Times New Roman" panose="02020603050405020304" pitchFamily="18" charset="0"/>
              </a:rPr>
              <a:t>Arkeolojik ,tarihi yerlerin ve mimari karakterlerin korunması: Turizmden elde edilen gelirler bu tür bölgelerin geliştirilmesine, bakım ve onarımına yardım eder. Özellikle gelir seviyesi düşük olan ülkeler için turizmde elde edilen gelirler bu tür bölgelerin geliştirilmesine, bakım ve onarımına yardım eder. Özellikle gelir seviyesi düşük olan ülkeler için turizmden elde edilen gelirler ekonomik açıdan düzenleyici rol oynar bazı durumlarda da örneğin Sri Lanka da olduğu gibi turistlerden alınan kullanım ücretleri doğrudan arkeolojik araştırma ve koruma giderleri için kullanılmaktadır.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0583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4" name="Dikdörtgen 3"/>
          <p:cNvSpPr/>
          <p:nvPr/>
        </p:nvSpPr>
        <p:spPr>
          <a:xfrm>
            <a:off x="901891" y="1615831"/>
            <a:ext cx="2689839" cy="369332"/>
          </a:xfrm>
          <a:prstGeom prst="rect">
            <a:avLst/>
          </a:prstGeom>
        </p:spPr>
        <p:txBody>
          <a:bodyPr wrap="none">
            <a:spAutoFit/>
          </a:bodyPr>
          <a:lstStyle/>
          <a:p>
            <a:r>
              <a:rPr lang="tr-TR" b="1" dirty="0">
                <a:latin typeface="Times New Roman" panose="02020603050405020304" pitchFamily="18" charset="0"/>
                <a:ea typeface="Calibri" panose="020F0502020204030204" pitchFamily="34" charset="0"/>
              </a:rPr>
              <a:t>Turizmin olumlu etkileri:</a:t>
            </a:r>
            <a:endParaRPr lang="tr-TR" dirty="0"/>
          </a:p>
        </p:txBody>
      </p:sp>
      <p:sp>
        <p:nvSpPr>
          <p:cNvPr id="3" name="Dikdörtgen 2"/>
          <p:cNvSpPr/>
          <p:nvPr/>
        </p:nvSpPr>
        <p:spPr>
          <a:xfrm>
            <a:off x="1689463" y="2655712"/>
            <a:ext cx="8464731" cy="2786276"/>
          </a:xfrm>
          <a:prstGeom prst="rect">
            <a:avLst/>
          </a:prstGeom>
        </p:spPr>
        <p:txBody>
          <a:bodyPr wrap="square">
            <a:spAutoFit/>
          </a:bodyPr>
          <a:lstStyle/>
          <a:p>
            <a:pPr algn="ctr">
              <a:lnSpc>
                <a:spcPct val="105000"/>
              </a:lnSpc>
              <a:spcAft>
                <a:spcPts val="800"/>
              </a:spcAft>
            </a:pPr>
            <a:r>
              <a:rPr lang="tr-TR" sz="2800" dirty="0">
                <a:latin typeface="Times New Roman" panose="02020603050405020304" pitchFamily="18" charset="0"/>
                <a:ea typeface="Calibri" panose="020F0502020204030204" pitchFamily="34" charset="0"/>
                <a:cs typeface="Times New Roman" panose="02020603050405020304" pitchFamily="18" charset="0"/>
              </a:rPr>
              <a:t>Çevre kalitesinin geliştirilmesi: Turizm hava, su, gürültü kirliliği, atık ve diğer çevresel sorunların geliştirilmesinde bir teşvik unsuru olarak yardımcı olabilir. Bununla birlikte binaların uygun şekilde dizayn edilmesi, bakımı gibi unsurlarla çevre kalitesini arttırmaya yardımcı olunabilir.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04729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4" name="Dikdörtgen 3"/>
          <p:cNvSpPr/>
          <p:nvPr/>
        </p:nvSpPr>
        <p:spPr>
          <a:xfrm>
            <a:off x="901891" y="1615831"/>
            <a:ext cx="2689839" cy="369332"/>
          </a:xfrm>
          <a:prstGeom prst="rect">
            <a:avLst/>
          </a:prstGeom>
        </p:spPr>
        <p:txBody>
          <a:bodyPr wrap="none">
            <a:spAutoFit/>
          </a:bodyPr>
          <a:lstStyle/>
          <a:p>
            <a:r>
              <a:rPr lang="tr-TR" b="1" dirty="0">
                <a:latin typeface="Times New Roman" panose="02020603050405020304" pitchFamily="18" charset="0"/>
                <a:ea typeface="Calibri" panose="020F0502020204030204" pitchFamily="34" charset="0"/>
              </a:rPr>
              <a:t>Turizmin olumlu etkileri:</a:t>
            </a:r>
            <a:endParaRPr lang="tr-TR" dirty="0"/>
          </a:p>
        </p:txBody>
      </p:sp>
      <p:sp>
        <p:nvSpPr>
          <p:cNvPr id="3" name="Dikdörtgen 2"/>
          <p:cNvSpPr/>
          <p:nvPr/>
        </p:nvSpPr>
        <p:spPr>
          <a:xfrm>
            <a:off x="444137" y="2929143"/>
            <a:ext cx="11103429" cy="997196"/>
          </a:xfrm>
          <a:prstGeom prst="rect">
            <a:avLst/>
          </a:prstGeom>
        </p:spPr>
        <p:txBody>
          <a:bodyPr wrap="square">
            <a:spAutoFit/>
          </a:bodyPr>
          <a:lstStyle/>
          <a:p>
            <a:pPr algn="ctr">
              <a:lnSpc>
                <a:spcPct val="105000"/>
              </a:lnSpc>
              <a:spcAft>
                <a:spcPts val="800"/>
              </a:spcAft>
            </a:pPr>
            <a:r>
              <a:rPr lang="tr-TR" sz="2800" dirty="0">
                <a:latin typeface="Times New Roman" panose="02020603050405020304" pitchFamily="18" charset="0"/>
                <a:ea typeface="Calibri" panose="020F0502020204030204" pitchFamily="34" charset="0"/>
                <a:cs typeface="Times New Roman" panose="02020603050405020304" pitchFamily="18" charset="0"/>
              </a:rPr>
              <a:t>Çevre değerini arttırmak: İyi dizayn edilmiş turizm tesislerini gelişmesi, şehir ve kırsal alanlardaki arazi değerinin artmasını sağlar.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358886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4" name="Dikdörtgen 3"/>
          <p:cNvSpPr/>
          <p:nvPr/>
        </p:nvSpPr>
        <p:spPr>
          <a:xfrm>
            <a:off x="901891" y="1615831"/>
            <a:ext cx="2689839" cy="369332"/>
          </a:xfrm>
          <a:prstGeom prst="rect">
            <a:avLst/>
          </a:prstGeom>
        </p:spPr>
        <p:txBody>
          <a:bodyPr wrap="none">
            <a:spAutoFit/>
          </a:bodyPr>
          <a:lstStyle/>
          <a:p>
            <a:r>
              <a:rPr lang="tr-TR" b="1" dirty="0">
                <a:latin typeface="Times New Roman" panose="02020603050405020304" pitchFamily="18" charset="0"/>
                <a:ea typeface="Calibri" panose="020F0502020204030204" pitchFamily="34" charset="0"/>
              </a:rPr>
              <a:t>Turizmin olumlu etkileri:</a:t>
            </a:r>
            <a:endParaRPr lang="tr-TR" dirty="0"/>
          </a:p>
        </p:txBody>
      </p:sp>
      <p:sp>
        <p:nvSpPr>
          <p:cNvPr id="3" name="Dikdörtgen 2"/>
          <p:cNvSpPr/>
          <p:nvPr/>
        </p:nvSpPr>
        <p:spPr>
          <a:xfrm>
            <a:off x="1384663" y="2907213"/>
            <a:ext cx="9945188" cy="1815882"/>
          </a:xfrm>
          <a:prstGeom prst="rect">
            <a:avLst/>
          </a:prstGeom>
        </p:spPr>
        <p:txBody>
          <a:bodyPr wrap="square">
            <a:spAutoFit/>
          </a:bodyPr>
          <a:lstStyle/>
          <a:p>
            <a:pPr algn="ctr"/>
            <a:r>
              <a:rPr lang="tr-TR" sz="2800" dirty="0">
                <a:latin typeface="Times New Roman" panose="02020603050405020304" pitchFamily="18" charset="0"/>
                <a:ea typeface="Calibri" panose="020F0502020204030204" pitchFamily="34" charset="0"/>
              </a:rPr>
              <a:t>Çevresel duyarlılığı arttırmak: Turizmin gelişmesinin koruma için gerekli olduğunun anlaşılması daha önce çevreye karşı fazla duyarlı olmayan halkın doğal çevre ve onun korunmasında daha duyarlı olmasına yardımcı olur.</a:t>
            </a:r>
            <a:endParaRPr lang="tr-TR" sz="2800" dirty="0"/>
          </a:p>
        </p:txBody>
      </p:sp>
    </p:spTree>
    <p:extLst>
      <p:ext uri="{BB962C8B-B14F-4D97-AF65-F5344CB8AC3E}">
        <p14:creationId xmlns:p14="http://schemas.microsoft.com/office/powerpoint/2010/main" val="5935910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5" name="Dikdörtgen 4"/>
          <p:cNvSpPr/>
          <p:nvPr/>
        </p:nvSpPr>
        <p:spPr>
          <a:xfrm>
            <a:off x="858799" y="1872192"/>
            <a:ext cx="1970989" cy="461665"/>
          </a:xfrm>
          <a:prstGeom prst="rect">
            <a:avLst/>
          </a:prstGeom>
        </p:spPr>
        <p:txBody>
          <a:bodyPr wrap="none">
            <a:spAutoFit/>
          </a:bodyPr>
          <a:lstStyle/>
          <a:p>
            <a:r>
              <a:rPr lang="tr-TR" sz="2400" b="1" dirty="0" smtClean="0">
                <a:latin typeface="Times New Roman" panose="02020603050405020304" pitchFamily="18" charset="0"/>
              </a:rPr>
              <a:t>KAYNAKÇA</a:t>
            </a:r>
            <a:endParaRPr lang="tr-TR" sz="2400" dirty="0"/>
          </a:p>
        </p:txBody>
      </p:sp>
      <p:sp>
        <p:nvSpPr>
          <p:cNvPr id="4" name="Dikdörtgen 3"/>
          <p:cNvSpPr/>
          <p:nvPr/>
        </p:nvSpPr>
        <p:spPr>
          <a:xfrm>
            <a:off x="522515" y="3217922"/>
            <a:ext cx="9953896" cy="1892826"/>
          </a:xfrm>
          <a:prstGeom prst="rect">
            <a:avLst/>
          </a:prstGeom>
        </p:spPr>
        <p:txBody>
          <a:bodyPr wrap="square">
            <a:spAutoFit/>
          </a:bodyPr>
          <a:lstStyle/>
          <a:p>
            <a:pPr marL="274320" indent="-182880" algn="just">
              <a:spcBef>
                <a:spcPts val="100"/>
              </a:spcBef>
              <a:spcAft>
                <a:spcPts val="100"/>
              </a:spcAft>
            </a:pPr>
            <a:r>
              <a:rPr lang="tr-TR" sz="2800" dirty="0" err="1">
                <a:latin typeface="Times New Roman" panose="02020603050405020304" pitchFamily="18" charset="0"/>
                <a:ea typeface="Times New Roman" panose="02020603050405020304" pitchFamily="18" charset="0"/>
                <a:cs typeface="Times New Roman" panose="02020603050405020304" pitchFamily="18" charset="0"/>
              </a:rPr>
              <a:t>Nüzhet</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 Kahraman-Oğuz Türkay- Turizm Ve Çevre</a:t>
            </a:r>
          </a:p>
          <a:p>
            <a:pPr marL="274320" indent="-182880" algn="just">
              <a:spcBef>
                <a:spcPts val="100"/>
              </a:spcBef>
              <a:spcAft>
                <a:spcPts val="100"/>
              </a:spcAf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Cengiz Demir-Aydın Çevirgen-Turizm ve Çevre Yönetimi</a:t>
            </a:r>
          </a:p>
          <a:p>
            <a:pPr marL="274320" indent="-182880" algn="just">
              <a:spcBef>
                <a:spcPts val="100"/>
              </a:spcBef>
              <a:spcAft>
                <a:spcPts val="100"/>
              </a:spcAf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Cengiz Demir-Aydın Çevirgen-Eko Turizm Yönetimi</a:t>
            </a:r>
          </a:p>
          <a:p>
            <a:pPr marL="274320" indent="-182880" algn="just">
              <a:spcBef>
                <a:spcPts val="100"/>
              </a:spcBef>
              <a:spcAft>
                <a:spcPts val="100"/>
              </a:spcAf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Muammer Tuna- Turizm, Çevre ve Toplum</a:t>
            </a:r>
          </a:p>
        </p:txBody>
      </p:sp>
    </p:spTree>
    <p:extLst>
      <p:ext uri="{BB962C8B-B14F-4D97-AF65-F5344CB8AC3E}">
        <p14:creationId xmlns:p14="http://schemas.microsoft.com/office/powerpoint/2010/main" val="17016829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304</Words>
  <Application>Microsoft Office PowerPoint</Application>
  <PresentationFormat>Geniş ekran</PresentationFormat>
  <Paragraphs>22</Paragraphs>
  <Slides>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Arial</vt:lpstr>
      <vt:lpstr>Calibri</vt:lpstr>
      <vt:lpstr>Calibri Light</vt:lpstr>
      <vt:lpstr>Times New Roman</vt:lpstr>
      <vt:lpstr>Office Teması</vt:lpstr>
      <vt:lpstr>Turizm ve Çevre</vt:lpstr>
      <vt:lpstr>Turizm ve Çevre</vt:lpstr>
      <vt:lpstr>Turizm ve Çevre</vt:lpstr>
      <vt:lpstr>Turizm ve Çevre</vt:lpstr>
      <vt:lpstr>Turizm ve Çevre</vt:lpstr>
      <vt:lpstr>Turizm ve Çevre</vt:lpstr>
      <vt:lpstr>Turizm ve Çevre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ve Çevre</dc:title>
  <dc:creator>Fuat Atasoy</dc:creator>
  <cp:lastModifiedBy>Fuat Atasoy</cp:lastModifiedBy>
  <cp:revision>16</cp:revision>
  <dcterms:created xsi:type="dcterms:W3CDTF">2019-05-01T09:15:26Z</dcterms:created>
  <dcterms:modified xsi:type="dcterms:W3CDTF">2019-05-01T11:21:04Z</dcterms:modified>
</cp:coreProperties>
</file>