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2.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Nesneleş(tir)me Teorisi ve Tüketim</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üçüncü haftası, tüketime bakışta neredeyse tüm kavramsal haritamızı biçimlendiren Marksist paradigmaya ayrıldı. Tüketim ve antropoloji bağlantısına ayrılan üçüncü konunun zemini için bu </a:t>
            </a:r>
            <a:r>
              <a:rPr lang="tr-TR" sz="2400" dirty="0" err="1">
                <a:latin typeface="Bell MT" pitchFamily="18" charset="0"/>
              </a:rPr>
              <a:t>paradigmatik</a:t>
            </a:r>
            <a:r>
              <a:rPr lang="tr-TR" sz="2400" dirty="0">
                <a:latin typeface="Bell MT" pitchFamily="18" charset="0"/>
              </a:rPr>
              <a:t> yaklaşımın </a:t>
            </a:r>
            <a:r>
              <a:rPr lang="tr-TR" sz="2400" dirty="0" err="1">
                <a:latin typeface="Bell MT" pitchFamily="18" charset="0"/>
              </a:rPr>
              <a:t>köşetaşlarını</a:t>
            </a:r>
            <a:r>
              <a:rPr lang="tr-TR" sz="2400" dirty="0">
                <a:latin typeface="Bell MT" pitchFamily="18" charset="0"/>
              </a:rPr>
              <a:t> ele almalı ve kurduğu insan ve </a:t>
            </a:r>
            <a:r>
              <a:rPr lang="tr-TR" sz="2400" dirty="0" err="1">
                <a:latin typeface="Bell MT" pitchFamily="18" charset="0"/>
              </a:rPr>
              <a:t>kollektivite</a:t>
            </a:r>
            <a:r>
              <a:rPr lang="tr-TR" sz="2400" dirty="0">
                <a:latin typeface="Bell MT" pitchFamily="18" charset="0"/>
              </a:rPr>
              <a:t> modeli üzerinde durmalıyız. Bu uğraşımız üç hafta sürecektir.</a:t>
            </a:r>
          </a:p>
          <a:p>
            <a:r>
              <a:rPr lang="tr-TR" sz="2400" dirty="0">
                <a:latin typeface="Bell MT" pitchFamily="18" charset="0"/>
              </a:rPr>
              <a:t>İlk konumuzun içine işlemiş bulunan kapitalizm ve kapitalizmin işleyişi başlıkları, Marksist paradigmanın incelikli değerlendirmeleri ile bu ders konusunda kodlanacaktır.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lnSpcReduction="10000"/>
          </a:bodyPr>
          <a:lstStyle/>
          <a:p>
            <a:r>
              <a:rPr lang="tr-TR" sz="2400" dirty="0" err="1">
                <a:latin typeface="Bell MT" pitchFamily="18" charset="0"/>
              </a:rPr>
              <a:t>Marx’ın</a:t>
            </a:r>
            <a:r>
              <a:rPr lang="tr-TR" sz="2400" dirty="0">
                <a:latin typeface="Bell MT" pitchFamily="18" charset="0"/>
              </a:rPr>
              <a:t> yabancılaşma ve nesneleşme teorisi, kapitalizmin yarattığı ekonomik dönüşümün ve buna eşlik eden sosyal ağların ve ilişkilerin başkalaşımının bugün de kabul gören etkili bir formülünü ortaya koymuştur. Kapitalist üretim ilişkilerinin bir sömürü düzeneği içerisinde işlediğini ortaya koyan bu yaklaşım dairesinde metalaşma gibi kavramlardan da bahsedilebilir.</a:t>
            </a:r>
          </a:p>
          <a:p>
            <a:r>
              <a:rPr lang="tr-TR" sz="2400" dirty="0">
                <a:latin typeface="Bell MT" pitchFamily="18" charset="0"/>
              </a:rPr>
              <a:t>Nesneleşme ve yabancılaşma kavramları, birbirleri ile ilişkili bir biçimde, </a:t>
            </a:r>
            <a:r>
              <a:rPr lang="tr-TR" sz="2400" dirty="0" err="1">
                <a:latin typeface="Bell MT" pitchFamily="18" charset="0"/>
              </a:rPr>
              <a:t>kapitalistik</a:t>
            </a:r>
            <a:r>
              <a:rPr lang="tr-TR" sz="2400" dirty="0">
                <a:latin typeface="Bell MT" pitchFamily="18" charset="0"/>
              </a:rPr>
              <a:t> üretimin insanları alınabilir ve satılabilir bir ürüne dönüştürüşünün altını çizer. Köle ticaretinden farklı olarak buradaki nesneleşen insan kimi zaman açık açık kimi zaman kapalı bir biçimde girdiği ilişkilerin alınabilir satılabilir öznesidir.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Bu ilk hafta ilk iki tür yabancılaşmadan ve bunun tüketime yaklaşımımızda sunabildiklerinden bahsediyoruz.</a:t>
            </a:r>
          </a:p>
          <a:p>
            <a:r>
              <a:rPr lang="tr-TR" sz="2400" dirty="0">
                <a:latin typeface="Bell MT" pitchFamily="18" charset="0"/>
              </a:rPr>
              <a:t>İlk tür yabancılaşma, insanların emeklerinin ekonomik bir etiketlendirmesinden ve bu haliyle alınır satılabilir olmasından gelir. İş için emeğini cazip kılmak, piyasa içerisinde emeğinin değeri kadar yer kaplamak, yapılan işin iş yaptırana dönüşü ile emek piyasasına dönüşü arasındaki farklılıklar, kapitalist ürüne ve üretime yabancılaşma türleri içerisinde tartışılır. </a:t>
            </a:r>
          </a:p>
          <a:p>
            <a:r>
              <a:rPr lang="tr-TR" sz="2400" dirty="0">
                <a:latin typeface="Bell MT" pitchFamily="18" charset="0"/>
              </a:rPr>
              <a:t>Buradaki vaziyet, bir sonraki hafta derinleştirilecek olan insanın değerinin kapitalist ölçüm araçlarıyla kapitalist bir ölçüme tabi kılınmasıdır. </a:t>
            </a:r>
          </a:p>
        </p:txBody>
      </p:sp>
    </p:spTree>
    <p:extLst>
      <p:ext uri="{BB962C8B-B14F-4D97-AF65-F5344CB8AC3E}">
        <p14:creationId xmlns:p14="http://schemas.microsoft.com/office/powerpoint/2010/main"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Karl </a:t>
            </a:r>
            <a:r>
              <a:rPr lang="tr-TR" sz="2400" dirty="0" err="1">
                <a:latin typeface="Bell MT" pitchFamily="18" charset="0"/>
              </a:rPr>
              <a:t>Marx</a:t>
            </a:r>
            <a:r>
              <a:rPr lang="tr-TR" sz="2400" dirty="0">
                <a:latin typeface="Bell MT" pitchFamily="18" charset="0"/>
              </a:rPr>
              <a:t>. </a:t>
            </a:r>
            <a:r>
              <a:rPr lang="tr-TR" sz="2400" i="1" dirty="0">
                <a:latin typeface="Bell MT" pitchFamily="18" charset="0"/>
              </a:rPr>
              <a:t>1844 El Yazmaları </a:t>
            </a:r>
            <a:r>
              <a:rPr lang="tr-TR" sz="2400" dirty="0">
                <a:latin typeface="Bell MT" pitchFamily="18" charset="0"/>
              </a:rPr>
              <a:t>(Yabancılaşmış Emek bölümü-</a:t>
            </a:r>
            <a:r>
              <a:rPr lang="tr-TR" sz="2400" dirty="0" err="1">
                <a:latin typeface="Bell MT" pitchFamily="18" charset="0"/>
              </a:rPr>
              <a:t>ss</a:t>
            </a:r>
            <a:r>
              <a:rPr lang="tr-TR" sz="2400" dirty="0">
                <a:latin typeface="Bell MT" pitchFamily="18" charset="0"/>
              </a:rPr>
              <a:t>. 73-89). Birikim Yayınları (özellikle Yabancılaşma ve Nesneleşme kısımları)</a:t>
            </a:r>
          </a:p>
          <a:p>
            <a:r>
              <a:rPr lang="tr-TR" sz="2400" b="1" dirty="0">
                <a:latin typeface="Bell MT" pitchFamily="18" charset="0"/>
              </a:rPr>
              <a:t>Önerilen okumalar:</a:t>
            </a:r>
          </a:p>
          <a:p>
            <a:r>
              <a:rPr lang="en-US" sz="2400" dirty="0">
                <a:latin typeface="Bell MT" pitchFamily="18" charset="0"/>
              </a:rPr>
              <a:t>Georg Lukacs. </a:t>
            </a:r>
            <a:r>
              <a:rPr lang="en-US" sz="2400" i="1" dirty="0" err="1">
                <a:latin typeface="Bell MT" pitchFamily="18" charset="0"/>
              </a:rPr>
              <a:t>Tarih</a:t>
            </a:r>
            <a:r>
              <a:rPr lang="en-US" sz="2400" i="1" dirty="0">
                <a:latin typeface="Bell MT" pitchFamily="18" charset="0"/>
              </a:rPr>
              <a:t> </a:t>
            </a:r>
            <a:r>
              <a:rPr lang="en-US" sz="2400" i="1" dirty="0" err="1">
                <a:latin typeface="Bell MT" pitchFamily="18" charset="0"/>
              </a:rPr>
              <a:t>ve</a:t>
            </a:r>
            <a:r>
              <a:rPr lang="en-US" sz="2400" i="1" dirty="0">
                <a:latin typeface="Bell MT" pitchFamily="18" charset="0"/>
              </a:rPr>
              <a:t> </a:t>
            </a:r>
            <a:r>
              <a:rPr lang="en-US" sz="2400" i="1" dirty="0" err="1">
                <a:latin typeface="Bell MT" pitchFamily="18" charset="0"/>
              </a:rPr>
              <a:t>Sınıf</a:t>
            </a:r>
            <a:r>
              <a:rPr lang="en-US" sz="2400" i="1" dirty="0">
                <a:latin typeface="Bell MT" pitchFamily="18" charset="0"/>
              </a:rPr>
              <a:t> </a:t>
            </a:r>
            <a:r>
              <a:rPr lang="en-US" sz="2400" i="1" dirty="0" err="1">
                <a:latin typeface="Bell MT" pitchFamily="18" charset="0"/>
              </a:rPr>
              <a:t>Bilinci</a:t>
            </a:r>
            <a:r>
              <a:rPr lang="en-US" sz="2400" i="1" dirty="0">
                <a:latin typeface="Bell MT" pitchFamily="18" charset="0"/>
              </a:rPr>
              <a:t>. </a:t>
            </a:r>
            <a:r>
              <a:rPr lang="en-US" sz="2400" dirty="0" err="1">
                <a:latin typeface="Bell MT" pitchFamily="18" charset="0"/>
              </a:rPr>
              <a:t>Belge</a:t>
            </a:r>
            <a:r>
              <a:rPr lang="en-US" sz="2400" dirty="0">
                <a:latin typeface="Bell MT" pitchFamily="18" charset="0"/>
              </a:rPr>
              <a:t> </a:t>
            </a:r>
            <a:r>
              <a:rPr lang="en-US" sz="2400" dirty="0" err="1">
                <a:latin typeface="Bell MT" pitchFamily="18" charset="0"/>
              </a:rPr>
              <a:t>Yayınları</a:t>
            </a:r>
            <a:r>
              <a:rPr lang="en-US" sz="2400" dirty="0">
                <a:latin typeface="Bell MT" pitchFamily="18" charset="0"/>
              </a:rPr>
              <a:t> (</a:t>
            </a:r>
            <a:r>
              <a:rPr lang="en-US" sz="2400" dirty="0" err="1">
                <a:latin typeface="Bell MT" pitchFamily="18" charset="0"/>
              </a:rPr>
              <a:t>Şeyleştirme</a:t>
            </a:r>
            <a:r>
              <a:rPr lang="en-US" sz="2400" dirty="0">
                <a:latin typeface="Bell MT" pitchFamily="18" charset="0"/>
              </a:rPr>
              <a:t> </a:t>
            </a:r>
            <a:r>
              <a:rPr lang="en-US" sz="2400" dirty="0" err="1">
                <a:latin typeface="Bell MT" pitchFamily="18" charset="0"/>
              </a:rPr>
              <a:t>ve</a:t>
            </a:r>
            <a:r>
              <a:rPr lang="en-US" sz="2400" dirty="0">
                <a:latin typeface="Bell MT" pitchFamily="18" charset="0"/>
              </a:rPr>
              <a:t> </a:t>
            </a:r>
            <a:r>
              <a:rPr lang="en-US" sz="2400" dirty="0" err="1">
                <a:latin typeface="Bell MT" pitchFamily="18" charset="0"/>
              </a:rPr>
              <a:t>Proleteryanın</a:t>
            </a:r>
            <a:r>
              <a:rPr lang="en-US" sz="2400" dirty="0">
                <a:latin typeface="Bell MT" pitchFamily="18" charset="0"/>
              </a:rPr>
              <a:t> </a:t>
            </a:r>
            <a:r>
              <a:rPr lang="en-US" sz="2400" dirty="0" err="1">
                <a:latin typeface="Bell MT" pitchFamily="18" charset="0"/>
              </a:rPr>
              <a:t>Bilinci</a:t>
            </a:r>
            <a:r>
              <a:rPr lang="en-US" sz="2400" dirty="0">
                <a:latin typeface="Bell MT" pitchFamily="18" charset="0"/>
              </a:rPr>
              <a:t>). </a:t>
            </a:r>
            <a:endParaRPr lang="tr-TR" sz="2400" dirty="0">
              <a:latin typeface="Bell MT" pitchFamily="18" charset="0"/>
            </a:endParaRPr>
          </a:p>
          <a:p>
            <a:r>
              <a:rPr lang="en-US" sz="2400" dirty="0">
                <a:latin typeface="Bell MT" pitchFamily="18" charset="0"/>
              </a:rPr>
              <a:t>Karl Marx. </a:t>
            </a:r>
            <a:r>
              <a:rPr lang="en-US" sz="2400" i="1" dirty="0">
                <a:latin typeface="Bell MT" pitchFamily="18" charset="0"/>
              </a:rPr>
              <a:t>Kapital. </a:t>
            </a:r>
            <a:r>
              <a:rPr lang="tr-TR" sz="2400" dirty="0">
                <a:latin typeface="Bell MT" pitchFamily="18" charset="0"/>
              </a:rPr>
              <a:t>(Pek çok yayınevi) </a:t>
            </a:r>
            <a:r>
              <a:rPr lang="en-US" sz="2400" dirty="0">
                <a:latin typeface="Bell MT" pitchFamily="18" charset="0"/>
              </a:rPr>
              <a:t>(1. </a:t>
            </a:r>
            <a:r>
              <a:rPr lang="en-US" sz="2400" dirty="0" err="1">
                <a:latin typeface="Bell MT" pitchFamily="18" charset="0"/>
              </a:rPr>
              <a:t>Cilt</a:t>
            </a:r>
            <a:r>
              <a:rPr lang="en-US" sz="2400" dirty="0">
                <a:latin typeface="Bell MT" pitchFamily="18" charset="0"/>
              </a:rPr>
              <a:t> 1. </a:t>
            </a:r>
            <a:r>
              <a:rPr lang="en-US" sz="2400" dirty="0" err="1">
                <a:latin typeface="Bell MT" pitchFamily="18" charset="0"/>
              </a:rPr>
              <a:t>Bölüm</a:t>
            </a:r>
            <a:r>
              <a:rPr lang="en-US" sz="2400" dirty="0">
                <a:latin typeface="Bell MT" pitchFamily="18" charset="0"/>
              </a:rPr>
              <a:t>).</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330</Words>
  <Application>Microsoft Office PowerPoint</Application>
  <PresentationFormat>On-screen Show (4:3)</PresentationFormat>
  <Paragraphs>19</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2. konu</vt:lpstr>
      <vt:lpstr>3. hafta</vt:lpstr>
      <vt:lpstr>3. hafta</vt:lpstr>
      <vt:lpstr>3. hafta</vt:lpstr>
      <vt:lpstr>3.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26</cp:revision>
  <dcterms:created xsi:type="dcterms:W3CDTF">2018-05-08T13:48:36Z</dcterms:created>
  <dcterms:modified xsi:type="dcterms:W3CDTF">2018-12-10T14:57:34Z</dcterms:modified>
</cp:coreProperties>
</file>