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18,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Edward Said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Oryantalizm</a:t>
            </a:r>
            <a:r>
              <a:rPr lang="en-US" dirty="0"/>
              <a:t> </a:t>
            </a:r>
            <a:r>
              <a:rPr lang="en-US" dirty="0" err="1"/>
              <a:t>Eleştirisi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 lvl="1"/>
            <a:r>
              <a:rPr lang="en-US" dirty="0"/>
              <a:t>Said, </a:t>
            </a:r>
            <a:r>
              <a:rPr lang="en-US" dirty="0" err="1"/>
              <a:t>Şarkiyatçılık</a:t>
            </a:r>
            <a:r>
              <a:rPr lang="en-US" dirty="0"/>
              <a:t> </a:t>
            </a:r>
            <a:r>
              <a:rPr lang="en-US" dirty="0" err="1"/>
              <a:t>kitabının</a:t>
            </a:r>
            <a:r>
              <a:rPr lang="en-US" dirty="0"/>
              <a:t> </a:t>
            </a:r>
            <a:r>
              <a:rPr lang="en-US" dirty="0" err="1"/>
              <a:t>girişinde</a:t>
            </a:r>
            <a:r>
              <a:rPr lang="en-US" dirty="0"/>
              <a:t> </a:t>
            </a:r>
            <a:r>
              <a:rPr lang="en-US" dirty="0" err="1"/>
              <a:t>Doğu’nun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icadı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karşıtı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Doğuya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duyduğunu</a:t>
            </a:r>
            <a:r>
              <a:rPr lang="en-US" dirty="0"/>
              <a:t> </a:t>
            </a:r>
            <a:r>
              <a:rPr lang="en-US" dirty="0" err="1"/>
              <a:t>belirtir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Said’e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Batılı</a:t>
            </a:r>
            <a:r>
              <a:rPr lang="en-US" dirty="0"/>
              <a:t> </a:t>
            </a:r>
            <a:r>
              <a:rPr lang="en-US" dirty="0" err="1"/>
              <a:t>öznenin</a:t>
            </a:r>
            <a:r>
              <a:rPr lang="en-US" dirty="0"/>
              <a:t> </a:t>
            </a:r>
            <a:r>
              <a:rPr lang="en-US" dirty="0" err="1"/>
              <a:t>zihninde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söylem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kurulur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Said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Doğunun</a:t>
            </a:r>
            <a:r>
              <a:rPr lang="en-US" dirty="0"/>
              <a:t> </a:t>
            </a:r>
            <a:r>
              <a:rPr lang="en-US" dirty="0" err="1"/>
              <a:t>söylemsel</a:t>
            </a:r>
            <a:r>
              <a:rPr lang="en-US" dirty="0"/>
              <a:t> </a:t>
            </a:r>
            <a:r>
              <a:rPr lang="en-US" dirty="0" err="1"/>
              <a:t>kurulumunda</a:t>
            </a:r>
            <a:r>
              <a:rPr lang="en-US" dirty="0"/>
              <a:t> </a:t>
            </a:r>
            <a:r>
              <a:rPr lang="en-US" dirty="0" err="1"/>
              <a:t>Foucault’nün</a:t>
            </a:r>
            <a:r>
              <a:rPr lang="en-US" dirty="0"/>
              <a:t> </a:t>
            </a:r>
            <a:r>
              <a:rPr lang="en-US" dirty="0" err="1"/>
              <a:t>söylem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kavramsallaştırması</a:t>
            </a:r>
            <a:r>
              <a:rPr lang="en-US" dirty="0"/>
              <a:t> </a:t>
            </a:r>
            <a:r>
              <a:rPr lang="en-US" dirty="0" err="1"/>
              <a:t>etkindir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Bu </a:t>
            </a:r>
            <a:r>
              <a:rPr lang="en-US" dirty="0" err="1"/>
              <a:t>söylemsel</a:t>
            </a:r>
            <a:r>
              <a:rPr lang="en-US" dirty="0"/>
              <a:t> </a:t>
            </a:r>
            <a:r>
              <a:rPr lang="en-US" dirty="0" err="1"/>
              <a:t>kurulum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ontolojik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epistemolojik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kurarak</a:t>
            </a:r>
            <a:r>
              <a:rPr lang="en-US" dirty="0"/>
              <a:t> her </a:t>
            </a:r>
            <a:r>
              <a:rPr lang="en-US" dirty="0" err="1"/>
              <a:t>ikisini</a:t>
            </a:r>
            <a:r>
              <a:rPr lang="en-US" dirty="0"/>
              <a:t> de </a:t>
            </a:r>
            <a:r>
              <a:rPr lang="en-US" dirty="0" err="1"/>
              <a:t>hakikat</a:t>
            </a:r>
            <a:r>
              <a:rPr lang="en-US" dirty="0"/>
              <a:t> Rejimi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dirty="0" err="1"/>
              <a:t>Said’e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oryantalizm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metindir</a:t>
            </a:r>
            <a:r>
              <a:rPr lang="en-US" dirty="0"/>
              <a:t>. </a:t>
            </a:r>
          </a:p>
          <a:p>
            <a:r>
              <a:rPr lang="en-US" dirty="0" err="1"/>
              <a:t>Fikirler</a:t>
            </a:r>
            <a:r>
              <a:rPr lang="en-US" dirty="0"/>
              <a:t>, </a:t>
            </a:r>
            <a:r>
              <a:rPr lang="en-US" dirty="0" err="1"/>
              <a:t>imgeler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temsiller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gerçeklik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gözetmez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temsil</a:t>
            </a:r>
            <a:r>
              <a:rPr lang="en-US" dirty="0"/>
              <a:t> Rejimi </a:t>
            </a:r>
            <a:r>
              <a:rPr lang="en-US" dirty="0" err="1"/>
              <a:t>Batılı</a:t>
            </a:r>
            <a:r>
              <a:rPr lang="en-US" dirty="0"/>
              <a:t> </a:t>
            </a:r>
            <a:r>
              <a:rPr lang="en-US" dirty="0" err="1"/>
              <a:t>öznenin</a:t>
            </a:r>
            <a:r>
              <a:rPr lang="en-US" dirty="0"/>
              <a:t> </a:t>
            </a:r>
            <a:r>
              <a:rPr lang="en-US" dirty="0" err="1"/>
              <a:t>kendisini</a:t>
            </a:r>
            <a:r>
              <a:rPr lang="en-US" dirty="0"/>
              <a:t> </a:t>
            </a:r>
            <a:r>
              <a:rPr lang="en-US" dirty="0" err="1"/>
              <a:t>kurması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karşıtı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üstünlüğünü</a:t>
            </a:r>
            <a:r>
              <a:rPr lang="en-US" dirty="0"/>
              <a:t> </a:t>
            </a:r>
            <a:r>
              <a:rPr lang="en-US" dirty="0" err="1"/>
              <a:t>sürdürmesini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biçimidir</a:t>
            </a:r>
            <a:r>
              <a:rPr lang="en-US" dirty="0"/>
              <a:t>. </a:t>
            </a:r>
          </a:p>
          <a:p>
            <a:r>
              <a:rPr lang="en-US" dirty="0"/>
              <a:t>Said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kanonudur</a:t>
            </a:r>
            <a:r>
              <a:rPr lang="en-US" dirty="0"/>
              <a:t>;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düşünme</a:t>
            </a:r>
            <a:r>
              <a:rPr lang="en-US" dirty="0"/>
              <a:t> </a:t>
            </a:r>
            <a:r>
              <a:rPr lang="en-US" dirty="0" err="1"/>
              <a:t>pratiğinin</a:t>
            </a:r>
            <a:r>
              <a:rPr lang="en-US" dirty="0"/>
              <a:t> </a:t>
            </a:r>
            <a:r>
              <a:rPr lang="en-US" dirty="0" err="1"/>
              <a:t>bütününü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737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Oryantalizmin</a:t>
            </a:r>
            <a:r>
              <a:rPr lang="en-US" dirty="0"/>
              <a:t> </a:t>
            </a:r>
            <a:r>
              <a:rPr lang="en-US" dirty="0" err="1"/>
              <a:t>kapsamı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Said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oryantalizm</a:t>
            </a:r>
            <a:r>
              <a:rPr lang="en-US" dirty="0"/>
              <a:t> modern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çıkmıştır</a:t>
            </a:r>
            <a:r>
              <a:rPr lang="en-US" dirty="0"/>
              <a:t>. </a:t>
            </a:r>
          </a:p>
          <a:p>
            <a:r>
              <a:rPr lang="en-US" dirty="0"/>
              <a:t>Bu </a:t>
            </a:r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coğrafi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ayrımdan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episteomlojik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sınırlardan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farklarla</a:t>
            </a:r>
            <a:r>
              <a:rPr lang="en-US" dirty="0"/>
              <a:t> </a:t>
            </a:r>
            <a:r>
              <a:rPr lang="en-US" dirty="0" err="1"/>
              <a:t>varlık</a:t>
            </a:r>
            <a:r>
              <a:rPr lang="en-US" dirty="0"/>
              <a:t> </a:t>
            </a:r>
            <a:r>
              <a:rPr lang="en-US" dirty="0" err="1"/>
              <a:t>bulur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temsilleri</a:t>
            </a:r>
            <a:r>
              <a:rPr lang="en-US" dirty="0"/>
              <a:t> </a:t>
            </a:r>
            <a:r>
              <a:rPr lang="en-US" dirty="0" err="1"/>
              <a:t>tembellik</a:t>
            </a:r>
            <a:r>
              <a:rPr lang="en-US" dirty="0"/>
              <a:t>, </a:t>
            </a:r>
            <a:r>
              <a:rPr lang="en-US" dirty="0" err="1"/>
              <a:t>irrasyonellik</a:t>
            </a:r>
            <a:r>
              <a:rPr lang="en-US" dirty="0"/>
              <a:t>, </a:t>
            </a:r>
            <a:r>
              <a:rPr lang="en-US" dirty="0" err="1"/>
              <a:t>şiddet</a:t>
            </a:r>
            <a:r>
              <a:rPr lang="en-US" dirty="0"/>
              <a:t> </a:t>
            </a:r>
            <a:r>
              <a:rPr lang="en-US" dirty="0" err="1"/>
              <a:t>eğilimi</a:t>
            </a:r>
            <a:r>
              <a:rPr lang="en-US" dirty="0"/>
              <a:t>, </a:t>
            </a:r>
            <a:r>
              <a:rPr lang="en-US" dirty="0" err="1"/>
              <a:t>egzotizm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gizem</a:t>
            </a:r>
            <a:r>
              <a:rPr lang="en-US" dirty="0"/>
              <a:t> </a:t>
            </a:r>
            <a:r>
              <a:rPr lang="en-US" dirty="0" err="1"/>
              <a:t>etrafında</a:t>
            </a:r>
            <a:r>
              <a:rPr lang="en-US" dirty="0"/>
              <a:t> </a:t>
            </a:r>
            <a:r>
              <a:rPr lang="en-US" dirty="0" err="1"/>
              <a:t>şekillenir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temsil</a:t>
            </a:r>
            <a:r>
              <a:rPr lang="en-US" dirty="0"/>
              <a:t> Rejimi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üstünlüğünü</a:t>
            </a:r>
            <a:r>
              <a:rPr lang="en-US" dirty="0"/>
              <a:t> </a:t>
            </a:r>
            <a:r>
              <a:rPr lang="en-US" dirty="0" err="1"/>
              <a:t>anlamlandırır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Said’e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her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genellemeler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şekillenir</a:t>
            </a:r>
            <a:r>
              <a:rPr lang="en-US" dirty="0"/>
              <a:t>. </a:t>
            </a:r>
          </a:p>
          <a:p>
            <a:r>
              <a:rPr lang="en-US" dirty="0" err="1"/>
              <a:t>Oryantalizm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sayede</a:t>
            </a:r>
            <a:r>
              <a:rPr lang="en-US" dirty="0"/>
              <a:t>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kurma</a:t>
            </a:r>
            <a:r>
              <a:rPr lang="en-US" dirty="0"/>
              <a:t> </a:t>
            </a:r>
            <a:r>
              <a:rPr lang="en-US" dirty="0" err="1"/>
              <a:t>sistemidir</a:t>
            </a:r>
            <a:r>
              <a:rPr lang="en-US" dirty="0"/>
              <a:t>.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anlamlandırmak</a:t>
            </a:r>
            <a:r>
              <a:rPr lang="en-US" dirty="0"/>
              <a:t> </a:t>
            </a:r>
            <a:r>
              <a:rPr lang="en-US" dirty="0" err="1"/>
              <a:t>istediği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rejiminde</a:t>
            </a:r>
            <a:r>
              <a:rPr lang="en-US" dirty="0"/>
              <a:t> </a:t>
            </a:r>
            <a:r>
              <a:rPr lang="en-US" dirty="0" err="1"/>
              <a:t>ayna</a:t>
            </a:r>
            <a:r>
              <a:rPr lang="en-US" dirty="0"/>
              <a:t> </a:t>
            </a:r>
            <a:r>
              <a:rPr lang="en-US" dirty="0" err="1"/>
              <a:t>işlevi</a:t>
            </a:r>
            <a:r>
              <a:rPr lang="en-US" dirty="0"/>
              <a:t> </a:t>
            </a:r>
            <a:r>
              <a:rPr lang="en-US" dirty="0" err="1"/>
              <a:t>görür</a:t>
            </a:r>
            <a:r>
              <a:rPr lang="en-US" dirty="0"/>
              <a:t>. </a:t>
            </a:r>
          </a:p>
          <a:p>
            <a:r>
              <a:rPr lang="en-US" dirty="0" err="1"/>
              <a:t>Doğunun</a:t>
            </a:r>
            <a:r>
              <a:rPr lang="en-US" dirty="0"/>
              <a:t> </a:t>
            </a:r>
            <a:r>
              <a:rPr lang="en-US" dirty="0" err="1"/>
              <a:t>uygar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temsili</a:t>
            </a:r>
            <a:r>
              <a:rPr lang="en-US" dirty="0"/>
              <a:t>,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uygarlığını</a:t>
            </a:r>
            <a:r>
              <a:rPr lang="en-US" dirty="0"/>
              <a:t> da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tasdik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102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Oryantalizmin</a:t>
            </a:r>
            <a:r>
              <a:rPr lang="en-US" dirty="0"/>
              <a:t> </a:t>
            </a:r>
            <a:r>
              <a:rPr lang="en-US" dirty="0" err="1"/>
              <a:t>kapsamı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/>
              <a:t>‘Saf’ ve politik bilgi ayrımının reddi</a:t>
            </a:r>
          </a:p>
          <a:p>
            <a:pPr lvl="1"/>
            <a:r>
              <a:rPr lang="tr-TR" dirty="0"/>
              <a:t>Şark’a dair her türden bilgi, ‘Şark’ı inşa eder</a:t>
            </a:r>
          </a:p>
          <a:p>
            <a:pPr lvl="1"/>
            <a:r>
              <a:rPr lang="tr-TR" dirty="0"/>
              <a:t>Bu bilgi </a:t>
            </a:r>
            <a:r>
              <a:rPr lang="tr-TR" b="1" u="sng" dirty="0"/>
              <a:t>‘saf’ bilgi değil</a:t>
            </a:r>
            <a:r>
              <a:rPr lang="tr-TR" dirty="0"/>
              <a:t>; olgusal bir </a:t>
            </a:r>
            <a:r>
              <a:rPr lang="tr-TR" u="sng" dirty="0"/>
              <a:t>hakikati yansıtmaz</a:t>
            </a:r>
          </a:p>
          <a:p>
            <a:pPr lvl="2"/>
            <a:r>
              <a:rPr lang="tr-TR" dirty="0"/>
              <a:t>Şark’ı </a:t>
            </a:r>
            <a:r>
              <a:rPr lang="tr-TR" u="sng" dirty="0"/>
              <a:t>bilinebilir, yönetilebilir </a:t>
            </a:r>
            <a:r>
              <a:rPr lang="tr-TR" dirty="0"/>
              <a:t>kılar: </a:t>
            </a:r>
            <a:r>
              <a:rPr lang="tr-TR" b="1" u="sng" dirty="0"/>
              <a:t>İktidarın</a:t>
            </a:r>
            <a:r>
              <a:rPr lang="tr-TR" dirty="0"/>
              <a:t> nesnesi</a:t>
            </a:r>
          </a:p>
          <a:p>
            <a:r>
              <a:rPr lang="tr-TR" dirty="0"/>
              <a:t>Geniş bir zaman aralığında, Şark ile ilgili muazzam bir </a:t>
            </a:r>
            <a:r>
              <a:rPr lang="tr-TR" b="1" u="sng" dirty="0"/>
              <a:t>söylem arşivi: </a:t>
            </a:r>
            <a:r>
              <a:rPr lang="tr-TR" dirty="0"/>
              <a:t>Odak noktası: </a:t>
            </a:r>
            <a:r>
              <a:rPr lang="tr-TR" u="sng" dirty="0"/>
              <a:t>18-19-20.yy İngiliz ve Fransız oryantalizmi ,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8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Oryantalizmin</a:t>
            </a:r>
            <a:r>
              <a:rPr lang="en-US" dirty="0"/>
              <a:t> </a:t>
            </a:r>
            <a:r>
              <a:rPr lang="en-US" dirty="0" err="1"/>
              <a:t>kapsamı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dirty="0"/>
              <a:t>Geniş bir zaman aralığında, Şark ile ilgili muazzam bir </a:t>
            </a:r>
            <a:r>
              <a:rPr lang="tr-TR" b="1" u="sng" dirty="0"/>
              <a:t>söylem arşivi:</a:t>
            </a:r>
          </a:p>
          <a:p>
            <a:pPr lvl="1"/>
            <a:r>
              <a:rPr lang="tr-TR" b="1" dirty="0"/>
              <a:t>Akademik bir uzmanlık alanı </a:t>
            </a:r>
            <a:r>
              <a:rPr lang="tr-TR" dirty="0"/>
              <a:t>olarak Oryantalizm İncelemeleri (dil incelemeleri, din incelemeleri, tarih ve toplum </a:t>
            </a:r>
            <a:r>
              <a:rPr lang="tr-TR" dirty="0" err="1"/>
              <a:t>çözümlemeri</a:t>
            </a:r>
            <a:r>
              <a:rPr lang="tr-TR" dirty="0"/>
              <a:t>) </a:t>
            </a:r>
            <a:r>
              <a:rPr lang="mr-IN" dirty="0"/>
              <a:t>–</a:t>
            </a:r>
            <a:r>
              <a:rPr lang="tr-TR" dirty="0"/>
              <a:t> Doğuyu inceleyen her türden inceleme</a:t>
            </a:r>
          </a:p>
          <a:p>
            <a:pPr lvl="1"/>
            <a:r>
              <a:rPr lang="tr-TR" dirty="0"/>
              <a:t>Batı-dışına dair Batının her türden </a:t>
            </a:r>
            <a:r>
              <a:rPr lang="tr-TR" b="1" dirty="0"/>
              <a:t>hayali ve yazıları </a:t>
            </a:r>
            <a:r>
              <a:rPr lang="mr-IN" dirty="0"/>
              <a:t>–</a:t>
            </a:r>
            <a:r>
              <a:rPr lang="tr-TR" dirty="0"/>
              <a:t> edebi eserler, seyyahların gözlemleri, </a:t>
            </a:r>
            <a:r>
              <a:rPr lang="tr-TR"/>
              <a:t>vs.</a:t>
            </a:r>
            <a:br>
              <a:rPr lang="en-GB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8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Oryantalizmin</a:t>
            </a:r>
            <a:r>
              <a:rPr lang="en-US" dirty="0"/>
              <a:t> </a:t>
            </a:r>
            <a:r>
              <a:rPr lang="en-US" dirty="0" err="1"/>
              <a:t>kapsamı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/>
              <a:t>Said </a:t>
            </a:r>
            <a:r>
              <a:rPr lang="en-US" dirty="0" err="1"/>
              <a:t>için</a:t>
            </a:r>
            <a:r>
              <a:rPr lang="en-US" dirty="0"/>
              <a:t> 19. </a:t>
            </a:r>
            <a:r>
              <a:rPr lang="en-US" dirty="0" err="1"/>
              <a:t>yüzyıl</a:t>
            </a:r>
            <a:r>
              <a:rPr lang="en-US" dirty="0"/>
              <a:t>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imgeleminde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değişim</a:t>
            </a:r>
            <a:r>
              <a:rPr lang="en-US" dirty="0"/>
              <a:t> </a:t>
            </a:r>
            <a:r>
              <a:rPr lang="en-US" dirty="0" err="1"/>
              <a:t>başlamıştır</a:t>
            </a:r>
            <a:r>
              <a:rPr lang="en-US" dirty="0"/>
              <a:t>. </a:t>
            </a:r>
          </a:p>
          <a:p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Doğunun</a:t>
            </a:r>
            <a:r>
              <a:rPr lang="en-US" dirty="0"/>
              <a:t> </a:t>
            </a:r>
            <a:r>
              <a:rPr lang="en-US" dirty="0" err="1"/>
              <a:t>saflığı</a:t>
            </a:r>
            <a:r>
              <a:rPr lang="en-US" dirty="0"/>
              <a:t>, </a:t>
            </a:r>
            <a:r>
              <a:rPr lang="en-US" dirty="0" err="1"/>
              <a:t>doğallığı</a:t>
            </a:r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Batının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rejiminde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Darwinizmin</a:t>
            </a:r>
            <a:r>
              <a:rPr lang="en-US" dirty="0"/>
              <a:t> </a:t>
            </a:r>
            <a:r>
              <a:rPr lang="en-US" dirty="0" err="1"/>
              <a:t>işaretidir</a:t>
            </a:r>
            <a:r>
              <a:rPr lang="en-US" dirty="0"/>
              <a:t>.</a:t>
            </a:r>
          </a:p>
          <a:p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her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genellemeler</a:t>
            </a:r>
            <a:r>
              <a:rPr lang="en-US" dirty="0"/>
              <a:t> </a:t>
            </a:r>
            <a:r>
              <a:rPr lang="en-US" dirty="0" err="1"/>
              <a:t>istikrarını</a:t>
            </a:r>
            <a:r>
              <a:rPr lang="en-US" dirty="0"/>
              <a:t> </a:t>
            </a:r>
            <a:r>
              <a:rPr lang="en-US" dirty="0" err="1"/>
              <a:t>korur</a:t>
            </a:r>
            <a:r>
              <a:rPr lang="en-US" dirty="0"/>
              <a:t>.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98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Günümüzde</a:t>
            </a:r>
            <a:r>
              <a:rPr lang="en-US" dirty="0"/>
              <a:t> </a:t>
            </a:r>
            <a:r>
              <a:rPr lang="en-US" dirty="0" err="1"/>
              <a:t>Oryantalizm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Said’in Oryantalizm incelemesinin son bölümü 20. yüzyılda oryantalizme odaklanır.</a:t>
            </a:r>
          </a:p>
          <a:p>
            <a:pPr lvl="1"/>
            <a:r>
              <a:rPr lang="tr-TR" dirty="0"/>
              <a:t>Avrupa sömürgeciliği ve oryantalizm</a:t>
            </a:r>
          </a:p>
          <a:p>
            <a:pPr lvl="1"/>
            <a:r>
              <a:rPr lang="tr-TR" dirty="0"/>
              <a:t>Bilgi ve iktidar arayışı</a:t>
            </a:r>
          </a:p>
          <a:p>
            <a:pPr lvl="1"/>
            <a:r>
              <a:rPr lang="tr-TR" dirty="0"/>
              <a:t>Doğunun bilgisi, Doğulu öznenin üretimi</a:t>
            </a:r>
          </a:p>
          <a:p>
            <a:pPr lvl="1"/>
            <a:r>
              <a:rPr lang="tr-TR" dirty="0" err="1"/>
              <a:t>Söylemsel</a:t>
            </a:r>
            <a:r>
              <a:rPr lang="tr-TR" dirty="0"/>
              <a:t> iktidar (bkz. </a:t>
            </a:r>
            <a:r>
              <a:rPr lang="tr-TR" dirty="0" err="1"/>
              <a:t>Foucault</a:t>
            </a:r>
            <a:r>
              <a:rPr lang="tr-TR" dirty="0"/>
              <a:t>)</a:t>
            </a:r>
          </a:p>
          <a:p>
            <a:r>
              <a:rPr lang="en-GB" dirty="0" err="1"/>
              <a:t>Gündelik</a:t>
            </a:r>
            <a:r>
              <a:rPr lang="en-GB" dirty="0"/>
              <a:t> </a:t>
            </a:r>
            <a:r>
              <a:rPr lang="en-GB" dirty="0" err="1"/>
              <a:t>yaşamın</a:t>
            </a:r>
            <a:r>
              <a:rPr lang="en-GB" dirty="0"/>
              <a:t> </a:t>
            </a:r>
            <a:r>
              <a:rPr lang="en-GB" dirty="0" err="1"/>
              <a:t>önemi</a:t>
            </a:r>
            <a:endParaRPr lang="en-GB" dirty="0"/>
          </a:p>
          <a:p>
            <a:pPr lvl="1"/>
            <a:r>
              <a:rPr lang="en-GB" dirty="0" err="1"/>
              <a:t>Mesafeli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gözlemden</a:t>
            </a:r>
            <a:r>
              <a:rPr lang="en-GB" dirty="0"/>
              <a:t> </a:t>
            </a:r>
            <a:r>
              <a:rPr lang="en-GB" dirty="0" err="1"/>
              <a:t>katılıma</a:t>
            </a:r>
            <a:r>
              <a:rPr lang="en-GB" dirty="0"/>
              <a:t> </a:t>
            </a:r>
            <a:r>
              <a:rPr lang="en-GB" dirty="0" err="1"/>
              <a:t>dönüşüm</a:t>
            </a:r>
            <a:endParaRPr lang="en-GB" dirty="0"/>
          </a:p>
          <a:p>
            <a:pPr lvl="1"/>
            <a:r>
              <a:rPr lang="en-GB" dirty="0" err="1"/>
              <a:t>Doğuya</a:t>
            </a:r>
            <a:r>
              <a:rPr lang="en-GB" dirty="0"/>
              <a:t> </a:t>
            </a:r>
            <a:r>
              <a:rPr lang="en-GB" dirty="0" err="1"/>
              <a:t>benzeme</a:t>
            </a:r>
            <a:r>
              <a:rPr lang="en-GB" dirty="0"/>
              <a:t> </a:t>
            </a:r>
            <a:r>
              <a:rPr lang="en-GB" dirty="0" err="1"/>
              <a:t>arzusundan</a:t>
            </a:r>
            <a:r>
              <a:rPr lang="en-GB" dirty="0"/>
              <a:t> </a:t>
            </a:r>
            <a:r>
              <a:rPr lang="en-GB" dirty="0" err="1"/>
              <a:t>ziyade</a:t>
            </a:r>
            <a:r>
              <a:rPr lang="en-GB" dirty="0"/>
              <a:t> </a:t>
            </a:r>
            <a:r>
              <a:rPr lang="en-GB" dirty="0" err="1"/>
              <a:t>bilgi-iktidar</a:t>
            </a:r>
            <a:r>
              <a:rPr lang="en-GB" dirty="0"/>
              <a:t> </a:t>
            </a:r>
            <a:r>
              <a:rPr lang="en-GB" dirty="0" err="1"/>
              <a:t>ilişkisinde</a:t>
            </a:r>
            <a:r>
              <a:rPr lang="en-GB" dirty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ever</a:t>
            </a:r>
          </a:p>
          <a:p>
            <a:pPr lvl="1"/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iktidar</a:t>
            </a:r>
            <a:r>
              <a:rPr lang="en-GB" dirty="0"/>
              <a:t> </a:t>
            </a:r>
            <a:r>
              <a:rPr lang="en-GB" dirty="0" err="1"/>
              <a:t>rejiminin</a:t>
            </a:r>
            <a:r>
              <a:rPr lang="en-GB" dirty="0"/>
              <a:t> </a:t>
            </a:r>
            <a:r>
              <a:rPr lang="en-GB" dirty="0" err="1"/>
              <a:t>tesisi</a:t>
            </a:r>
            <a:endParaRPr lang="en-GB" dirty="0"/>
          </a:p>
          <a:p>
            <a:pPr lvl="1"/>
            <a:r>
              <a:rPr lang="en-GB" dirty="0" err="1"/>
              <a:t>Gündelik</a:t>
            </a:r>
            <a:r>
              <a:rPr lang="en-GB" dirty="0"/>
              <a:t> </a:t>
            </a:r>
            <a:r>
              <a:rPr lang="en-GB" dirty="0" err="1"/>
              <a:t>yaşamı</a:t>
            </a:r>
            <a:r>
              <a:rPr lang="en-GB" dirty="0"/>
              <a:t>, </a:t>
            </a:r>
            <a:r>
              <a:rPr lang="en-GB" dirty="0" err="1"/>
              <a:t>bedeni</a:t>
            </a:r>
            <a:r>
              <a:rPr lang="en-GB" dirty="0"/>
              <a:t> </a:t>
            </a:r>
            <a:r>
              <a:rPr lang="en-GB" dirty="0" err="1"/>
              <a:t>düzenleyen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bilgi</a:t>
            </a:r>
            <a:r>
              <a:rPr lang="en-GB" dirty="0"/>
              <a:t> </a:t>
            </a:r>
            <a:r>
              <a:rPr lang="en-GB" dirty="0" err="1"/>
              <a:t>rejimi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57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Günümüzde</a:t>
            </a:r>
            <a:r>
              <a:rPr lang="en-US" dirty="0"/>
              <a:t> </a:t>
            </a:r>
            <a:r>
              <a:rPr lang="en-US" dirty="0" err="1"/>
              <a:t>Oryantalizm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/>
              <a:t>Oryantalizmin</a:t>
            </a:r>
            <a:r>
              <a:rPr lang="en-GB" dirty="0"/>
              <a:t> liberal </a:t>
            </a:r>
            <a:r>
              <a:rPr lang="en-GB" dirty="0" err="1"/>
              <a:t>pozisyonu</a:t>
            </a:r>
            <a:endParaRPr lang="en-GB" dirty="0"/>
          </a:p>
          <a:p>
            <a:r>
              <a:rPr lang="en-GB" dirty="0" err="1"/>
              <a:t>Uluslararası</a:t>
            </a:r>
            <a:r>
              <a:rPr lang="en-GB" dirty="0"/>
              <a:t> </a:t>
            </a:r>
            <a:r>
              <a:rPr lang="en-GB" dirty="0" err="1"/>
              <a:t>siyasette</a:t>
            </a:r>
            <a:r>
              <a:rPr lang="en-GB" dirty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/>
              <a:t>dengeler</a:t>
            </a:r>
            <a:r>
              <a:rPr lang="en-GB" dirty="0"/>
              <a:t>: </a:t>
            </a:r>
            <a:r>
              <a:rPr lang="en-GB" dirty="0" err="1"/>
              <a:t>Amerikan</a:t>
            </a:r>
            <a:r>
              <a:rPr lang="en-GB" dirty="0"/>
              <a:t> </a:t>
            </a:r>
            <a:r>
              <a:rPr lang="en-GB" dirty="0" err="1"/>
              <a:t>hegemonyası</a:t>
            </a:r>
            <a:endParaRPr lang="en-GB" dirty="0"/>
          </a:p>
          <a:p>
            <a:pPr lvl="1"/>
            <a:r>
              <a:rPr lang="en-GB" dirty="0" err="1"/>
              <a:t>Avrupa</a:t>
            </a:r>
            <a:r>
              <a:rPr lang="en-GB" dirty="0"/>
              <a:t> </a:t>
            </a:r>
            <a:r>
              <a:rPr lang="en-GB" dirty="0" err="1"/>
              <a:t>oryantalizmin</a:t>
            </a:r>
            <a:r>
              <a:rPr lang="en-GB" dirty="0"/>
              <a:t> </a:t>
            </a:r>
            <a:r>
              <a:rPr lang="en-GB" dirty="0" err="1"/>
              <a:t>dilbilimsel</a:t>
            </a:r>
            <a:r>
              <a:rPr lang="en-GB" dirty="0"/>
              <a:t> </a:t>
            </a:r>
            <a:r>
              <a:rPr lang="en-GB" dirty="0" err="1"/>
              <a:t>çözümlemelerinin</a:t>
            </a:r>
            <a:r>
              <a:rPr lang="en-GB" dirty="0"/>
              <a:t> </a:t>
            </a:r>
            <a:r>
              <a:rPr lang="en-GB" dirty="0" err="1"/>
              <a:t>yerini</a:t>
            </a:r>
            <a:r>
              <a:rPr lang="en-GB" dirty="0"/>
              <a:t> </a:t>
            </a:r>
            <a:r>
              <a:rPr lang="en-GB" dirty="0" err="1"/>
              <a:t>sosyal</a:t>
            </a:r>
            <a:r>
              <a:rPr lang="en-GB" dirty="0"/>
              <a:t> </a:t>
            </a:r>
            <a:r>
              <a:rPr lang="en-GB" dirty="0" err="1"/>
              <a:t>bilimlerin</a:t>
            </a:r>
            <a:r>
              <a:rPr lang="en-GB" dirty="0"/>
              <a:t> </a:t>
            </a:r>
            <a:r>
              <a:rPr lang="en-GB" dirty="0" err="1"/>
              <a:t>alması</a:t>
            </a:r>
            <a:endParaRPr lang="en-GB" dirty="0"/>
          </a:p>
          <a:p>
            <a:pPr lvl="1"/>
            <a:r>
              <a:rPr lang="en-GB" dirty="0" err="1"/>
              <a:t>Oryantalizm</a:t>
            </a:r>
            <a:r>
              <a:rPr lang="en-GB" dirty="0"/>
              <a:t> </a:t>
            </a:r>
            <a:r>
              <a:rPr lang="en-GB" dirty="0" err="1"/>
              <a:t>akademik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inceleme</a:t>
            </a:r>
            <a:r>
              <a:rPr lang="en-GB" dirty="0"/>
              <a:t> </a:t>
            </a:r>
            <a:r>
              <a:rPr lang="en-GB" dirty="0" err="1"/>
              <a:t>alanı</a:t>
            </a:r>
            <a:r>
              <a:rPr lang="en-GB" dirty="0"/>
              <a:t> </a:t>
            </a:r>
            <a:r>
              <a:rPr lang="en-GB" dirty="0" err="1"/>
              <a:t>olma</a:t>
            </a:r>
            <a:r>
              <a:rPr lang="en-GB" dirty="0"/>
              <a:t> </a:t>
            </a:r>
            <a:r>
              <a:rPr lang="en-GB" dirty="0" err="1"/>
              <a:t>vasfını</a:t>
            </a:r>
            <a:r>
              <a:rPr lang="en-GB" dirty="0"/>
              <a:t> </a:t>
            </a:r>
            <a:r>
              <a:rPr lang="en-GB" dirty="0" err="1"/>
              <a:t>sürdürür</a:t>
            </a:r>
            <a:endParaRPr lang="en-GB" dirty="0"/>
          </a:p>
          <a:p>
            <a:r>
              <a:rPr lang="en-GB" dirty="0" err="1"/>
              <a:t>Sömürge-sonrası</a:t>
            </a:r>
            <a:r>
              <a:rPr lang="en-GB" dirty="0"/>
              <a:t> </a:t>
            </a:r>
            <a:r>
              <a:rPr lang="en-GB" dirty="0" err="1"/>
              <a:t>hakikat</a:t>
            </a:r>
            <a:r>
              <a:rPr lang="en-GB" dirty="0"/>
              <a:t> Rejimi</a:t>
            </a:r>
          </a:p>
          <a:p>
            <a:r>
              <a:rPr lang="en-GB" dirty="0" err="1"/>
              <a:t>Oryantalizm</a:t>
            </a:r>
            <a:r>
              <a:rPr lang="en-GB" dirty="0"/>
              <a:t> </a:t>
            </a:r>
            <a:r>
              <a:rPr lang="en-GB" dirty="0" err="1"/>
              <a:t>sonundan</a:t>
            </a:r>
            <a:r>
              <a:rPr lang="en-GB" dirty="0"/>
              <a:t> </a:t>
            </a:r>
            <a:r>
              <a:rPr lang="en-GB" dirty="0" err="1"/>
              <a:t>ziyade</a:t>
            </a:r>
            <a:r>
              <a:rPr lang="en-GB" dirty="0"/>
              <a:t> </a:t>
            </a:r>
            <a:r>
              <a:rPr lang="en-GB" dirty="0" err="1"/>
              <a:t>örtük</a:t>
            </a:r>
            <a:r>
              <a:rPr lang="en-GB" dirty="0"/>
              <a:t> </a:t>
            </a:r>
            <a:r>
              <a:rPr lang="en-GB" dirty="0" err="1"/>
              <a:t>biçimlerinin</a:t>
            </a:r>
            <a:r>
              <a:rPr lang="en-GB" dirty="0"/>
              <a:t> </a:t>
            </a:r>
            <a:r>
              <a:rPr lang="en-GB" dirty="0" err="1"/>
              <a:t>daha</a:t>
            </a:r>
            <a:r>
              <a:rPr lang="en-GB" dirty="0"/>
              <a:t> </a:t>
            </a:r>
            <a:r>
              <a:rPr lang="en-GB" dirty="0" err="1"/>
              <a:t>önem</a:t>
            </a:r>
            <a:r>
              <a:rPr lang="en-GB" dirty="0"/>
              <a:t> </a:t>
            </a:r>
            <a:r>
              <a:rPr lang="en-GB" dirty="0" err="1"/>
              <a:t>kazanması</a:t>
            </a:r>
            <a:r>
              <a:rPr lang="en-GB" dirty="0"/>
              <a:t> </a:t>
            </a:r>
            <a:r>
              <a:rPr lang="en-GB" dirty="0" err="1"/>
              <a:t>söz</a:t>
            </a:r>
            <a:r>
              <a:rPr lang="en-GB" dirty="0"/>
              <a:t> </a:t>
            </a:r>
            <a:r>
              <a:rPr lang="en-GB" dirty="0" err="1"/>
              <a:t>konusu</a:t>
            </a:r>
            <a:r>
              <a:rPr lang="en-GB" dirty="0"/>
              <a:t> </a:t>
            </a:r>
            <a:r>
              <a:rPr lang="en-GB" dirty="0" err="1"/>
              <a:t>olmaya</a:t>
            </a:r>
            <a:r>
              <a:rPr lang="en-GB" dirty="0"/>
              <a:t> </a:t>
            </a:r>
            <a:r>
              <a:rPr lang="en-GB" dirty="0" err="1"/>
              <a:t>başlar</a:t>
            </a:r>
            <a:r>
              <a:rPr lang="en-GB" dirty="0"/>
              <a:t>.</a:t>
            </a:r>
          </a:p>
          <a:p>
            <a:r>
              <a:rPr lang="en-GB" dirty="0" err="1"/>
              <a:t>Küreselleşme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kültürler</a:t>
            </a:r>
            <a:r>
              <a:rPr lang="en-GB" dirty="0"/>
              <a:t> </a:t>
            </a:r>
            <a:r>
              <a:rPr lang="en-GB" dirty="0" err="1"/>
              <a:t>arası</a:t>
            </a:r>
            <a:r>
              <a:rPr lang="en-GB" dirty="0"/>
              <a:t> </a:t>
            </a:r>
            <a:r>
              <a:rPr lang="en-GB" dirty="0" err="1"/>
              <a:t>etkileşim</a:t>
            </a:r>
            <a:r>
              <a:rPr lang="en-GB" dirty="0"/>
              <a:t> </a:t>
            </a:r>
            <a:r>
              <a:rPr lang="en-GB" dirty="0" err="1"/>
              <a:t>artsa</a:t>
            </a:r>
            <a:r>
              <a:rPr lang="en-GB" dirty="0"/>
              <a:t> da, </a:t>
            </a:r>
            <a:r>
              <a:rPr lang="en-GB" dirty="0" err="1"/>
              <a:t>oryantalist</a:t>
            </a:r>
            <a:r>
              <a:rPr lang="en-GB" dirty="0"/>
              <a:t> </a:t>
            </a:r>
            <a:r>
              <a:rPr lang="en-GB" dirty="0" err="1"/>
              <a:t>bilgi</a:t>
            </a:r>
            <a:r>
              <a:rPr lang="en-GB" dirty="0"/>
              <a:t> </a:t>
            </a:r>
            <a:r>
              <a:rPr lang="en-GB" dirty="0" err="1"/>
              <a:t>Doğu</a:t>
            </a:r>
            <a:r>
              <a:rPr lang="en-GB" dirty="0"/>
              <a:t> </a:t>
            </a:r>
            <a:r>
              <a:rPr lang="en-GB" dirty="0" err="1"/>
              <a:t>imgesini</a:t>
            </a:r>
            <a:r>
              <a:rPr lang="en-GB" dirty="0"/>
              <a:t> </a:t>
            </a:r>
            <a:r>
              <a:rPr lang="en-GB" dirty="0" err="1"/>
              <a:t>muhafaza</a:t>
            </a:r>
            <a:r>
              <a:rPr lang="en-GB" dirty="0"/>
              <a:t> </a:t>
            </a:r>
            <a:r>
              <a:rPr lang="en-GB" dirty="0" err="1"/>
              <a:t>eder</a:t>
            </a:r>
            <a:r>
              <a:rPr lang="en-GB" dirty="0"/>
              <a:t>.</a:t>
            </a:r>
          </a:p>
          <a:p>
            <a:r>
              <a:rPr lang="en-GB" dirty="0"/>
              <a:t>Bu </a:t>
            </a:r>
            <a:r>
              <a:rPr lang="en-GB" dirty="0" err="1"/>
              <a:t>oryantalizmde</a:t>
            </a:r>
            <a:r>
              <a:rPr lang="en-GB" dirty="0"/>
              <a:t> </a:t>
            </a:r>
            <a:r>
              <a:rPr lang="en-GB" dirty="0" err="1"/>
              <a:t>pasif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pozisyonun</a:t>
            </a:r>
            <a:r>
              <a:rPr lang="en-GB" dirty="0"/>
              <a:t> </a:t>
            </a:r>
            <a:r>
              <a:rPr lang="en-GB" dirty="0" err="1"/>
              <a:t>habercisidir</a:t>
            </a:r>
            <a:r>
              <a:rPr lang="en-GB" dirty="0"/>
              <a:t>. </a:t>
            </a:r>
            <a:r>
              <a:rPr lang="en-GB" dirty="0" err="1"/>
              <a:t>Ama</a:t>
            </a:r>
            <a:r>
              <a:rPr lang="en-GB" dirty="0"/>
              <a:t> </a:t>
            </a:r>
            <a:r>
              <a:rPr lang="en-GB" dirty="0" err="1"/>
              <a:t>oryantalizm</a:t>
            </a:r>
            <a:r>
              <a:rPr lang="en-GB" dirty="0"/>
              <a:t> </a:t>
            </a:r>
            <a:r>
              <a:rPr lang="en-GB" dirty="0" err="1"/>
              <a:t>genellemeler</a:t>
            </a:r>
            <a:r>
              <a:rPr lang="en-GB" dirty="0"/>
              <a:t> </a:t>
            </a:r>
            <a:r>
              <a:rPr lang="en-GB" dirty="0" err="1"/>
              <a:t>üzerinden</a:t>
            </a:r>
            <a:r>
              <a:rPr lang="en-GB" dirty="0"/>
              <a:t> </a:t>
            </a:r>
            <a:r>
              <a:rPr lang="en-GB" dirty="0" err="1"/>
              <a:t>Doğu-Batı</a:t>
            </a:r>
            <a:r>
              <a:rPr lang="en-GB" dirty="0"/>
              <a:t> </a:t>
            </a:r>
            <a:r>
              <a:rPr lang="en-GB" dirty="0" err="1"/>
              <a:t>karşıtlığının</a:t>
            </a:r>
            <a:r>
              <a:rPr lang="en-GB" dirty="0"/>
              <a:t> </a:t>
            </a:r>
            <a:r>
              <a:rPr lang="en-GB" dirty="0" err="1"/>
              <a:t>epistemolojik</a:t>
            </a:r>
            <a:r>
              <a:rPr lang="en-GB" dirty="0"/>
              <a:t> </a:t>
            </a:r>
            <a:r>
              <a:rPr lang="en-GB" dirty="0" err="1"/>
              <a:t>zeminde</a:t>
            </a:r>
            <a:r>
              <a:rPr lang="en-GB" dirty="0"/>
              <a:t> </a:t>
            </a:r>
            <a:r>
              <a:rPr lang="en-GB" dirty="0" err="1"/>
              <a:t>kurmayı</a:t>
            </a:r>
            <a:r>
              <a:rPr lang="en-GB" dirty="0"/>
              <a:t> </a:t>
            </a:r>
            <a:r>
              <a:rPr lang="en-GB" dirty="0" err="1"/>
              <a:t>sürdürür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52458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49</TotalTime>
  <Words>540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Edward Said</vt:lpstr>
      <vt:lpstr>Oryantalizm nedir?</vt:lpstr>
      <vt:lpstr>Oryantalizm nedir?</vt:lpstr>
      <vt:lpstr>Oryantalizmin kapsamı</vt:lpstr>
      <vt:lpstr>Oryantalizmin kapsamı</vt:lpstr>
      <vt:lpstr>Oryantalizmin kapsamı</vt:lpstr>
      <vt:lpstr>Oryantalizmin kapsamı</vt:lpstr>
      <vt:lpstr>Günümüzde Oryantalizm</vt:lpstr>
      <vt:lpstr>Günümüzde Oryantalizm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6</cp:revision>
  <dcterms:created xsi:type="dcterms:W3CDTF">2018-12-07T09:28:51Z</dcterms:created>
  <dcterms:modified xsi:type="dcterms:W3CDTF">2019-02-18T19:25:40Z</dcterms:modified>
</cp:coreProperties>
</file>