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9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ENZİMLER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717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800000"/>
                </a:solidFill>
                <a:cs typeface="Calibri"/>
              </a:rPr>
              <a:t>Tersinir Enzim </a:t>
            </a:r>
            <a:r>
              <a:rPr lang="tr-TR" dirty="0" err="1" smtClean="0">
                <a:solidFill>
                  <a:srgbClr val="800000"/>
                </a:solidFill>
                <a:cs typeface="Calibri"/>
              </a:rPr>
              <a:t>İnhibisyonları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tr-TR" sz="2400" b="1" dirty="0" smtClean="0">
                <a:solidFill>
                  <a:srgbClr val="376092"/>
                </a:solidFill>
                <a:latin typeface="Calibri"/>
                <a:cs typeface="Calibri"/>
              </a:rPr>
              <a:t>1</a:t>
            </a:r>
            <a:r>
              <a:rPr lang="tr-TR" sz="2400" b="1" dirty="0">
                <a:solidFill>
                  <a:srgbClr val="376092"/>
                </a:solidFill>
                <a:latin typeface="Calibri"/>
                <a:cs typeface="Calibri"/>
              </a:rPr>
              <a:t>) Kompetitif (yarışmalı) enzim </a:t>
            </a:r>
            <a:r>
              <a:rPr lang="tr-TR" sz="2400" b="1" dirty="0" err="1">
                <a:solidFill>
                  <a:srgbClr val="376092"/>
                </a:solidFill>
                <a:latin typeface="Calibri"/>
                <a:cs typeface="Calibri"/>
              </a:rPr>
              <a:t>inhibisyonu</a:t>
            </a:r>
            <a:r>
              <a:rPr lang="tr-TR" sz="2400" b="1" dirty="0">
                <a:solidFill>
                  <a:srgbClr val="376092"/>
                </a:solidFill>
                <a:latin typeface="Calibri"/>
                <a:cs typeface="Calibri"/>
              </a:rPr>
              <a:t>:</a:t>
            </a:r>
            <a:r>
              <a:rPr lang="tr-TR" sz="2400" i="1" dirty="0">
                <a:solidFill>
                  <a:srgbClr val="376092"/>
                </a:solidFill>
                <a:latin typeface="Calibri"/>
                <a:cs typeface="Calibri"/>
              </a:rPr>
              <a:t> </a:t>
            </a:r>
          </a:p>
          <a:p>
            <a:pPr algn="just"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Yarışmalı enzim </a:t>
            </a:r>
            <a:r>
              <a:rPr lang="tr-TR" sz="2400" dirty="0" err="1">
                <a:latin typeface="Calibri"/>
                <a:cs typeface="Calibri"/>
              </a:rPr>
              <a:t>inhibisyonudur</a:t>
            </a:r>
            <a:r>
              <a:rPr lang="tr-TR" sz="2400" dirty="0">
                <a:latin typeface="Calibri"/>
                <a:cs typeface="Calibri"/>
              </a:rPr>
              <a:t>; </a:t>
            </a:r>
            <a:r>
              <a:rPr lang="tr-TR" sz="2400" dirty="0" err="1">
                <a:latin typeface="Calibri"/>
                <a:cs typeface="Calibri"/>
              </a:rPr>
              <a:t>reversibl</a:t>
            </a:r>
            <a:r>
              <a:rPr lang="tr-TR" sz="2400" dirty="0">
                <a:latin typeface="Calibri"/>
                <a:cs typeface="Calibri"/>
              </a:rPr>
              <a:t> enzim </a:t>
            </a:r>
            <a:r>
              <a:rPr lang="tr-TR" sz="2400" dirty="0" err="1">
                <a:latin typeface="Calibri"/>
                <a:cs typeface="Calibri"/>
              </a:rPr>
              <a:t>inhibisyonunun</a:t>
            </a:r>
            <a:r>
              <a:rPr lang="tr-TR" sz="2400" dirty="0">
                <a:latin typeface="Calibri"/>
                <a:cs typeface="Calibri"/>
              </a:rPr>
              <a:t> yaygın bir tipidir. </a:t>
            </a:r>
          </a:p>
          <a:p>
            <a:pPr algn="just"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Kompetitif enzim </a:t>
            </a:r>
            <a:r>
              <a:rPr lang="tr-TR" sz="2400" dirty="0" err="1">
                <a:latin typeface="Calibri"/>
                <a:cs typeface="Calibri"/>
              </a:rPr>
              <a:t>inhibisyonunda</a:t>
            </a:r>
            <a:r>
              <a:rPr lang="tr-TR" sz="2400" dirty="0">
                <a:latin typeface="Calibri"/>
                <a:cs typeface="Calibri"/>
              </a:rPr>
              <a:t>, bir </a:t>
            </a:r>
            <a:r>
              <a:rPr lang="tr-TR" sz="2400" b="1" i="1" dirty="0">
                <a:solidFill>
                  <a:schemeClr val="tx2"/>
                </a:solidFill>
                <a:latin typeface="Calibri"/>
                <a:cs typeface="Calibri"/>
              </a:rPr>
              <a:t>kompetitif inhibitör</a:t>
            </a:r>
            <a:r>
              <a:rPr lang="tr-TR" sz="2400" dirty="0">
                <a:latin typeface="Calibri"/>
                <a:cs typeface="Calibri"/>
              </a:rPr>
              <a:t>, enzimin aktif yeri için </a:t>
            </a:r>
            <a:r>
              <a:rPr lang="tr-TR" sz="2400" dirty="0" err="1">
                <a:latin typeface="Calibri"/>
                <a:cs typeface="Calibri"/>
              </a:rPr>
              <a:t>substrat</a:t>
            </a:r>
            <a:r>
              <a:rPr lang="tr-TR" sz="2400" dirty="0">
                <a:latin typeface="Calibri"/>
                <a:cs typeface="Calibri"/>
              </a:rPr>
              <a:t> ile yarışır.</a:t>
            </a:r>
          </a:p>
          <a:p>
            <a:pPr algn="just">
              <a:lnSpc>
                <a:spcPct val="80000"/>
              </a:lnSpc>
            </a:pPr>
            <a:r>
              <a:rPr lang="tr-TR" sz="2400" dirty="0" smtClean="0">
                <a:latin typeface="Calibri"/>
                <a:cs typeface="Calibri"/>
              </a:rPr>
              <a:t>Enzimin </a:t>
            </a:r>
            <a:r>
              <a:rPr lang="tr-TR" sz="2400" dirty="0">
                <a:latin typeface="Calibri"/>
                <a:cs typeface="Calibri"/>
              </a:rPr>
              <a:t>aktif yerine inhibitör bağlanınca reaksiyon gerçekleşmez; inhibitör aktif yeri işgal ederken </a:t>
            </a:r>
            <a:r>
              <a:rPr lang="tr-TR" sz="2400" dirty="0" err="1">
                <a:latin typeface="Calibri"/>
                <a:cs typeface="Calibri"/>
              </a:rPr>
              <a:t>substratın</a:t>
            </a:r>
            <a:r>
              <a:rPr lang="tr-TR" sz="2400" dirty="0">
                <a:latin typeface="Calibri"/>
                <a:cs typeface="Calibri"/>
              </a:rPr>
              <a:t> enzime bağlanmasını önler. </a:t>
            </a:r>
          </a:p>
          <a:p>
            <a:pPr algn="just"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Kompetitif enzim </a:t>
            </a:r>
            <a:r>
              <a:rPr lang="tr-TR" sz="2400" dirty="0" err="1">
                <a:latin typeface="Calibri"/>
                <a:cs typeface="Calibri"/>
              </a:rPr>
              <a:t>inhibisyonunda</a:t>
            </a:r>
            <a:r>
              <a:rPr lang="tr-TR" sz="2400" dirty="0">
                <a:latin typeface="Calibri"/>
                <a:cs typeface="Calibri"/>
              </a:rPr>
              <a:t> inhibitör madde, </a:t>
            </a:r>
            <a:r>
              <a:rPr lang="tr-TR" sz="2400" b="1" dirty="0">
                <a:solidFill>
                  <a:srgbClr val="FF0066"/>
                </a:solidFill>
                <a:latin typeface="Calibri"/>
                <a:cs typeface="Calibri"/>
              </a:rPr>
              <a:t>enzimin </a:t>
            </a:r>
            <a:r>
              <a:rPr lang="tr-TR" sz="2400" b="1" dirty="0" err="1">
                <a:solidFill>
                  <a:srgbClr val="FF0066"/>
                </a:solidFill>
                <a:latin typeface="Calibri"/>
                <a:cs typeface="Calibri"/>
              </a:rPr>
              <a:t>substratına</a:t>
            </a:r>
            <a:r>
              <a:rPr lang="tr-TR" sz="2400" b="1" dirty="0">
                <a:solidFill>
                  <a:srgbClr val="FF0066"/>
                </a:solidFill>
                <a:latin typeface="Calibri"/>
                <a:cs typeface="Calibri"/>
              </a:rPr>
              <a:t> olan ilgisini azaltır; Km değeri büyür. </a:t>
            </a:r>
          </a:p>
          <a:p>
            <a:pPr algn="just">
              <a:lnSpc>
                <a:spcPct val="80000"/>
              </a:lnSpc>
            </a:pPr>
            <a:r>
              <a:rPr lang="tr-TR" sz="2400" dirty="0">
                <a:latin typeface="Calibri"/>
                <a:cs typeface="Calibri"/>
              </a:rPr>
              <a:t>Kompetitif inhibitör, sıklıkla yapısal olarak </a:t>
            </a:r>
            <a:r>
              <a:rPr lang="tr-TR" sz="2400" dirty="0" err="1">
                <a:latin typeface="Calibri"/>
                <a:cs typeface="Calibri"/>
              </a:rPr>
              <a:t>substrata</a:t>
            </a:r>
            <a:r>
              <a:rPr lang="tr-TR" sz="2400" dirty="0">
                <a:latin typeface="Calibri"/>
                <a:cs typeface="Calibri"/>
              </a:rPr>
              <a:t> benzeyen ve </a:t>
            </a:r>
            <a:r>
              <a:rPr lang="tr-TR" sz="2400" dirty="0" err="1">
                <a:latin typeface="Calibri"/>
                <a:cs typeface="Calibri"/>
              </a:rPr>
              <a:t>substrat</a:t>
            </a:r>
            <a:r>
              <a:rPr lang="tr-TR" sz="2400" dirty="0">
                <a:latin typeface="Calibri"/>
                <a:cs typeface="Calibri"/>
              </a:rPr>
              <a:t> gibi, enzime tersinir bağlanma özelliği gösteren bir bileşiktir.</a:t>
            </a: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7057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800000"/>
                </a:solidFill>
                <a:cs typeface="Calibri"/>
              </a:rPr>
              <a:t>Tersinir Enzim </a:t>
            </a:r>
            <a:r>
              <a:rPr lang="tr-TR" dirty="0" err="1">
                <a:solidFill>
                  <a:srgbClr val="800000"/>
                </a:solidFill>
                <a:cs typeface="Calibri"/>
              </a:rPr>
              <a:t>İnhibisyonları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/>
              </a:rPr>
              <a:t>2) </a:t>
            </a:r>
            <a:r>
              <a:rPr lang="tr-TR" sz="2400" b="1" dirty="0" err="1">
                <a:solidFill>
                  <a:schemeClr val="accent1">
                    <a:lumMod val="75000"/>
                  </a:schemeClr>
                </a:solidFill>
                <a:latin typeface="Calibri"/>
                <a:cs typeface="Calibri"/>
              </a:rPr>
              <a:t>Nonkompetitif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/>
              </a:rPr>
              <a:t> (yarışmasız) enzim </a:t>
            </a:r>
            <a:r>
              <a:rPr lang="tr-TR" sz="2400" b="1" dirty="0" err="1">
                <a:solidFill>
                  <a:schemeClr val="accent1">
                    <a:lumMod val="75000"/>
                  </a:schemeClr>
                </a:solidFill>
                <a:latin typeface="Calibri"/>
                <a:cs typeface="Calibri"/>
              </a:rPr>
              <a:t>inhibisyonu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/>
              </a:rPr>
              <a:t>:</a:t>
            </a:r>
            <a:r>
              <a:rPr lang="tr-TR" sz="2400" i="1" dirty="0">
                <a:solidFill>
                  <a:schemeClr val="accent1">
                    <a:lumMod val="75000"/>
                  </a:schemeClr>
                </a:solidFill>
                <a:latin typeface="Calibri"/>
                <a:cs typeface="Calibri"/>
              </a:rPr>
              <a:t> </a:t>
            </a:r>
          </a:p>
          <a:p>
            <a:pPr algn="just"/>
            <a:r>
              <a:rPr lang="tr-TR" sz="2400" dirty="0">
                <a:latin typeface="Calibri"/>
                <a:cs typeface="Calibri"/>
              </a:rPr>
              <a:t>Yarışmalı olmayan enzim </a:t>
            </a:r>
            <a:r>
              <a:rPr lang="tr-TR" sz="2400" dirty="0" err="1">
                <a:latin typeface="Calibri"/>
                <a:cs typeface="Calibri"/>
              </a:rPr>
              <a:t>inhibisyonudur</a:t>
            </a:r>
            <a:r>
              <a:rPr lang="tr-TR" sz="2400" dirty="0">
                <a:latin typeface="Calibri"/>
                <a:cs typeface="Calibri"/>
              </a:rPr>
              <a:t>. </a:t>
            </a:r>
            <a:r>
              <a:rPr lang="tr-TR" sz="2400" dirty="0" err="1">
                <a:latin typeface="Calibri"/>
                <a:cs typeface="Calibri"/>
              </a:rPr>
              <a:t>Nonkompetitif</a:t>
            </a:r>
            <a:r>
              <a:rPr lang="tr-TR" sz="2400" dirty="0">
                <a:latin typeface="Calibri"/>
                <a:cs typeface="Calibri"/>
              </a:rPr>
              <a:t> enzim </a:t>
            </a:r>
            <a:r>
              <a:rPr lang="tr-TR" sz="2400" dirty="0" err="1">
                <a:latin typeface="Calibri"/>
                <a:cs typeface="Calibri"/>
              </a:rPr>
              <a:t>inhibisyonunda</a:t>
            </a:r>
            <a:r>
              <a:rPr lang="tr-TR" sz="2400" dirty="0">
                <a:latin typeface="Calibri"/>
                <a:cs typeface="Calibri"/>
              </a:rPr>
              <a:t>, </a:t>
            </a:r>
            <a:r>
              <a:rPr lang="tr-TR" sz="2400" b="1" i="1" dirty="0" err="1">
                <a:latin typeface="Calibri"/>
                <a:cs typeface="Calibri"/>
              </a:rPr>
              <a:t>nonkompetitif</a:t>
            </a:r>
            <a:r>
              <a:rPr lang="tr-TR" sz="2400" b="1" i="1" dirty="0">
                <a:latin typeface="Calibri"/>
                <a:cs typeface="Calibri"/>
              </a:rPr>
              <a:t> inhibitör</a:t>
            </a:r>
            <a:r>
              <a:rPr lang="tr-TR" sz="2400" dirty="0">
                <a:latin typeface="Calibri"/>
                <a:cs typeface="Calibri"/>
              </a:rPr>
              <a:t>, enzim üzerinde </a:t>
            </a:r>
            <a:r>
              <a:rPr lang="tr-TR" sz="2400" dirty="0" err="1">
                <a:latin typeface="Calibri"/>
                <a:cs typeface="Calibri"/>
              </a:rPr>
              <a:t>substratın</a:t>
            </a:r>
            <a:r>
              <a:rPr lang="tr-TR" sz="2400" dirty="0">
                <a:latin typeface="Calibri"/>
                <a:cs typeface="Calibri"/>
              </a:rPr>
              <a:t> bağlandığı aktif yerden ayrı bir yere tersinir olarak bağlanır. </a:t>
            </a:r>
          </a:p>
          <a:p>
            <a:pPr algn="just"/>
            <a:r>
              <a:rPr lang="tr-TR" sz="2400" dirty="0">
                <a:latin typeface="Calibri"/>
                <a:cs typeface="Calibri"/>
              </a:rPr>
              <a:t>Enzime </a:t>
            </a:r>
            <a:r>
              <a:rPr lang="tr-TR" sz="2400" dirty="0" err="1">
                <a:latin typeface="Calibri"/>
                <a:cs typeface="Calibri"/>
              </a:rPr>
              <a:t>nonkompetitif</a:t>
            </a:r>
            <a:r>
              <a:rPr lang="tr-TR" sz="2400" dirty="0">
                <a:latin typeface="Calibri"/>
                <a:cs typeface="Calibri"/>
              </a:rPr>
              <a:t> inhibitörün bağlanması </a:t>
            </a:r>
            <a:r>
              <a:rPr lang="tr-TR" sz="2400" dirty="0" err="1">
                <a:latin typeface="Calibri"/>
                <a:cs typeface="Calibri"/>
              </a:rPr>
              <a:t>substrat</a:t>
            </a:r>
            <a:r>
              <a:rPr lang="tr-TR" sz="2400" dirty="0">
                <a:latin typeface="Calibri"/>
                <a:cs typeface="Calibri"/>
              </a:rPr>
              <a:t> bağlanmasını bloke etmez, </a:t>
            </a:r>
            <a:r>
              <a:rPr lang="tr-TR" sz="2400" dirty="0" err="1">
                <a:latin typeface="Calibri"/>
                <a:cs typeface="Calibri"/>
              </a:rPr>
              <a:t>substrat</a:t>
            </a:r>
            <a:r>
              <a:rPr lang="tr-TR" sz="2400" dirty="0">
                <a:latin typeface="Calibri"/>
                <a:cs typeface="Calibri"/>
              </a:rPr>
              <a:t> bağlanması da </a:t>
            </a:r>
            <a:r>
              <a:rPr lang="tr-TR" sz="2400" dirty="0" err="1">
                <a:latin typeface="Calibri"/>
                <a:cs typeface="Calibri"/>
              </a:rPr>
              <a:t>nonkompetitif</a:t>
            </a:r>
            <a:r>
              <a:rPr lang="tr-TR" sz="2400" dirty="0">
                <a:latin typeface="Calibri"/>
                <a:cs typeface="Calibri"/>
              </a:rPr>
              <a:t> inhibitörün bağlanmasını bloke etmez. </a:t>
            </a:r>
          </a:p>
          <a:p>
            <a:pPr algn="just"/>
            <a:r>
              <a:rPr lang="tr-TR" sz="2400" dirty="0" err="1">
                <a:latin typeface="Calibri"/>
                <a:cs typeface="Calibri"/>
              </a:rPr>
              <a:t>Nonkompetitif</a:t>
            </a:r>
            <a:r>
              <a:rPr lang="tr-TR" sz="2400" dirty="0">
                <a:latin typeface="Calibri"/>
                <a:cs typeface="Calibri"/>
              </a:rPr>
              <a:t> inhibitör, kimyasal yapı yönünden </a:t>
            </a:r>
            <a:r>
              <a:rPr lang="tr-TR" sz="2400" dirty="0" err="1">
                <a:latin typeface="Calibri"/>
                <a:cs typeface="Calibri"/>
              </a:rPr>
              <a:t>substrata</a:t>
            </a:r>
            <a:r>
              <a:rPr lang="tr-TR" sz="2400" dirty="0">
                <a:latin typeface="Calibri"/>
                <a:cs typeface="Calibri"/>
              </a:rPr>
              <a:t> benzemez; serbest enzime veya ES kompleksi oluştuktan sonra enzimin </a:t>
            </a:r>
            <a:r>
              <a:rPr lang="tr-TR" sz="2400" dirty="0" err="1">
                <a:latin typeface="Calibri"/>
                <a:cs typeface="Calibri"/>
              </a:rPr>
              <a:t>substratın</a:t>
            </a:r>
            <a:r>
              <a:rPr lang="tr-TR" sz="2400" dirty="0">
                <a:latin typeface="Calibri"/>
                <a:cs typeface="Calibri"/>
              </a:rPr>
              <a:t> bağlı olduğu aktif yerden başka bir yerine tersinir bağlanarak enzimi </a:t>
            </a:r>
            <a:r>
              <a:rPr lang="tr-TR" sz="2400" dirty="0" err="1">
                <a:latin typeface="Calibri"/>
                <a:cs typeface="Calibri"/>
              </a:rPr>
              <a:t>inaktive</a:t>
            </a:r>
            <a:r>
              <a:rPr lang="tr-TR" sz="2400" dirty="0">
                <a:latin typeface="Calibri"/>
                <a:cs typeface="Calibri"/>
              </a:rPr>
              <a:t> </a:t>
            </a:r>
            <a:r>
              <a:rPr lang="tr-TR" sz="2400" dirty="0" smtClean="0">
                <a:latin typeface="Calibri"/>
                <a:cs typeface="Calibri"/>
              </a:rPr>
              <a:t>eder.</a:t>
            </a:r>
            <a:endParaRPr lang="tr-TR" sz="24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4583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800000"/>
                </a:solidFill>
                <a:cs typeface="Calibri"/>
              </a:rPr>
              <a:t>Tersinir Enzim </a:t>
            </a:r>
            <a:r>
              <a:rPr lang="tr-TR" dirty="0" err="1">
                <a:solidFill>
                  <a:srgbClr val="800000"/>
                </a:solidFill>
                <a:cs typeface="Calibri"/>
              </a:rPr>
              <a:t>İnhibisyonları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376092"/>
                </a:solidFill>
                <a:latin typeface="Calibri"/>
                <a:cs typeface="Calibri"/>
              </a:rPr>
              <a:t>3) </a:t>
            </a:r>
            <a:r>
              <a:rPr lang="tr-TR" sz="2400" b="1" dirty="0" err="1">
                <a:solidFill>
                  <a:srgbClr val="376092"/>
                </a:solidFill>
                <a:latin typeface="Calibri"/>
                <a:cs typeface="Calibri"/>
              </a:rPr>
              <a:t>Ankompetitif</a:t>
            </a:r>
            <a:r>
              <a:rPr lang="tr-TR" sz="2400" b="1" dirty="0">
                <a:solidFill>
                  <a:srgbClr val="376092"/>
                </a:solidFill>
                <a:latin typeface="Calibri"/>
                <a:cs typeface="Calibri"/>
              </a:rPr>
              <a:t> enzim </a:t>
            </a:r>
            <a:r>
              <a:rPr lang="tr-TR" sz="2400" b="1" dirty="0" err="1">
                <a:solidFill>
                  <a:srgbClr val="376092"/>
                </a:solidFill>
                <a:latin typeface="Calibri"/>
                <a:cs typeface="Calibri"/>
              </a:rPr>
              <a:t>inhibisyonu</a:t>
            </a:r>
            <a:r>
              <a:rPr lang="tr-TR" sz="2400" b="1" dirty="0">
                <a:solidFill>
                  <a:srgbClr val="376092"/>
                </a:solidFill>
                <a:latin typeface="Calibri"/>
                <a:cs typeface="Calibri"/>
              </a:rPr>
              <a:t>:</a:t>
            </a:r>
            <a:r>
              <a:rPr lang="tr-TR" sz="2400" i="1" dirty="0">
                <a:solidFill>
                  <a:srgbClr val="376092"/>
                </a:solidFill>
                <a:latin typeface="Calibri"/>
                <a:cs typeface="Calibri"/>
              </a:rPr>
              <a:t> </a:t>
            </a:r>
          </a:p>
          <a:p>
            <a:pPr algn="just"/>
            <a:r>
              <a:rPr lang="tr-TR" sz="2400" dirty="0">
                <a:latin typeface="Calibri"/>
                <a:cs typeface="Calibri"/>
              </a:rPr>
              <a:t>Bir enzime bir </a:t>
            </a:r>
            <a:r>
              <a:rPr lang="tr-TR" sz="2400" dirty="0" err="1">
                <a:latin typeface="Calibri"/>
                <a:cs typeface="Calibri"/>
              </a:rPr>
              <a:t>ankompetitif</a:t>
            </a:r>
            <a:r>
              <a:rPr lang="tr-TR" sz="2400" dirty="0">
                <a:latin typeface="Calibri"/>
                <a:cs typeface="Calibri"/>
              </a:rPr>
              <a:t> inhibitörün bağlanması sonucu meydana gelen enzim </a:t>
            </a:r>
            <a:r>
              <a:rPr lang="tr-TR" sz="2400" dirty="0" err="1">
                <a:latin typeface="Calibri"/>
                <a:cs typeface="Calibri"/>
              </a:rPr>
              <a:t>inhibisyonudur</a:t>
            </a:r>
            <a:r>
              <a:rPr lang="tr-TR" sz="2400" dirty="0">
                <a:latin typeface="Calibri"/>
                <a:cs typeface="Calibri"/>
              </a:rPr>
              <a:t>. </a:t>
            </a:r>
          </a:p>
          <a:p>
            <a:pPr algn="just"/>
            <a:r>
              <a:rPr lang="tr-TR" sz="2400" b="1" i="1" dirty="0" err="1">
                <a:latin typeface="Calibri"/>
                <a:cs typeface="Calibri"/>
              </a:rPr>
              <a:t>Ankompetitif</a:t>
            </a:r>
            <a:r>
              <a:rPr lang="tr-TR" sz="2400" b="1" i="1" dirty="0">
                <a:latin typeface="Calibri"/>
                <a:cs typeface="Calibri"/>
              </a:rPr>
              <a:t> inhibitör</a:t>
            </a:r>
            <a:r>
              <a:rPr lang="tr-TR" sz="2400" dirty="0">
                <a:latin typeface="Calibri"/>
                <a:cs typeface="Calibri"/>
              </a:rPr>
              <a:t>, </a:t>
            </a:r>
            <a:r>
              <a:rPr lang="tr-TR" sz="2400" dirty="0" err="1">
                <a:latin typeface="Calibri"/>
                <a:cs typeface="Calibri"/>
              </a:rPr>
              <a:t>nonkompetitif</a:t>
            </a:r>
            <a:r>
              <a:rPr lang="tr-TR" sz="2400" dirty="0">
                <a:latin typeface="Calibri"/>
                <a:cs typeface="Calibri"/>
              </a:rPr>
              <a:t> inhibitör gibi, enzim üzerinde </a:t>
            </a:r>
            <a:r>
              <a:rPr lang="tr-TR" sz="2400" dirty="0" err="1">
                <a:latin typeface="Calibri"/>
                <a:cs typeface="Calibri"/>
              </a:rPr>
              <a:t>substratın</a:t>
            </a:r>
            <a:r>
              <a:rPr lang="tr-TR" sz="2400" dirty="0">
                <a:latin typeface="Calibri"/>
                <a:cs typeface="Calibri"/>
              </a:rPr>
              <a:t> bağlandığı aktif yerden ayrı bir yere tersinir olarak bağlanır.</a:t>
            </a:r>
          </a:p>
          <a:p>
            <a:pPr algn="just"/>
            <a:r>
              <a:rPr lang="tr-TR" sz="2400" dirty="0">
                <a:latin typeface="Calibri"/>
                <a:cs typeface="Calibri"/>
              </a:rPr>
              <a:t> Fakat </a:t>
            </a:r>
            <a:r>
              <a:rPr lang="tr-TR" sz="2400" dirty="0" err="1">
                <a:latin typeface="Calibri"/>
                <a:cs typeface="Calibri"/>
              </a:rPr>
              <a:t>nonkompetitif</a:t>
            </a:r>
            <a:r>
              <a:rPr lang="tr-TR" sz="2400" dirty="0">
                <a:latin typeface="Calibri"/>
                <a:cs typeface="Calibri"/>
              </a:rPr>
              <a:t> inhibitör serbest enzime veya ES kompleksine bağlanabildiği halde </a:t>
            </a:r>
            <a:r>
              <a:rPr lang="tr-TR" sz="2400" dirty="0" err="1">
                <a:latin typeface="Calibri"/>
                <a:cs typeface="Calibri"/>
              </a:rPr>
              <a:t>ankompetitif</a:t>
            </a:r>
            <a:r>
              <a:rPr lang="tr-TR" sz="2400" dirty="0">
                <a:latin typeface="Calibri"/>
                <a:cs typeface="Calibri"/>
              </a:rPr>
              <a:t> inhibitör, yalnızca ES kompleksi oluştuktan sonra enzimin </a:t>
            </a:r>
            <a:r>
              <a:rPr lang="tr-TR" sz="2400" dirty="0" err="1">
                <a:latin typeface="Calibri"/>
                <a:cs typeface="Calibri"/>
              </a:rPr>
              <a:t>substratın</a:t>
            </a:r>
            <a:r>
              <a:rPr lang="tr-TR" sz="2400" dirty="0">
                <a:latin typeface="Calibri"/>
                <a:cs typeface="Calibri"/>
              </a:rPr>
              <a:t> bağlı olduğu aktif yerden başka bir yerine tersinir bağlanarak enzimi </a:t>
            </a:r>
            <a:r>
              <a:rPr lang="tr-TR" sz="2400" dirty="0" err="1">
                <a:latin typeface="Calibri"/>
                <a:cs typeface="Calibri"/>
              </a:rPr>
              <a:t>inaktive</a:t>
            </a:r>
            <a:r>
              <a:rPr lang="tr-TR" sz="2400" dirty="0">
                <a:latin typeface="Calibri"/>
                <a:cs typeface="Calibri"/>
              </a:rPr>
              <a:t> eder: </a:t>
            </a:r>
          </a:p>
          <a:p>
            <a:pPr marL="0" indent="0">
              <a:buNone/>
            </a:pP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4999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800000"/>
                </a:solidFill>
                <a:cs typeface="Calibri"/>
              </a:rPr>
              <a:t>Tersinmez </a:t>
            </a:r>
            <a:r>
              <a:rPr lang="tr-TR" dirty="0">
                <a:solidFill>
                  <a:srgbClr val="800000"/>
                </a:solidFill>
                <a:cs typeface="Calibri"/>
              </a:rPr>
              <a:t>Enzim </a:t>
            </a:r>
            <a:r>
              <a:rPr lang="tr-TR" dirty="0" err="1">
                <a:solidFill>
                  <a:srgbClr val="800000"/>
                </a:solidFill>
                <a:cs typeface="Calibri"/>
              </a:rPr>
              <a:t>İnhibisyonları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Tersinmez</a:t>
            </a:r>
            <a:r>
              <a:rPr lang="en-US" dirty="0" smtClean="0"/>
              <a:t> (</a:t>
            </a:r>
            <a:r>
              <a:rPr lang="en-US" dirty="0" err="1" smtClean="0"/>
              <a:t>irreversibl</a:t>
            </a:r>
            <a:r>
              <a:rPr lang="en-US" dirty="0" smtClean="0"/>
              <a:t>) </a:t>
            </a:r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inhibisyonu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irreversibl</a:t>
            </a:r>
            <a:r>
              <a:rPr lang="en-US" dirty="0"/>
              <a:t> </a:t>
            </a:r>
            <a:r>
              <a:rPr lang="en-US" dirty="0" err="1"/>
              <a:t>inhibitörün</a:t>
            </a:r>
            <a:r>
              <a:rPr lang="en-US" dirty="0"/>
              <a:t>, </a:t>
            </a:r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aktivite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esas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fonksiyonel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dirty="0" err="1"/>
              <a:t>yıkması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onunla</a:t>
            </a:r>
            <a:r>
              <a:rPr lang="en-US" dirty="0"/>
              <a:t> </a:t>
            </a:r>
            <a:r>
              <a:rPr lang="en-US" dirty="0" err="1"/>
              <a:t>irreversibl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birleşmesi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.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irreversibl</a:t>
            </a:r>
            <a:r>
              <a:rPr lang="en-US" dirty="0"/>
              <a:t> </a:t>
            </a:r>
            <a:r>
              <a:rPr lang="en-US" dirty="0" err="1"/>
              <a:t>inhibitör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kovalent</a:t>
            </a:r>
            <a:r>
              <a:rPr lang="en-US" dirty="0"/>
              <a:t> </a:t>
            </a:r>
            <a:r>
              <a:rPr lang="en-US" dirty="0" err="1"/>
              <a:t>bağ</a:t>
            </a:r>
            <a:r>
              <a:rPr lang="en-US" dirty="0"/>
              <a:t> </a:t>
            </a:r>
            <a:r>
              <a:rPr lang="en-US" dirty="0" err="1"/>
              <a:t>oluşması</a:t>
            </a:r>
            <a:r>
              <a:rPr lang="en-US" dirty="0"/>
              <a:t> </a:t>
            </a:r>
            <a:r>
              <a:rPr lang="en-US" dirty="0" err="1" smtClean="0"/>
              <a:t>yaygındır</a:t>
            </a:r>
            <a:r>
              <a:rPr lang="en-US" dirty="0"/>
              <a:t>.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76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solidFill>
                  <a:srgbClr val="800000"/>
                </a:solidFill>
                <a:latin typeface="Tahoma" charset="0"/>
              </a:rPr>
              <a:t>İzoenzimler</a:t>
            </a:r>
            <a:r>
              <a:rPr lang="tr-TR" dirty="0">
                <a:solidFill>
                  <a:srgbClr val="800000"/>
                </a:solidFill>
                <a:latin typeface="Tahoma" charset="0"/>
              </a:rPr>
              <a:t> (</a:t>
            </a:r>
            <a:r>
              <a:rPr lang="tr-TR" dirty="0" err="1">
                <a:solidFill>
                  <a:srgbClr val="800000"/>
                </a:solidFill>
                <a:latin typeface="Tahoma" charset="0"/>
              </a:rPr>
              <a:t>izozimler</a:t>
            </a:r>
            <a:r>
              <a:rPr lang="tr-TR" dirty="0" smtClean="0">
                <a:solidFill>
                  <a:srgbClr val="800000"/>
                </a:solidFill>
                <a:latin typeface="Tahoma" charset="0"/>
              </a:rPr>
              <a:t>)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>
                <a:latin typeface="Tahoma" charset="0"/>
              </a:rPr>
              <a:t>Belli </a:t>
            </a:r>
            <a:r>
              <a:rPr lang="tr-TR" dirty="0">
                <a:latin typeface="Tahoma" charset="0"/>
              </a:rPr>
              <a:t>bir enzimin katalitik aktivitesi aynı, fakat elektriksel alanda göç, doku dağılımı, ısı, inhibitör ve </a:t>
            </a:r>
            <a:r>
              <a:rPr lang="tr-TR" dirty="0" err="1">
                <a:latin typeface="Tahoma" charset="0"/>
              </a:rPr>
              <a:t>aktivatörlere</a:t>
            </a:r>
            <a:r>
              <a:rPr lang="tr-TR" dirty="0">
                <a:latin typeface="Tahoma" charset="0"/>
              </a:rPr>
              <a:t> yanıtları farklı olan formlarına o enzimin </a:t>
            </a:r>
            <a:r>
              <a:rPr lang="tr-TR" b="1" dirty="0" err="1">
                <a:latin typeface="Tahoma" charset="0"/>
              </a:rPr>
              <a:t>izoenzimleri</a:t>
            </a:r>
            <a:r>
              <a:rPr lang="tr-TR" dirty="0">
                <a:latin typeface="Tahoma" charset="0"/>
              </a:rPr>
              <a:t> denir.</a:t>
            </a:r>
          </a:p>
          <a:p>
            <a:pPr algn="just"/>
            <a:endParaRPr lang="tr-TR" dirty="0">
              <a:latin typeface="Tahoma" charset="0"/>
            </a:endParaRPr>
          </a:p>
          <a:p>
            <a:pPr algn="just"/>
            <a:r>
              <a:rPr lang="tr-TR" dirty="0" err="1">
                <a:latin typeface="Tahoma" charset="0"/>
              </a:rPr>
              <a:t>İzoenzimler</a:t>
            </a:r>
            <a:r>
              <a:rPr lang="tr-TR" dirty="0">
                <a:latin typeface="Tahoma" charset="0"/>
              </a:rPr>
              <a:t>, amino asit dizinleri farklı proteinler olduğu halde aynı tepkimeyi katalize eden enzimlerdir </a:t>
            </a:r>
          </a:p>
          <a:p>
            <a:pPr algn="just"/>
            <a:endParaRPr lang="tr-TR" dirty="0">
              <a:latin typeface="Tahoma" charset="0"/>
            </a:endParaRPr>
          </a:p>
          <a:p>
            <a:pPr algn="just"/>
            <a:r>
              <a:rPr lang="tr-TR" dirty="0">
                <a:latin typeface="Tahoma" charset="0"/>
              </a:rPr>
              <a:t>Farklı dokularda veya farklı </a:t>
            </a:r>
            <a:r>
              <a:rPr lang="tr-TR" dirty="0" err="1">
                <a:latin typeface="Tahoma" charset="0"/>
              </a:rPr>
              <a:t>intrasellüler</a:t>
            </a:r>
            <a:r>
              <a:rPr lang="tr-TR" dirty="0">
                <a:latin typeface="Tahoma" charset="0"/>
              </a:rPr>
              <a:t> </a:t>
            </a:r>
            <a:r>
              <a:rPr lang="tr-TR" dirty="0" err="1">
                <a:latin typeface="Tahoma" charset="0"/>
              </a:rPr>
              <a:t>kompartmanlarda</a:t>
            </a:r>
            <a:r>
              <a:rPr lang="tr-TR" dirty="0">
                <a:latin typeface="Tahoma" charset="0"/>
              </a:rPr>
              <a:t> farklı rollere sahiptirler. </a:t>
            </a:r>
          </a:p>
          <a:p>
            <a:pPr marL="0" indent="0" algn="just">
              <a:buNone/>
            </a:pPr>
            <a:endParaRPr lang="tr-TR" dirty="0">
              <a:latin typeface="Tahoma" charset="0"/>
            </a:endParaRPr>
          </a:p>
          <a:p>
            <a:pPr algn="just"/>
            <a:r>
              <a:rPr lang="tr-TR" dirty="0">
                <a:latin typeface="Tahoma" charset="0"/>
              </a:rPr>
              <a:t>Günümüzde gelişmiş tekniklerle, aynı tepkimeyi </a:t>
            </a:r>
            <a:r>
              <a:rPr lang="tr-TR" dirty="0" err="1">
                <a:latin typeface="Tahoma" charset="0"/>
              </a:rPr>
              <a:t>katalizlediği</a:t>
            </a:r>
            <a:r>
              <a:rPr lang="tr-TR" dirty="0">
                <a:latin typeface="Tahoma" charset="0"/>
              </a:rPr>
              <a:t> halde farklı yapısal özellik gösteren </a:t>
            </a:r>
            <a:r>
              <a:rPr lang="tr-TR" dirty="0" err="1">
                <a:latin typeface="Tahoma" charset="0"/>
              </a:rPr>
              <a:t>izoenzimler</a:t>
            </a:r>
            <a:r>
              <a:rPr lang="tr-TR" dirty="0">
                <a:latin typeface="Tahoma" charset="0"/>
              </a:rPr>
              <a:t> ayrı ayrı analiz edilerek miktarları veya aktiviteleri belirlenebilmektedir.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870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800000"/>
                </a:solidFill>
                <a:latin typeface="Tahoma" charset="0"/>
              </a:rPr>
              <a:t>Koenzimler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302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dirty="0" err="1">
                <a:latin typeface="Calibri"/>
                <a:cs typeface="Calibri"/>
              </a:rPr>
              <a:t>Koenzimler</a:t>
            </a:r>
            <a:r>
              <a:rPr lang="tr-TR" dirty="0">
                <a:latin typeface="Calibri"/>
                <a:cs typeface="Calibri"/>
              </a:rPr>
              <a:t>, bazı enzimlerin aktiviteleri için gerekli olan ve </a:t>
            </a:r>
            <a:r>
              <a:rPr lang="tr-TR" b="1" dirty="0" err="1">
                <a:solidFill>
                  <a:srgbClr val="FF00FF"/>
                </a:solidFill>
                <a:latin typeface="Calibri"/>
                <a:cs typeface="Calibri"/>
              </a:rPr>
              <a:t>kofaktör</a:t>
            </a:r>
            <a:r>
              <a:rPr lang="tr-TR" dirty="0">
                <a:latin typeface="Calibri"/>
                <a:cs typeface="Calibri"/>
              </a:rPr>
              <a:t> diye adlandırılan ek kimyasal </a:t>
            </a:r>
            <a:r>
              <a:rPr lang="tr-TR" dirty="0" err="1">
                <a:latin typeface="Calibri"/>
                <a:cs typeface="Calibri"/>
              </a:rPr>
              <a:t>komponentlerin</a:t>
            </a:r>
            <a:r>
              <a:rPr lang="tr-TR" dirty="0">
                <a:latin typeface="Calibri"/>
                <a:cs typeface="Calibri"/>
              </a:rPr>
              <a:t> organik veya </a:t>
            </a:r>
            <a:r>
              <a:rPr lang="tr-TR" dirty="0" err="1">
                <a:latin typeface="Calibri"/>
                <a:cs typeface="Calibri"/>
              </a:rPr>
              <a:t>metalloorganik</a:t>
            </a:r>
            <a:r>
              <a:rPr lang="tr-TR" dirty="0">
                <a:latin typeface="Calibri"/>
                <a:cs typeface="Calibri"/>
              </a:rPr>
              <a:t> molekül yapısında olanlarıdırlar.</a:t>
            </a:r>
          </a:p>
          <a:p>
            <a:pPr algn="just"/>
            <a:r>
              <a:rPr lang="tr-TR" i="1" dirty="0" err="1" smtClean="0">
                <a:latin typeface="Calibri"/>
                <a:cs typeface="Calibri"/>
              </a:rPr>
              <a:t>Kofaktörlerin</a:t>
            </a:r>
            <a:r>
              <a:rPr lang="tr-TR" i="1" dirty="0" smtClean="0">
                <a:latin typeface="Calibri"/>
                <a:cs typeface="Calibri"/>
              </a:rPr>
              <a:t> </a:t>
            </a:r>
            <a:r>
              <a:rPr lang="tr-TR" i="1" dirty="0">
                <a:latin typeface="Calibri"/>
                <a:cs typeface="Calibri"/>
              </a:rPr>
              <a:t>diğer grubu, </a:t>
            </a:r>
            <a:r>
              <a:rPr lang="tr-TR" b="1" i="1" dirty="0">
                <a:solidFill>
                  <a:srgbClr val="7575D1"/>
                </a:solidFill>
                <a:latin typeface="Calibri"/>
                <a:cs typeface="Calibri"/>
              </a:rPr>
              <a:t>Fe</a:t>
            </a:r>
            <a:r>
              <a:rPr lang="tr-TR" b="1" i="1" baseline="30000" dirty="0">
                <a:solidFill>
                  <a:srgbClr val="7575D1"/>
                </a:solidFill>
                <a:latin typeface="Calibri"/>
                <a:cs typeface="Calibri"/>
              </a:rPr>
              <a:t>2+</a:t>
            </a:r>
            <a:r>
              <a:rPr lang="tr-TR" b="1" i="1" dirty="0">
                <a:solidFill>
                  <a:srgbClr val="7575D1"/>
                </a:solidFill>
                <a:latin typeface="Calibri"/>
                <a:cs typeface="Calibri"/>
              </a:rPr>
              <a:t>, Mg</a:t>
            </a:r>
            <a:r>
              <a:rPr lang="tr-TR" b="1" i="1" baseline="30000" dirty="0">
                <a:solidFill>
                  <a:srgbClr val="7575D1"/>
                </a:solidFill>
                <a:latin typeface="Calibri"/>
                <a:cs typeface="Calibri"/>
              </a:rPr>
              <a:t>2+</a:t>
            </a:r>
            <a:r>
              <a:rPr lang="tr-TR" b="1" i="1" dirty="0">
                <a:solidFill>
                  <a:srgbClr val="7575D1"/>
                </a:solidFill>
                <a:latin typeface="Calibri"/>
                <a:cs typeface="Calibri"/>
              </a:rPr>
              <a:t>, Mn</a:t>
            </a:r>
            <a:r>
              <a:rPr lang="tr-TR" b="1" i="1" baseline="30000" dirty="0">
                <a:solidFill>
                  <a:srgbClr val="7575D1"/>
                </a:solidFill>
                <a:latin typeface="Calibri"/>
                <a:cs typeface="Calibri"/>
              </a:rPr>
              <a:t>2+</a:t>
            </a:r>
            <a:r>
              <a:rPr lang="tr-TR" b="1" i="1" dirty="0">
                <a:solidFill>
                  <a:srgbClr val="7575D1"/>
                </a:solidFill>
                <a:latin typeface="Calibri"/>
                <a:cs typeface="Calibri"/>
              </a:rPr>
              <a:t>, Zn</a:t>
            </a:r>
            <a:r>
              <a:rPr lang="tr-TR" b="1" i="1" baseline="30000" dirty="0">
                <a:solidFill>
                  <a:srgbClr val="7575D1"/>
                </a:solidFill>
                <a:latin typeface="Calibri"/>
                <a:cs typeface="Calibri"/>
              </a:rPr>
              <a:t>2+</a:t>
            </a:r>
            <a:r>
              <a:rPr lang="tr-TR" i="1" dirty="0">
                <a:solidFill>
                  <a:srgbClr val="7575D1"/>
                </a:solidFill>
                <a:latin typeface="Calibri"/>
                <a:cs typeface="Calibri"/>
              </a:rPr>
              <a:t> </a:t>
            </a:r>
            <a:r>
              <a:rPr lang="tr-TR" i="1" dirty="0">
                <a:latin typeface="Calibri"/>
                <a:cs typeface="Calibri"/>
              </a:rPr>
              <a:t>gibi inorganik iyonlardır.</a:t>
            </a:r>
            <a:endParaRPr lang="tr-TR" dirty="0">
              <a:latin typeface="Calibri"/>
              <a:cs typeface="Calibri"/>
            </a:endParaRPr>
          </a:p>
          <a:p>
            <a:pPr algn="just"/>
            <a:r>
              <a:rPr lang="tr-TR" dirty="0" err="1">
                <a:latin typeface="Calibri"/>
                <a:cs typeface="Calibri"/>
              </a:rPr>
              <a:t>Koenzimlerin</a:t>
            </a:r>
            <a:r>
              <a:rPr lang="tr-TR" dirty="0">
                <a:latin typeface="Calibri"/>
                <a:cs typeface="Calibri"/>
              </a:rPr>
              <a:t> bazıları enzim proteinine </a:t>
            </a:r>
            <a:r>
              <a:rPr lang="tr-TR" dirty="0" err="1">
                <a:latin typeface="Calibri"/>
                <a:cs typeface="Calibri"/>
              </a:rPr>
              <a:t>kovalent</a:t>
            </a:r>
            <a:r>
              <a:rPr lang="tr-TR" dirty="0">
                <a:latin typeface="Calibri"/>
                <a:cs typeface="Calibri"/>
              </a:rPr>
              <a:t> olarak bağlıdırlar; enzimden ayrılmazlar. </a:t>
            </a:r>
          </a:p>
          <a:p>
            <a:pPr algn="just"/>
            <a:r>
              <a:rPr lang="tr-TR" dirty="0">
                <a:latin typeface="Calibri"/>
                <a:cs typeface="Calibri"/>
              </a:rPr>
              <a:t>Bazı </a:t>
            </a:r>
            <a:r>
              <a:rPr lang="tr-TR" dirty="0" err="1">
                <a:latin typeface="Calibri"/>
                <a:cs typeface="Calibri"/>
              </a:rPr>
              <a:t>koenzimler</a:t>
            </a:r>
            <a:r>
              <a:rPr lang="tr-TR" dirty="0">
                <a:latin typeface="Calibri"/>
                <a:cs typeface="Calibri"/>
              </a:rPr>
              <a:t> ise enzim proteinine </a:t>
            </a:r>
            <a:r>
              <a:rPr lang="tr-TR" dirty="0" err="1">
                <a:latin typeface="Calibri"/>
                <a:cs typeface="Calibri"/>
              </a:rPr>
              <a:t>nonkovalent</a:t>
            </a:r>
            <a:r>
              <a:rPr lang="tr-TR" dirty="0">
                <a:latin typeface="Calibri"/>
                <a:cs typeface="Calibri"/>
              </a:rPr>
              <a:t> olarak gevşek bir şekilde bağlıdırlar; enzimden ayrılabilirler.</a:t>
            </a:r>
          </a:p>
          <a:p>
            <a:pPr algn="just"/>
            <a:r>
              <a:rPr lang="tr-TR" dirty="0" err="1" smtClean="0">
                <a:latin typeface="Calibri"/>
                <a:cs typeface="Calibri"/>
              </a:rPr>
              <a:t>Koenzimlerin</a:t>
            </a:r>
            <a:r>
              <a:rPr lang="tr-TR" dirty="0" smtClean="0">
                <a:latin typeface="Calibri"/>
                <a:cs typeface="Calibri"/>
              </a:rPr>
              <a:t> </a:t>
            </a:r>
            <a:r>
              <a:rPr lang="tr-TR" dirty="0">
                <a:latin typeface="Calibri"/>
                <a:cs typeface="Calibri"/>
              </a:rPr>
              <a:t>enzim proteinine </a:t>
            </a:r>
            <a:r>
              <a:rPr lang="tr-TR" dirty="0" err="1">
                <a:latin typeface="Calibri"/>
                <a:cs typeface="Calibri"/>
              </a:rPr>
              <a:t>kovalent</a:t>
            </a:r>
            <a:r>
              <a:rPr lang="tr-TR" dirty="0">
                <a:latin typeface="Calibri"/>
                <a:cs typeface="Calibri"/>
              </a:rPr>
              <a:t> olarak bağlı olup enzimden ayrılmayanları </a:t>
            </a:r>
            <a:r>
              <a:rPr lang="tr-TR" b="1" i="1" dirty="0" err="1">
                <a:solidFill>
                  <a:srgbClr val="FF00FF"/>
                </a:solidFill>
                <a:latin typeface="Calibri"/>
                <a:cs typeface="Calibri"/>
              </a:rPr>
              <a:t>prostetik</a:t>
            </a:r>
            <a:r>
              <a:rPr lang="tr-TR" b="1" i="1" dirty="0">
                <a:solidFill>
                  <a:srgbClr val="FF00FF"/>
                </a:solidFill>
                <a:latin typeface="Calibri"/>
                <a:cs typeface="Calibri"/>
              </a:rPr>
              <a:t> grup</a:t>
            </a:r>
            <a:r>
              <a:rPr lang="tr-TR" b="1" i="1" dirty="0">
                <a:latin typeface="Calibri"/>
                <a:cs typeface="Calibri"/>
              </a:rPr>
              <a:t> </a:t>
            </a:r>
            <a:r>
              <a:rPr lang="tr-TR" dirty="0">
                <a:latin typeface="Calibri"/>
                <a:cs typeface="Calibri"/>
              </a:rPr>
              <a:t>olarak adlandırılırlar; enzim proteinine </a:t>
            </a:r>
            <a:r>
              <a:rPr lang="tr-TR" dirty="0" err="1">
                <a:latin typeface="Calibri"/>
                <a:cs typeface="Calibri"/>
              </a:rPr>
              <a:t>nonkovalent</a:t>
            </a:r>
            <a:r>
              <a:rPr lang="tr-TR" dirty="0">
                <a:latin typeface="Calibri"/>
                <a:cs typeface="Calibri"/>
              </a:rPr>
              <a:t> olarak bağlı olup enzimden ayrılabilenleri </a:t>
            </a:r>
            <a:r>
              <a:rPr lang="tr-TR" b="1" i="1" dirty="0" err="1">
                <a:solidFill>
                  <a:srgbClr val="FF00FF"/>
                </a:solidFill>
                <a:latin typeface="Calibri"/>
                <a:cs typeface="Calibri"/>
              </a:rPr>
              <a:t>kosubstrat</a:t>
            </a:r>
            <a:r>
              <a:rPr lang="tr-TR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tr-TR" dirty="0">
                <a:latin typeface="Calibri"/>
                <a:cs typeface="Calibri"/>
              </a:rPr>
              <a:t>olarak adlandırılırlar. 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0466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1423</TotalTime>
  <Words>490</Words>
  <Application>Microsoft Macintosh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ENZİMLER</vt:lpstr>
      <vt:lpstr>Tersinir Enzim İnhibisyonları</vt:lpstr>
      <vt:lpstr>Tersinir Enzim İnhibisyonları</vt:lpstr>
      <vt:lpstr>Tersinir Enzim İnhibisyonları</vt:lpstr>
      <vt:lpstr>Tersinmez Enzim İnhibisyonları</vt:lpstr>
      <vt:lpstr>İzoenzimler (izozimler)</vt:lpstr>
      <vt:lpstr>Koenzimler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19</cp:revision>
  <dcterms:created xsi:type="dcterms:W3CDTF">2018-05-08T12:08:33Z</dcterms:created>
  <dcterms:modified xsi:type="dcterms:W3CDTF">2018-05-10T08:28:20Z</dcterms:modified>
</cp:coreProperties>
</file>