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4.05.2020</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396552" y="188640"/>
            <a:ext cx="2952328" cy="144016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232170" y="1"/>
            <a:ext cx="1911830" cy="1700808"/>
          </a:xfrm>
          <a:prstGeom prst="rect">
            <a:avLst/>
          </a:prstGeom>
        </p:spPr>
      </p:pic>
      <p:sp>
        <p:nvSpPr>
          <p:cNvPr id="6" name="Dikdörtgen 16"/>
          <p:cNvSpPr/>
          <p:nvPr/>
        </p:nvSpPr>
        <p:spPr>
          <a:xfrm>
            <a:off x="613162" y="3573016"/>
            <a:ext cx="8379877" cy="1200329"/>
          </a:xfrm>
          <a:prstGeom prst="rect">
            <a:avLst/>
          </a:prstGeom>
          <a:noFill/>
        </p:spPr>
        <p:txBody>
          <a:bodyPr wrap="square" lIns="91440" tIns="45720" rIns="91440" bIns="45720">
            <a:spAutoFit/>
          </a:bodyPr>
          <a:lstStyle/>
          <a:p>
            <a:pPr algn="ctr"/>
            <a:r>
              <a:rPr lang="tr-TR" sz="3600" b="1" dirty="0">
                <a:latin typeface="Arial Rounded MT Bold" pitchFamily="34" charset="0"/>
              </a:rPr>
              <a:t>Sağlık Bilimleri Fakültesi </a:t>
            </a:r>
          </a:p>
          <a:p>
            <a:pPr algn="ctr"/>
            <a:r>
              <a:rPr lang="tr-TR" sz="3600" b="1" dirty="0">
                <a:latin typeface="Arial Rounded MT Bold" pitchFamily="34" charset="0"/>
              </a:rPr>
              <a:t>Çocuk Gelişimi Bölümü</a:t>
            </a:r>
          </a:p>
        </p:txBody>
      </p:sp>
      <p:sp>
        <p:nvSpPr>
          <p:cNvPr id="7" name="Akış Çizelgesi: Delikli Teyp 5"/>
          <p:cNvSpPr/>
          <p:nvPr/>
        </p:nvSpPr>
        <p:spPr>
          <a:xfrm>
            <a:off x="1950254" y="1268760"/>
            <a:ext cx="5502066" cy="2016224"/>
          </a:xfrm>
          <a:prstGeom prst="flowChartPunchedTap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TOPLUMA HİZMET UYGULAMALARI</a:t>
            </a:r>
          </a:p>
        </p:txBody>
      </p:sp>
    </p:spTree>
    <p:extLst>
      <p:ext uri="{BB962C8B-B14F-4D97-AF65-F5344CB8AC3E}">
        <p14:creationId xmlns:p14="http://schemas.microsoft.com/office/powerpoint/2010/main" val="1343563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extLst>
              <p:ext uri="{D42A27DB-BD31-4B8C-83A1-F6EECF244321}">
                <p14:modId xmlns:p14="http://schemas.microsoft.com/office/powerpoint/2010/main" val="2619088064"/>
              </p:ext>
            </p:extLst>
          </p:nvPr>
        </p:nvGraphicFramePr>
        <p:xfrm>
          <a:off x="539552" y="908720"/>
          <a:ext cx="8208911" cy="4114800"/>
        </p:xfrm>
        <a:graphic>
          <a:graphicData uri="http://schemas.openxmlformats.org/drawingml/2006/table">
            <a:tbl>
              <a:tblPr firstRow="1" bandRow="1">
                <a:tableStyleId>{5C22544A-7EE6-4342-B048-85BDC9FD1C3A}</a:tableStyleId>
              </a:tblPr>
              <a:tblGrid>
                <a:gridCol w="8208911">
                  <a:extLst>
                    <a:ext uri="{9D8B030D-6E8A-4147-A177-3AD203B41FA5}">
                      <a16:colId xmlns:a16="http://schemas.microsoft.com/office/drawing/2014/main" val="20000"/>
                    </a:ext>
                  </a:extLst>
                </a:gridCol>
              </a:tblGrid>
              <a:tr h="370840">
                <a:tc>
                  <a:txBody>
                    <a:bodyPr/>
                    <a:lstStyle/>
                    <a:p>
                      <a:pPr algn="just"/>
                      <a:r>
                        <a:rPr lang="tr-TR" sz="2400" b="1" baseline="0" dirty="0">
                          <a:solidFill>
                            <a:schemeClr val="tx1"/>
                          </a:solidFill>
                          <a:latin typeface="Arial Rounded MT Bold" pitchFamily="34" charset="0"/>
                        </a:rPr>
                        <a:t>Amaç ve Kapsam  :</a:t>
                      </a:r>
                    </a:p>
                    <a:p>
                      <a:pPr algn="just"/>
                      <a:endParaRPr lang="tr-TR" sz="2400" b="0" baseline="0" dirty="0">
                        <a:solidFill>
                          <a:schemeClr val="tx1"/>
                        </a:solidFill>
                        <a:latin typeface="Arial Rounded MT Bold" pitchFamily="34" charset="0"/>
                      </a:endParaRPr>
                    </a:p>
                    <a:p>
                      <a:pPr algn="just"/>
                      <a:r>
                        <a:rPr lang="tr-TR" sz="2400" b="0" baseline="0" dirty="0">
                          <a:solidFill>
                            <a:schemeClr val="tx1"/>
                          </a:solidFill>
                          <a:latin typeface="Arial Rounded MT Bold" pitchFamily="34" charset="0"/>
                        </a:rPr>
                        <a:t>      Bu projenin amacı sosyo-ekonomik ve sosyo-kültürel açıdan dezavantajlı olan, üniversiteye hazırlık aşamasında bulunan ortaöğretim öğrencisi ve mezunlarının üniversiteye giriş sınavlarına hazırlanma süreçlerine destek vermektir. </a:t>
                      </a:r>
                    </a:p>
                    <a:p>
                      <a:pPr algn="just"/>
                      <a:r>
                        <a:rPr lang="tr-TR" sz="2400" b="0" baseline="0" dirty="0">
                          <a:solidFill>
                            <a:schemeClr val="tx1"/>
                          </a:solidFill>
                          <a:latin typeface="Arial Rounded MT Bold" pitchFamily="34" charset="0"/>
                        </a:rPr>
                        <a:t>Proje kapsamında fakültemizin bulunduğu il/ ilçe ve yakın yerleşim yerlerinde bulunan öğrencilere etüt ortamı sağlanarak ders çalışmalarına yardımcı olunması hedeflenmektedir.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9052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3100131520"/>
              </p:ext>
            </p:extLst>
          </p:nvPr>
        </p:nvGraphicFramePr>
        <p:xfrm>
          <a:off x="179512" y="548680"/>
          <a:ext cx="8712967" cy="5577840"/>
        </p:xfrm>
        <a:graphic>
          <a:graphicData uri="http://schemas.openxmlformats.org/drawingml/2006/table">
            <a:tbl>
              <a:tblPr firstRow="1" bandRow="1">
                <a:tableStyleId>{5C22544A-7EE6-4342-B048-85BDC9FD1C3A}</a:tableStyleId>
              </a:tblPr>
              <a:tblGrid>
                <a:gridCol w="8712967">
                  <a:extLst>
                    <a:ext uri="{9D8B030D-6E8A-4147-A177-3AD203B41FA5}">
                      <a16:colId xmlns:a16="http://schemas.microsoft.com/office/drawing/2014/main" val="20000"/>
                    </a:ext>
                  </a:extLst>
                </a:gridCol>
              </a:tblGrid>
              <a:tr h="370840">
                <a:tc>
                  <a:txBody>
                    <a:bodyPr/>
                    <a:lstStyle/>
                    <a:p>
                      <a:r>
                        <a:rPr lang="tr-TR" sz="2400" b="1" baseline="0" dirty="0">
                          <a:solidFill>
                            <a:schemeClr val="tx1"/>
                          </a:solidFill>
                          <a:latin typeface="Arial Rounded MT Bold" pitchFamily="34" charset="0"/>
                        </a:rPr>
                        <a:t>Yöntem :</a:t>
                      </a:r>
                    </a:p>
                    <a:p>
                      <a:pPr algn="just"/>
                      <a:r>
                        <a:rPr lang="tr-TR" sz="2400" b="0" baseline="0" dirty="0">
                          <a:solidFill>
                            <a:schemeClr val="tx1"/>
                          </a:solidFill>
                          <a:latin typeface="Arial Rounded MT Bold" pitchFamily="34" charset="0"/>
                        </a:rPr>
                        <a:t>1.Bölgedeki İl/İlçe Milli Eğitim Müdürlükleri, okullar, sivil toplum kuruluşları ve mahalli idarelerle yapılacak tarama ile öğrenciler belirlenecek.</a:t>
                      </a:r>
                    </a:p>
                    <a:p>
                      <a:pPr algn="just"/>
                      <a:r>
                        <a:rPr lang="tr-TR" sz="2400" b="0" baseline="0" dirty="0">
                          <a:solidFill>
                            <a:schemeClr val="tx1"/>
                          </a:solidFill>
                          <a:latin typeface="Arial Rounded MT Bold" pitchFamily="34" charset="0"/>
                        </a:rPr>
                        <a:t>2.Öğrencilere etüt çalışması yaptırılacak yer belirlenecek (okul, kütüphane, fakülte vb.)</a:t>
                      </a:r>
                    </a:p>
                    <a:p>
                      <a:pPr algn="just"/>
                      <a:r>
                        <a:rPr lang="tr-TR" sz="2400" b="0" baseline="0" dirty="0">
                          <a:solidFill>
                            <a:schemeClr val="tx1"/>
                          </a:solidFill>
                          <a:latin typeface="Arial Rounded MT Bold" pitchFamily="34" charset="0"/>
                        </a:rPr>
                        <a:t>3.Öğrencilere hangi alan, ders ve konularda etüt yaptırılacağı belirlenecek.</a:t>
                      </a:r>
                    </a:p>
                    <a:p>
                      <a:pPr algn="just"/>
                      <a:r>
                        <a:rPr lang="tr-TR" sz="2400" b="0" baseline="0" dirty="0">
                          <a:solidFill>
                            <a:schemeClr val="tx1"/>
                          </a:solidFill>
                          <a:latin typeface="Arial Rounded MT Bold" pitchFamily="34" charset="0"/>
                        </a:rPr>
                        <a:t>4.Etüt tarihlerinin ve sürelerinin belirlenmesi sağlanacak.</a:t>
                      </a:r>
                    </a:p>
                    <a:p>
                      <a:pPr algn="just"/>
                      <a:r>
                        <a:rPr lang="tr-TR" sz="2400" b="0" baseline="0" dirty="0">
                          <a:solidFill>
                            <a:schemeClr val="tx1"/>
                          </a:solidFill>
                          <a:latin typeface="Arial Rounded MT Bold" pitchFamily="34" charset="0"/>
                        </a:rPr>
                        <a:t>5.İlgili konu ve zamanda proje üyelerinin hangi görevlere getirileceğinin belirlenmesi sağlanacak.</a:t>
                      </a:r>
                    </a:p>
                    <a:p>
                      <a:pPr algn="just"/>
                      <a:r>
                        <a:rPr lang="tr-TR" sz="2400" b="0" baseline="0" dirty="0">
                          <a:solidFill>
                            <a:schemeClr val="tx1"/>
                          </a:solidFill>
                          <a:latin typeface="Arial Rounded MT Bold" pitchFamily="34" charset="0"/>
                        </a:rPr>
                        <a:t>6.Kullanılacak materyallerin belirlenmesi, temin edilmesi ve hazırlanması sağlanacak.</a:t>
                      </a:r>
                    </a:p>
                    <a:p>
                      <a:pPr algn="just"/>
                      <a:r>
                        <a:rPr lang="tr-TR" sz="2400" b="0" baseline="0" dirty="0">
                          <a:solidFill>
                            <a:schemeClr val="tx1"/>
                          </a:solidFill>
                          <a:latin typeface="Arial Rounded MT Bold" pitchFamily="34" charset="0"/>
                        </a:rPr>
                        <a:t>7.İlgili izinlerin alınması ve yazışmaların bitirilmesi sağlanacak.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893054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30018654"/>
              </p:ext>
            </p:extLst>
          </p:nvPr>
        </p:nvGraphicFramePr>
        <p:xfrm>
          <a:off x="323528" y="836712"/>
          <a:ext cx="8424936" cy="4389120"/>
        </p:xfrm>
        <a:graphic>
          <a:graphicData uri="http://schemas.openxmlformats.org/drawingml/2006/table">
            <a:tbl>
              <a:tblPr firstRow="1" bandRow="1">
                <a:tableStyleId>{5C22544A-7EE6-4342-B048-85BDC9FD1C3A}</a:tableStyleId>
              </a:tblPr>
              <a:tblGrid>
                <a:gridCol w="8424936">
                  <a:extLst>
                    <a:ext uri="{9D8B030D-6E8A-4147-A177-3AD203B41FA5}">
                      <a16:colId xmlns:a16="http://schemas.microsoft.com/office/drawing/2014/main" val="20000"/>
                    </a:ext>
                  </a:extLst>
                </a:gridCol>
              </a:tblGrid>
              <a:tr h="370840">
                <a:tc>
                  <a:txBody>
                    <a:bodyPr/>
                    <a:lstStyle/>
                    <a:p>
                      <a:pPr algn="just"/>
                      <a:r>
                        <a:rPr lang="tr-TR" sz="2400" dirty="0">
                          <a:solidFill>
                            <a:schemeClr val="tx1"/>
                          </a:solidFill>
                          <a:latin typeface="Arial Rounded MT Bold" pitchFamily="34" charset="0"/>
                        </a:rPr>
                        <a:t>Proje Hedef Kitlesi :</a:t>
                      </a:r>
                      <a:r>
                        <a:rPr lang="tr-TR" sz="2400" b="0" baseline="0" dirty="0">
                          <a:solidFill>
                            <a:schemeClr val="tx1"/>
                          </a:solidFill>
                          <a:latin typeface="Arial Rounded MT Bold" pitchFamily="34" charset="0"/>
                        </a:rPr>
                        <a:t> Fakültenin bulunduğu il /ilçe ve yakın çevrede yaşayan üniversiteye hazırlık aşamasında olan ortaöğretim öğrencisi ve mezunları.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just"/>
                      <a:r>
                        <a:rPr lang="tr-TR" sz="2400" b="1" dirty="0">
                          <a:solidFill>
                            <a:schemeClr val="tx1"/>
                          </a:solidFill>
                          <a:latin typeface="Arial Rounded MT Bold" pitchFamily="34" charset="0"/>
                        </a:rPr>
                        <a:t>İşbirliği Yapılacak Kurumlar</a:t>
                      </a:r>
                      <a:r>
                        <a:rPr lang="tr-TR" sz="2400" b="1" baseline="0" dirty="0">
                          <a:solidFill>
                            <a:schemeClr val="tx1"/>
                          </a:solidFill>
                          <a:latin typeface="Arial Rounded MT Bold" pitchFamily="34" charset="0"/>
                        </a:rPr>
                        <a:t> :  </a:t>
                      </a:r>
                      <a:r>
                        <a:rPr lang="tr-TR" sz="2400" b="0" baseline="0" dirty="0">
                          <a:solidFill>
                            <a:schemeClr val="tx1"/>
                          </a:solidFill>
                          <a:latin typeface="Arial Rounded MT Bold" pitchFamily="34" charset="0"/>
                        </a:rPr>
                        <a:t>İl valiliği, İl ve İlçe Milli Eğitim Müdürlükleri, yerel yönetimler, sivil toplum kuruluşları.</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just"/>
                      <a:r>
                        <a:rPr lang="tr-TR" sz="2400" b="1" dirty="0">
                          <a:solidFill>
                            <a:schemeClr val="tx1"/>
                          </a:solidFill>
                          <a:latin typeface="Arial Rounded MT Bold" pitchFamily="34" charset="0"/>
                        </a:rPr>
                        <a:t>Beklenen Yararlar: </a:t>
                      </a:r>
                      <a:r>
                        <a:rPr lang="tr-TR" sz="2400" b="0" dirty="0">
                          <a:solidFill>
                            <a:schemeClr val="tx1"/>
                          </a:solidFill>
                          <a:latin typeface="Arial Rounded MT Bold" pitchFamily="34" charset="0"/>
                        </a:rPr>
                        <a:t>Proje hedef kitlesi içerisinde üniversiteye</a:t>
                      </a:r>
                      <a:r>
                        <a:rPr lang="tr-TR" sz="2400" b="0" baseline="0" dirty="0">
                          <a:solidFill>
                            <a:schemeClr val="tx1"/>
                          </a:solidFill>
                          <a:latin typeface="Arial Rounded MT Bold" pitchFamily="34" charset="0"/>
                        </a:rPr>
                        <a:t> giriş sınavlarındaki başarı düzeylerinin arttırılması. Böylece bölgedeki fırsat eşitliğinin bir nebze giderilmesi.</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r>
                        <a:rPr lang="tr-TR" sz="2400" b="1" dirty="0">
                          <a:solidFill>
                            <a:schemeClr val="tx1"/>
                          </a:solidFill>
                          <a:latin typeface="Arial Rounded MT Bold" pitchFamily="34" charset="0"/>
                        </a:rPr>
                        <a:t>Açıklamalar: (Varsa gerekli gördüğünüz</a:t>
                      </a:r>
                      <a:r>
                        <a:rPr lang="tr-TR" sz="2400" b="1" baseline="0" dirty="0">
                          <a:solidFill>
                            <a:schemeClr val="tx1"/>
                          </a:solidFill>
                          <a:latin typeface="Arial Rounded MT Bold" pitchFamily="34" charset="0"/>
                        </a:rPr>
                        <a:t> ek bilgi) :</a:t>
                      </a:r>
                      <a:endParaRPr lang="tr-TR" sz="2400" b="1"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50033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3485812805"/>
              </p:ext>
            </p:extLst>
          </p:nvPr>
        </p:nvGraphicFramePr>
        <p:xfrm>
          <a:off x="323528" y="1124744"/>
          <a:ext cx="8568951" cy="3017520"/>
        </p:xfrm>
        <a:graphic>
          <a:graphicData uri="http://schemas.openxmlformats.org/drawingml/2006/table">
            <a:tbl>
              <a:tblPr firstRow="1" bandRow="1">
                <a:tableStyleId>{5C22544A-7EE6-4342-B048-85BDC9FD1C3A}</a:tableStyleId>
              </a:tblPr>
              <a:tblGrid>
                <a:gridCol w="8568951">
                  <a:extLst>
                    <a:ext uri="{9D8B030D-6E8A-4147-A177-3AD203B41FA5}">
                      <a16:colId xmlns:a16="http://schemas.microsoft.com/office/drawing/2014/main" val="20000"/>
                    </a:ext>
                  </a:extLst>
                </a:gridCol>
              </a:tblGrid>
              <a:tr h="370840">
                <a:tc>
                  <a:txBody>
                    <a:bodyPr/>
                    <a:lstStyle/>
                    <a:p>
                      <a:pPr algn="just"/>
                      <a:r>
                        <a:rPr lang="tr-TR" sz="2400" b="0" dirty="0">
                          <a:solidFill>
                            <a:schemeClr val="tx1"/>
                          </a:solidFill>
                          <a:latin typeface="Arial Rounded MT Bold" pitchFamily="34" charset="0"/>
                        </a:rPr>
                        <a:t>Proje kapsamında öğrencilere ders anlatılmayacak, belirlenen süre ve tarihlerde</a:t>
                      </a:r>
                      <a:r>
                        <a:rPr lang="tr-TR" sz="2400" b="0" baseline="0" dirty="0">
                          <a:solidFill>
                            <a:schemeClr val="tx1"/>
                          </a:solidFill>
                          <a:latin typeface="Arial Rounded MT Bold" pitchFamily="34" charset="0"/>
                        </a:rPr>
                        <a:t> öğrencilerden oluşturulan grupların etüt ortamında sınavlara yönelik olarak test soruları çözmeleri sağlanacak, çözemedikleri sorularda ilgili branşlarda alt yapısı olan proje üyelerinin öğrencilere yardım etmesi sağlanacaktır. Proje üyeleri eğitim fakültesinde halen öğrenci olduklarından tam anlamıyla bir dershane sistemi düşünülmemektedir.</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950938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330280938"/>
              </p:ext>
            </p:extLst>
          </p:nvPr>
        </p:nvGraphicFramePr>
        <p:xfrm>
          <a:off x="395536" y="764704"/>
          <a:ext cx="8352928" cy="5212080"/>
        </p:xfrm>
        <a:graphic>
          <a:graphicData uri="http://schemas.openxmlformats.org/drawingml/2006/table">
            <a:tbl>
              <a:tblPr firstRow="1" bandRow="1">
                <a:tableStyleId>{5C22544A-7EE6-4342-B048-85BDC9FD1C3A}</a:tableStyleId>
              </a:tblPr>
              <a:tblGrid>
                <a:gridCol w="8352928">
                  <a:extLst>
                    <a:ext uri="{9D8B030D-6E8A-4147-A177-3AD203B41FA5}">
                      <a16:colId xmlns:a16="http://schemas.microsoft.com/office/drawing/2014/main" val="20000"/>
                    </a:ext>
                  </a:extLst>
                </a:gridCol>
              </a:tblGrid>
              <a:tr h="370840">
                <a:tc>
                  <a:txBody>
                    <a:bodyPr/>
                    <a:lstStyle/>
                    <a:p>
                      <a:pPr algn="just"/>
                      <a:r>
                        <a:rPr lang="tr-TR" sz="2400" b="1" dirty="0">
                          <a:solidFill>
                            <a:schemeClr val="tx1"/>
                          </a:solidFill>
                          <a:latin typeface="Arial Rounded MT Bold" pitchFamily="34" charset="0"/>
                        </a:rPr>
                        <a:t>Proje</a:t>
                      </a:r>
                      <a:r>
                        <a:rPr lang="tr-TR" sz="2400" b="1" baseline="0" dirty="0">
                          <a:solidFill>
                            <a:schemeClr val="tx1"/>
                          </a:solidFill>
                          <a:latin typeface="Arial Rounded MT Bold" pitchFamily="34" charset="0"/>
                        </a:rPr>
                        <a:t> Takvimi:</a:t>
                      </a:r>
                    </a:p>
                    <a:p>
                      <a:pPr algn="just"/>
                      <a:r>
                        <a:rPr lang="tr-TR" sz="2400" b="1" baseline="0" dirty="0">
                          <a:solidFill>
                            <a:schemeClr val="tx1"/>
                          </a:solidFill>
                          <a:latin typeface="Arial Rounded MT Bold" pitchFamily="34" charset="0"/>
                        </a:rPr>
                        <a:t>Projenin Uygulanması İçin Önerilen Zaman Çizelgesi:</a:t>
                      </a:r>
                    </a:p>
                    <a:p>
                      <a:pPr algn="just"/>
                      <a:endParaRPr lang="tr-TR" sz="2400" b="1" baseline="0" dirty="0">
                        <a:solidFill>
                          <a:schemeClr val="tx1"/>
                        </a:solidFill>
                        <a:latin typeface="Arial Rounded MT Bold" pitchFamily="34" charset="0"/>
                      </a:endParaRPr>
                    </a:p>
                    <a:p>
                      <a:pPr algn="just"/>
                      <a:r>
                        <a:rPr lang="tr-TR" sz="2400" b="0" baseline="0" dirty="0">
                          <a:solidFill>
                            <a:schemeClr val="tx1"/>
                          </a:solidFill>
                          <a:latin typeface="Arial Rounded MT Bold" pitchFamily="34" charset="0"/>
                        </a:rPr>
                        <a:t>1.İlk iki hafta etüt’e alınacak öğrencilerin belirlenmesi, uygulama yerinin belirlenmesi, etüt zamanı /süresinin belirlenmesi ve gerekli yazışmaların yapılması</a:t>
                      </a:r>
                    </a:p>
                    <a:p>
                      <a:pPr algn="just"/>
                      <a:r>
                        <a:rPr lang="tr-TR" sz="2400" b="0" baseline="0" dirty="0">
                          <a:solidFill>
                            <a:schemeClr val="tx1"/>
                          </a:solidFill>
                          <a:latin typeface="Arial Rounded MT Bold" pitchFamily="34" charset="0"/>
                        </a:rPr>
                        <a:t>2.Üçüncü hafta hangi ders ve konularda etüt yaptırılacağının belirlenmesi, proje üyelerinin bu etütlerdeki görev dağılımları, faaliyet yeri ve alanının düzenlenmesi, gerekli materyallerin temini</a:t>
                      </a:r>
                    </a:p>
                    <a:p>
                      <a:pPr algn="just"/>
                      <a:r>
                        <a:rPr lang="tr-TR" sz="2400" b="0" baseline="0" dirty="0">
                          <a:solidFill>
                            <a:schemeClr val="tx1"/>
                          </a:solidFill>
                          <a:latin typeface="Arial Rounded MT Bold" pitchFamily="34" charset="0"/>
                        </a:rPr>
                        <a:t>3.Dördüncü haftadan itibaren öğrencilere etüt yaptırılması</a:t>
                      </a:r>
                    </a:p>
                    <a:p>
                      <a:pPr algn="just"/>
                      <a:r>
                        <a:rPr lang="tr-TR" sz="2400" b="0" baseline="0" dirty="0">
                          <a:solidFill>
                            <a:schemeClr val="tx1"/>
                          </a:solidFill>
                          <a:latin typeface="Arial Rounded MT Bold" pitchFamily="34" charset="0"/>
                        </a:rPr>
                        <a:t>4.On dördüncü hafta öğrenciler, veliler ve proje grubu ile kapanış programlarının yapılması.</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18049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BBD057-9BAE-2E4C-965D-AEC0EDEE3EB4}"/>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0A53C112-B0C3-DA49-A41A-44E2E4EC9873}"/>
              </a:ext>
            </a:extLst>
          </p:cNvPr>
          <p:cNvGraphicFramePr>
            <a:graphicFrameLocks noGrp="1"/>
          </p:cNvGraphicFramePr>
          <p:nvPr/>
        </p:nvGraphicFramePr>
        <p:xfrm>
          <a:off x="457200" y="3314541"/>
          <a:ext cx="8229600" cy="1097280"/>
        </p:xfrm>
        <a:graphic>
          <a:graphicData uri="http://schemas.openxmlformats.org/drawingml/2006/table">
            <a:tbl>
              <a:tblPr/>
              <a:tblGrid>
                <a:gridCol w="8229600">
                  <a:extLst>
                    <a:ext uri="{9D8B030D-6E8A-4147-A177-3AD203B41FA5}">
                      <a16:colId xmlns:a16="http://schemas.microsoft.com/office/drawing/2014/main" val="1771939338"/>
                    </a:ext>
                  </a:extLst>
                </a:gridCol>
              </a:tblGrid>
              <a:tr h="0">
                <a:tc>
                  <a:txBody>
                    <a:bodyPr/>
                    <a:lstStyle/>
                    <a:p>
                      <a:r>
                        <a:rPr lang="tr-TR">
                          <a:effectLst/>
                        </a:rPr>
                        <a:t>Aksoy, B., Sönmez, Ö. F., ve Çetin, T. 2009. Topluma Hizmet Uygulamaları. Pegem Yayıncılık, Ankara. </a:t>
                      </a:r>
                    </a:p>
                  </a:txBody>
                  <a:tcPr marL="0" marR="0" marT="0" marB="0" anchor="ctr">
                    <a:lnL>
                      <a:noFill/>
                    </a:lnL>
                    <a:lnR>
                      <a:noFill/>
                    </a:lnR>
                    <a:lnT>
                      <a:noFill/>
                    </a:lnT>
                    <a:lnB>
                      <a:noFill/>
                    </a:lnB>
                  </a:tcPr>
                </a:tc>
                <a:extLst>
                  <a:ext uri="{0D108BD9-81ED-4DB2-BD59-A6C34878D82A}">
                    <a16:rowId xmlns:a16="http://schemas.microsoft.com/office/drawing/2014/main" val="648215963"/>
                  </a:ext>
                </a:extLst>
              </a:tr>
              <a:tr h="0">
                <a:tc>
                  <a:txBody>
                    <a:bodyPr/>
                    <a:lstStyle/>
                    <a:p>
                      <a:r>
                        <a:rPr lang="tr-TR" dirty="0">
                          <a:effectLst/>
                        </a:rPr>
                        <a:t>Dilek, D., Alabaş, R., Kamer, S. T., Çitil, M. ve Polat, Ü. 2009. Topluma Hizmet Uygulamaları. (</a:t>
                      </a:r>
                      <a:r>
                        <a:rPr lang="tr-TR" dirty="0" err="1">
                          <a:effectLst/>
                        </a:rPr>
                        <a:t>Edit</a:t>
                      </a:r>
                      <a:r>
                        <a:rPr lang="tr-TR" dirty="0">
                          <a:effectLst/>
                        </a:rPr>
                        <a:t>.: S.T. Kamer ve </a:t>
                      </a:r>
                      <a:r>
                        <a:rPr lang="tr-TR" dirty="0" err="1">
                          <a:effectLst/>
                        </a:rPr>
                        <a:t>K.Kuzucu</a:t>
                      </a:r>
                      <a:r>
                        <a:rPr lang="tr-TR" dirty="0">
                          <a:effectLst/>
                        </a:rPr>
                        <a:t>) </a:t>
                      </a:r>
                      <a:r>
                        <a:rPr lang="tr-TR" dirty="0" err="1">
                          <a:effectLst/>
                        </a:rPr>
                        <a:t>Pegem</a:t>
                      </a:r>
                      <a:r>
                        <a:rPr lang="tr-TR" dirty="0">
                          <a:effectLst/>
                        </a:rPr>
                        <a:t> Yayıncılık, Ankara. </a:t>
                      </a:r>
                    </a:p>
                  </a:txBody>
                  <a:tcPr marL="0" marR="0" marT="0" marB="0" anchor="ctr">
                    <a:lnL>
                      <a:noFill/>
                    </a:lnL>
                    <a:lnR>
                      <a:noFill/>
                    </a:lnR>
                    <a:lnT>
                      <a:noFill/>
                    </a:lnT>
                    <a:lnB>
                      <a:noFill/>
                    </a:lnB>
                  </a:tcPr>
                </a:tc>
                <a:extLst>
                  <a:ext uri="{0D108BD9-81ED-4DB2-BD59-A6C34878D82A}">
                    <a16:rowId xmlns:a16="http://schemas.microsoft.com/office/drawing/2014/main" val="1079462511"/>
                  </a:ext>
                </a:extLst>
              </a:tr>
            </a:tbl>
          </a:graphicData>
        </a:graphic>
      </p:graphicFrame>
    </p:spTree>
    <p:extLst>
      <p:ext uri="{BB962C8B-B14F-4D97-AF65-F5344CB8AC3E}">
        <p14:creationId xmlns:p14="http://schemas.microsoft.com/office/powerpoint/2010/main" val="3253396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atay Kaydırma 3"/>
          <p:cNvSpPr/>
          <p:nvPr/>
        </p:nvSpPr>
        <p:spPr>
          <a:xfrm>
            <a:off x="1115616" y="1484784"/>
            <a:ext cx="7200800" cy="2808312"/>
          </a:xfrm>
          <a:prstGeom prst="horizont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FARKLI GRUPLARDA YAŞANAN SORUNLARI ÇÖZMEYE YÖNELİK ETKİNLİK VE PROJE ÖNERİLERİ</a:t>
            </a:r>
          </a:p>
        </p:txBody>
      </p:sp>
    </p:spTree>
    <p:extLst>
      <p:ext uri="{BB962C8B-B14F-4D97-AF65-F5344CB8AC3E}">
        <p14:creationId xmlns:p14="http://schemas.microsoft.com/office/powerpoint/2010/main" val="298639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407586923"/>
              </p:ext>
            </p:extLst>
          </p:nvPr>
        </p:nvGraphicFramePr>
        <p:xfrm>
          <a:off x="899592" y="1052736"/>
          <a:ext cx="7560840" cy="720080"/>
        </p:xfrm>
        <a:graphic>
          <a:graphicData uri="http://schemas.openxmlformats.org/drawingml/2006/table">
            <a:tbl>
              <a:tblPr firstRow="1" bandRow="1">
                <a:tableStyleId>{5C22544A-7EE6-4342-B048-85BDC9FD1C3A}</a:tableStyleId>
              </a:tblPr>
              <a:tblGrid>
                <a:gridCol w="7560840">
                  <a:extLst>
                    <a:ext uri="{9D8B030D-6E8A-4147-A177-3AD203B41FA5}">
                      <a16:colId xmlns:a16="http://schemas.microsoft.com/office/drawing/2014/main" val="20000"/>
                    </a:ext>
                  </a:extLst>
                </a:gridCol>
              </a:tblGrid>
              <a:tr h="720080">
                <a:tc>
                  <a:txBody>
                    <a:bodyPr/>
                    <a:lstStyle/>
                    <a:p>
                      <a:pPr algn="l"/>
                      <a:r>
                        <a:rPr lang="tr-TR" sz="2400" dirty="0">
                          <a:solidFill>
                            <a:schemeClr val="tx1"/>
                          </a:solidFill>
                          <a:latin typeface="Arial Rounded MT Bold" pitchFamily="34" charset="0"/>
                        </a:rPr>
                        <a:t>Proje</a:t>
                      </a:r>
                      <a:r>
                        <a:rPr lang="tr-TR" sz="2400" baseline="0" dirty="0">
                          <a:solidFill>
                            <a:schemeClr val="tx1"/>
                          </a:solidFill>
                          <a:latin typeface="Arial Rounded MT Bold" pitchFamily="34" charset="0"/>
                        </a:rPr>
                        <a:t>  Başlığı: Sen de Üniversite Kazan </a:t>
                      </a:r>
                      <a:endParaRPr lang="tr-TR" sz="240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982933169"/>
              </p:ext>
            </p:extLst>
          </p:nvPr>
        </p:nvGraphicFramePr>
        <p:xfrm>
          <a:off x="899592" y="2204864"/>
          <a:ext cx="7560840" cy="822960"/>
        </p:xfrm>
        <a:graphic>
          <a:graphicData uri="http://schemas.openxmlformats.org/drawingml/2006/table">
            <a:tbl>
              <a:tblPr firstRow="1" bandRow="1">
                <a:tableStyleId>{5C22544A-7EE6-4342-B048-85BDC9FD1C3A}</a:tableStyleId>
              </a:tblPr>
              <a:tblGrid>
                <a:gridCol w="7560840">
                  <a:extLst>
                    <a:ext uri="{9D8B030D-6E8A-4147-A177-3AD203B41FA5}">
                      <a16:colId xmlns:a16="http://schemas.microsoft.com/office/drawing/2014/main" val="20000"/>
                    </a:ext>
                  </a:extLst>
                </a:gridCol>
              </a:tblGrid>
              <a:tr h="720080">
                <a:tc>
                  <a:txBody>
                    <a:bodyPr/>
                    <a:lstStyle/>
                    <a:p>
                      <a:pPr algn="l"/>
                      <a:r>
                        <a:rPr lang="tr-TR" sz="2400" dirty="0">
                          <a:solidFill>
                            <a:schemeClr val="tx1"/>
                          </a:solidFill>
                          <a:latin typeface="Arial Rounded MT Bold" pitchFamily="34" charset="0"/>
                        </a:rPr>
                        <a:t>Proje</a:t>
                      </a:r>
                      <a:r>
                        <a:rPr lang="tr-TR" sz="2400" baseline="0" dirty="0">
                          <a:solidFill>
                            <a:schemeClr val="tx1"/>
                          </a:solidFill>
                          <a:latin typeface="Arial Rounded MT Bold" pitchFamily="34" charset="0"/>
                        </a:rPr>
                        <a:t> Sorumlusu Öğrenci (Adı/Soyadı/Tel):</a:t>
                      </a:r>
                    </a:p>
                    <a:p>
                      <a:pPr algn="l"/>
                      <a:r>
                        <a:rPr lang="tr-TR" sz="2400" b="0" baseline="0" dirty="0">
                          <a:solidFill>
                            <a:schemeClr val="tx1"/>
                          </a:solidFill>
                          <a:latin typeface="Arial Rounded MT Bold" pitchFamily="34" charset="0"/>
                        </a:rPr>
                        <a:t>Mustafa Naneli 6528735</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079225833"/>
              </p:ext>
            </p:extLst>
          </p:nvPr>
        </p:nvGraphicFramePr>
        <p:xfrm>
          <a:off x="899592" y="3429000"/>
          <a:ext cx="7560840" cy="822960"/>
        </p:xfrm>
        <a:graphic>
          <a:graphicData uri="http://schemas.openxmlformats.org/drawingml/2006/table">
            <a:tbl>
              <a:tblPr firstRow="1" bandRow="1">
                <a:tableStyleId>{5C22544A-7EE6-4342-B048-85BDC9FD1C3A}</a:tableStyleId>
              </a:tblPr>
              <a:tblGrid>
                <a:gridCol w="7560840">
                  <a:extLst>
                    <a:ext uri="{9D8B030D-6E8A-4147-A177-3AD203B41FA5}">
                      <a16:colId xmlns:a16="http://schemas.microsoft.com/office/drawing/2014/main" val="20000"/>
                    </a:ext>
                  </a:extLst>
                </a:gridCol>
              </a:tblGrid>
              <a:tr h="720080">
                <a:tc>
                  <a:txBody>
                    <a:bodyPr/>
                    <a:lstStyle/>
                    <a:p>
                      <a:pPr algn="l"/>
                      <a:r>
                        <a:rPr lang="tr-TR" sz="2400" dirty="0">
                          <a:solidFill>
                            <a:schemeClr val="tx1"/>
                          </a:solidFill>
                          <a:latin typeface="Arial Rounded MT Bold" pitchFamily="34" charset="0"/>
                        </a:rPr>
                        <a:t>Proje</a:t>
                      </a:r>
                      <a:r>
                        <a:rPr lang="tr-TR" sz="2400" baseline="0" dirty="0">
                          <a:solidFill>
                            <a:schemeClr val="tx1"/>
                          </a:solidFill>
                          <a:latin typeface="Arial Rounded MT Bold" pitchFamily="34" charset="0"/>
                        </a:rPr>
                        <a:t> Denetçisi Öğretim Elemanı (Adı/Soyadı/Tel):  </a:t>
                      </a:r>
                      <a:r>
                        <a:rPr lang="tr-TR" sz="2400" b="0" baseline="0" dirty="0">
                          <a:solidFill>
                            <a:schemeClr val="tx1"/>
                          </a:solidFill>
                          <a:latin typeface="Arial Rounded MT Bold" pitchFamily="34" charset="0"/>
                        </a:rPr>
                        <a:t>Prof. Dr. Begüm Kayalar 6524782</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349585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407288473"/>
              </p:ext>
            </p:extLst>
          </p:nvPr>
        </p:nvGraphicFramePr>
        <p:xfrm>
          <a:off x="1331640" y="1484784"/>
          <a:ext cx="6576392" cy="356616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528392">
                  <a:extLst>
                    <a:ext uri="{9D8B030D-6E8A-4147-A177-3AD203B41FA5}">
                      <a16:colId xmlns:a16="http://schemas.microsoft.com/office/drawing/2014/main" val="20001"/>
                    </a:ext>
                  </a:extLst>
                </a:gridCol>
              </a:tblGrid>
              <a:tr h="370840">
                <a:tc>
                  <a:txBody>
                    <a:bodyPr/>
                    <a:lstStyle/>
                    <a:p>
                      <a:r>
                        <a:rPr lang="tr-TR" sz="2400" dirty="0">
                          <a:solidFill>
                            <a:schemeClr val="tx1"/>
                          </a:solidFill>
                          <a:latin typeface="Arial Rounded MT Bold" pitchFamily="34" charset="0"/>
                        </a:rPr>
                        <a:t>Proje Ekibi Grup Üyeleri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tr-TR" sz="240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r>
                        <a:rPr lang="tr-TR" sz="2400" b="1" dirty="0">
                          <a:solidFill>
                            <a:schemeClr val="tx1"/>
                          </a:solidFill>
                          <a:latin typeface="Arial Rounded MT Bold" pitchFamily="34" charset="0"/>
                        </a:rPr>
                        <a:t>Adı-Soyadı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tr-TR" sz="2400" b="1" dirty="0">
                          <a:solidFill>
                            <a:schemeClr val="tx1"/>
                          </a:solidFill>
                          <a:latin typeface="Arial Rounded MT Bold" pitchFamily="34" charset="0"/>
                        </a:rPr>
                        <a:t>Adres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r>
                        <a:rPr lang="tr-TR" sz="2400" dirty="0">
                          <a:solidFill>
                            <a:schemeClr val="tx1"/>
                          </a:solidFill>
                          <a:latin typeface="Arial Rounded MT Bold" pitchFamily="34" charset="0"/>
                        </a:rPr>
                        <a:t>Meral Yıldırım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tr-TR" sz="2400" dirty="0">
                          <a:solidFill>
                            <a:schemeClr val="tx1"/>
                          </a:solidFill>
                          <a:latin typeface="Arial Rounded MT Bold" pitchFamily="34" charset="0"/>
                        </a:rPr>
                        <a:t>……..Eğitim Fakültesi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r>
                        <a:rPr lang="tr-TR" sz="2400" dirty="0">
                          <a:solidFill>
                            <a:schemeClr val="tx1"/>
                          </a:solidFill>
                          <a:latin typeface="Arial Rounded MT Bold" pitchFamily="34" charset="0"/>
                        </a:rPr>
                        <a:t>Hakan Özel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tr-TR" sz="2400" dirty="0">
                          <a:solidFill>
                            <a:schemeClr val="tx1"/>
                          </a:solidFill>
                          <a:latin typeface="Arial Rounded MT Bold" pitchFamily="34" charset="0"/>
                        </a:rPr>
                        <a:t>……..Eğitim Fakültesi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70840">
                <a:tc>
                  <a:txBody>
                    <a:bodyPr/>
                    <a:lstStyle/>
                    <a:p>
                      <a:r>
                        <a:rPr lang="tr-TR" sz="2400" dirty="0">
                          <a:solidFill>
                            <a:schemeClr val="tx1"/>
                          </a:solidFill>
                          <a:latin typeface="Arial Rounded MT Bold" pitchFamily="34" charset="0"/>
                        </a:rPr>
                        <a:t>Elif Eşici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tr-TR" sz="2400" dirty="0">
                          <a:solidFill>
                            <a:schemeClr val="tx1"/>
                          </a:solidFill>
                          <a:latin typeface="Arial Rounded MT Bold" pitchFamily="34" charset="0"/>
                        </a:rPr>
                        <a:t>……..Eğitim Fakültesi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70840">
                <a:tc>
                  <a:txBody>
                    <a:bodyPr/>
                    <a:lstStyle/>
                    <a:p>
                      <a:r>
                        <a:rPr lang="tr-TR" sz="2400" dirty="0">
                          <a:solidFill>
                            <a:schemeClr val="tx1"/>
                          </a:solidFill>
                          <a:latin typeface="Arial Rounded MT Bold" pitchFamily="34" charset="0"/>
                        </a:rPr>
                        <a:t>Tuba Sarı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tr-TR" sz="2400" dirty="0">
                          <a:solidFill>
                            <a:schemeClr val="tx1"/>
                          </a:solidFill>
                          <a:latin typeface="Arial Rounded MT Bold" pitchFamily="34" charset="0"/>
                        </a:rPr>
                        <a:t>……..Eğitim Fakültesi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70840">
                <a:tc>
                  <a:txBody>
                    <a:bodyPr/>
                    <a:lstStyle/>
                    <a:p>
                      <a:r>
                        <a:rPr lang="tr-TR" sz="2400" dirty="0">
                          <a:solidFill>
                            <a:schemeClr val="tx1"/>
                          </a:solidFill>
                          <a:latin typeface="Arial Rounded MT Bold" pitchFamily="34" charset="0"/>
                        </a:rPr>
                        <a:t>Mustafa Şişman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tr-TR" sz="2400" dirty="0">
                          <a:solidFill>
                            <a:schemeClr val="tx1"/>
                          </a:solidFill>
                          <a:latin typeface="Arial Rounded MT Bold" pitchFamily="34" charset="0"/>
                        </a:rPr>
                        <a:t>……..Eğitim Fakültesi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24577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64111779"/>
              </p:ext>
            </p:extLst>
          </p:nvPr>
        </p:nvGraphicFramePr>
        <p:xfrm>
          <a:off x="395536" y="1412776"/>
          <a:ext cx="8352927" cy="1280160"/>
        </p:xfrm>
        <a:graphic>
          <a:graphicData uri="http://schemas.openxmlformats.org/drawingml/2006/table">
            <a:tbl>
              <a:tblPr firstRow="1" bandRow="1">
                <a:tableStyleId>{5C22544A-7EE6-4342-B048-85BDC9FD1C3A}</a:tableStyleId>
              </a:tblPr>
              <a:tblGrid>
                <a:gridCol w="2784309">
                  <a:extLst>
                    <a:ext uri="{9D8B030D-6E8A-4147-A177-3AD203B41FA5}">
                      <a16:colId xmlns:a16="http://schemas.microsoft.com/office/drawing/2014/main" val="20000"/>
                    </a:ext>
                  </a:extLst>
                </a:gridCol>
                <a:gridCol w="2784309">
                  <a:extLst>
                    <a:ext uri="{9D8B030D-6E8A-4147-A177-3AD203B41FA5}">
                      <a16:colId xmlns:a16="http://schemas.microsoft.com/office/drawing/2014/main" val="20001"/>
                    </a:ext>
                  </a:extLst>
                </a:gridCol>
                <a:gridCol w="2784309">
                  <a:extLst>
                    <a:ext uri="{9D8B030D-6E8A-4147-A177-3AD203B41FA5}">
                      <a16:colId xmlns:a16="http://schemas.microsoft.com/office/drawing/2014/main" val="20002"/>
                    </a:ext>
                  </a:extLst>
                </a:gridCol>
              </a:tblGrid>
              <a:tr h="370840">
                <a:tc>
                  <a:txBody>
                    <a:bodyPr/>
                    <a:lstStyle/>
                    <a:p>
                      <a:pPr algn="ctr"/>
                      <a:r>
                        <a:rPr lang="tr-TR" sz="2400" dirty="0">
                          <a:solidFill>
                            <a:schemeClr val="tx1"/>
                          </a:solidFill>
                          <a:latin typeface="Arial Rounded MT Bold" pitchFamily="34" charset="0"/>
                        </a:rPr>
                        <a:t>Öngörülen Proje Süresi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tr-TR" sz="2400" dirty="0">
                          <a:solidFill>
                            <a:schemeClr val="tx1"/>
                          </a:solidFill>
                          <a:latin typeface="Arial Rounded MT Bold" pitchFamily="34" charset="0"/>
                        </a:rPr>
                        <a:t>Başlama Tarihi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tr-TR" sz="2400" dirty="0">
                          <a:solidFill>
                            <a:schemeClr val="tx1"/>
                          </a:solidFill>
                          <a:latin typeface="Arial Rounded MT Bold" pitchFamily="34" charset="0"/>
                        </a:rPr>
                        <a:t>Bitiş Tarihi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lang="tr-TR" sz="2400" dirty="0">
                          <a:solidFill>
                            <a:schemeClr val="tx1"/>
                          </a:solidFill>
                          <a:latin typeface="Arial Rounded MT Bold" pitchFamily="34" charset="0"/>
                        </a:rPr>
                        <a:t>14 hafta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tr-TR" sz="240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tr-TR" sz="240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788033344"/>
              </p:ext>
            </p:extLst>
          </p:nvPr>
        </p:nvGraphicFramePr>
        <p:xfrm>
          <a:off x="467544" y="3429000"/>
          <a:ext cx="8208912" cy="1554480"/>
        </p:xfrm>
        <a:graphic>
          <a:graphicData uri="http://schemas.openxmlformats.org/drawingml/2006/table">
            <a:tbl>
              <a:tblPr firstRow="1" bandRow="1">
                <a:tableStyleId>{5C22544A-7EE6-4342-B048-85BDC9FD1C3A}</a:tableStyleId>
              </a:tblPr>
              <a:tblGrid>
                <a:gridCol w="8208912">
                  <a:extLst>
                    <a:ext uri="{9D8B030D-6E8A-4147-A177-3AD203B41FA5}">
                      <a16:colId xmlns:a16="http://schemas.microsoft.com/office/drawing/2014/main" val="20000"/>
                    </a:ext>
                  </a:extLst>
                </a:gridCol>
              </a:tblGrid>
              <a:tr h="370840">
                <a:tc>
                  <a:txBody>
                    <a:bodyPr/>
                    <a:lstStyle/>
                    <a:p>
                      <a:pPr algn="ctr"/>
                      <a:r>
                        <a:rPr lang="tr-TR" sz="2400" dirty="0">
                          <a:solidFill>
                            <a:schemeClr val="tx1"/>
                          </a:solidFill>
                          <a:latin typeface="Arial Rounded MT Bold" pitchFamily="34" charset="0"/>
                        </a:rPr>
                        <a:t>PROJE</a:t>
                      </a:r>
                      <a:r>
                        <a:rPr lang="tr-TR" sz="2400" baseline="0" dirty="0">
                          <a:solidFill>
                            <a:schemeClr val="tx1"/>
                          </a:solidFill>
                          <a:latin typeface="Arial Rounded MT Bold" pitchFamily="34" charset="0"/>
                        </a:rPr>
                        <a:t> BİLGİLERİ</a:t>
                      </a:r>
                    </a:p>
                    <a:p>
                      <a:pPr algn="just"/>
                      <a:r>
                        <a:rPr lang="tr-TR" sz="2400" b="0" dirty="0">
                          <a:solidFill>
                            <a:schemeClr val="tx1"/>
                          </a:solidFill>
                          <a:latin typeface="Arial Rounded MT Bold" pitchFamily="34" charset="0"/>
                        </a:rPr>
                        <a:t>(Proje</a:t>
                      </a:r>
                      <a:r>
                        <a:rPr lang="tr-TR" sz="2400" b="0" baseline="0" dirty="0">
                          <a:solidFill>
                            <a:schemeClr val="tx1"/>
                          </a:solidFill>
                          <a:latin typeface="Arial Rounded MT Bold" pitchFamily="34" charset="0"/>
                        </a:rPr>
                        <a:t> başlığı, özeti, giriş, amaç ve kapsamı, yöntemi, hedef kitlesi, işbirliği yapılacak kurumlar ve beklenen yararlar hakkında bilgi verilir.)</a:t>
                      </a:r>
                      <a:endParaRPr lang="tr-TR" sz="2400" b="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706541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218947258"/>
              </p:ext>
            </p:extLst>
          </p:nvPr>
        </p:nvGraphicFramePr>
        <p:xfrm>
          <a:off x="323528" y="692696"/>
          <a:ext cx="8568951" cy="5212080"/>
        </p:xfrm>
        <a:graphic>
          <a:graphicData uri="http://schemas.openxmlformats.org/drawingml/2006/table">
            <a:tbl>
              <a:tblPr firstRow="1" bandRow="1">
                <a:tableStyleId>{5C22544A-7EE6-4342-B048-85BDC9FD1C3A}</a:tableStyleId>
              </a:tblPr>
              <a:tblGrid>
                <a:gridCol w="8568951">
                  <a:extLst>
                    <a:ext uri="{9D8B030D-6E8A-4147-A177-3AD203B41FA5}">
                      <a16:colId xmlns:a16="http://schemas.microsoft.com/office/drawing/2014/main" val="20000"/>
                    </a:ext>
                  </a:extLst>
                </a:gridCol>
              </a:tblGrid>
              <a:tr h="370840">
                <a:tc>
                  <a:txBody>
                    <a:bodyPr/>
                    <a:lstStyle/>
                    <a:p>
                      <a:pPr algn="just"/>
                      <a:r>
                        <a:rPr lang="tr-TR" sz="2400" dirty="0">
                          <a:solidFill>
                            <a:schemeClr val="tx1"/>
                          </a:solidFill>
                          <a:latin typeface="Arial Rounded MT Bold" pitchFamily="34" charset="0"/>
                        </a:rPr>
                        <a:t>Özet: </a:t>
                      </a:r>
                      <a:r>
                        <a:rPr lang="tr-TR" sz="2400" b="0" dirty="0">
                          <a:solidFill>
                            <a:schemeClr val="tx1"/>
                          </a:solidFill>
                          <a:latin typeface="Arial Rounded MT Bold" pitchFamily="34" charset="0"/>
                        </a:rPr>
                        <a:t>(Özette projenin amacı, kapsamı, hedef kitlesi ve yöntemi hakkında</a:t>
                      </a:r>
                      <a:r>
                        <a:rPr lang="tr-TR" sz="2400" b="0" baseline="0" dirty="0">
                          <a:solidFill>
                            <a:schemeClr val="tx1"/>
                          </a:solidFill>
                          <a:latin typeface="Arial Rounded MT Bold" pitchFamily="34" charset="0"/>
                        </a:rPr>
                        <a:t> kısa  özet bilgi verilir.)</a:t>
                      </a:r>
                    </a:p>
                    <a:p>
                      <a:endParaRPr lang="tr-TR" sz="2400" b="0" baseline="0" dirty="0">
                        <a:solidFill>
                          <a:schemeClr val="tx1"/>
                        </a:solidFill>
                        <a:latin typeface="Arial Rounded MT Bold" pitchFamily="34" charset="0"/>
                      </a:endParaRPr>
                    </a:p>
                    <a:p>
                      <a:pPr algn="just"/>
                      <a:r>
                        <a:rPr lang="tr-TR" sz="2400" b="0" baseline="0" dirty="0">
                          <a:solidFill>
                            <a:schemeClr val="tx1"/>
                          </a:solidFill>
                          <a:latin typeface="Arial Rounded MT Bold" pitchFamily="34" charset="0"/>
                        </a:rPr>
                        <a:t>   Bu proje ile maddi imkansızlıklar nedeniyle, yeterli desteği alamayan üniversiteye hazırlık aşamasında bulunan ortaöğretim öğrencisi mezunlarının üniversiteye giriş sınavlarına hazırlanma süreçlerine destek vermektedir. </a:t>
                      </a:r>
                    </a:p>
                    <a:p>
                      <a:pPr algn="just"/>
                      <a:r>
                        <a:rPr lang="tr-TR" sz="2400" b="0" baseline="0" dirty="0">
                          <a:solidFill>
                            <a:schemeClr val="tx1"/>
                          </a:solidFill>
                          <a:latin typeface="Arial Rounded MT Bold" pitchFamily="34" charset="0"/>
                        </a:rPr>
                        <a:t>Proje kapsamında fakültemizin bulunduğu il/ilçe ve yakın yerleşim yerlerinde bulunan öğrencilere etüt ortamı sağlanarak ders çalışmalarına yardımcı olunması hedeflenmektedir.</a:t>
                      </a:r>
                    </a:p>
                    <a:p>
                      <a:pPr algn="just"/>
                      <a:r>
                        <a:rPr lang="tr-TR" sz="2400" b="0" baseline="0" dirty="0">
                          <a:solidFill>
                            <a:schemeClr val="tx1"/>
                          </a:solidFill>
                          <a:latin typeface="Arial Rounded MT Bold" pitchFamily="34" charset="0"/>
                        </a:rPr>
                        <a:t>Böylelikle o bölgede üniversitelere giriş sınavında öğrencilerin başarı düzeylerinin artması beklenmektedir.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533238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357584202"/>
              </p:ext>
            </p:extLst>
          </p:nvPr>
        </p:nvGraphicFramePr>
        <p:xfrm>
          <a:off x="323528" y="692696"/>
          <a:ext cx="8568951" cy="5577840"/>
        </p:xfrm>
        <a:graphic>
          <a:graphicData uri="http://schemas.openxmlformats.org/drawingml/2006/table">
            <a:tbl>
              <a:tblPr firstRow="1" bandRow="1">
                <a:tableStyleId>{5C22544A-7EE6-4342-B048-85BDC9FD1C3A}</a:tableStyleId>
              </a:tblPr>
              <a:tblGrid>
                <a:gridCol w="8568951">
                  <a:extLst>
                    <a:ext uri="{9D8B030D-6E8A-4147-A177-3AD203B41FA5}">
                      <a16:colId xmlns:a16="http://schemas.microsoft.com/office/drawing/2014/main" val="20000"/>
                    </a:ext>
                  </a:extLst>
                </a:gridCol>
              </a:tblGrid>
              <a:tr h="370840">
                <a:tc>
                  <a:txBody>
                    <a:bodyPr/>
                    <a:lstStyle/>
                    <a:p>
                      <a:r>
                        <a:rPr lang="tr-TR" sz="2400" b="1" baseline="0" dirty="0">
                          <a:solidFill>
                            <a:schemeClr val="tx1"/>
                          </a:solidFill>
                          <a:latin typeface="Arial Rounded MT Bold" pitchFamily="34" charset="0"/>
                        </a:rPr>
                        <a:t>Giriş (Problem Durumu ve Literatür Özeti) :</a:t>
                      </a:r>
                    </a:p>
                    <a:p>
                      <a:endParaRPr lang="tr-TR" sz="2400" b="1" baseline="0" dirty="0">
                        <a:solidFill>
                          <a:schemeClr val="tx1"/>
                        </a:solidFill>
                        <a:latin typeface="Arial Rounded MT Bold" pitchFamily="34" charset="0"/>
                      </a:endParaRPr>
                    </a:p>
                    <a:p>
                      <a:pPr algn="just"/>
                      <a:r>
                        <a:rPr lang="tr-TR" sz="2400" b="0" baseline="0" dirty="0">
                          <a:solidFill>
                            <a:schemeClr val="tx1"/>
                          </a:solidFill>
                          <a:latin typeface="Arial Rounded MT Bold" pitchFamily="34" charset="0"/>
                        </a:rPr>
                        <a:t>     Bilindiği gibi yetmiş milyonu aşan nüfusu ile Türkiye oldukça genç bir nüfusa sahiptir. Türkiye İstatistik Kurumu verilerine göre nüfusun yarıdan fazlası otuz yaşın altındadır ve Türkiye genelinde 18 ve daha yukarı yaştaki nüfusta örgün veya yaygın eğitim faaliyetine katıldığını beyan edenlerin oranı %17,2’dir. Bu genç nüfus örgün eğitimde geniş bir yere sahiptir. Ortaöğretimden sonra her öğrencinin yükseköğretime devam edebilmesi de var olan imkan ve kontenjanlar sebebiyle mümkün görünmemektedir. Bu sebeple özellikle lisans eğitimi için belli sınavlara girmek gerekmektedir. Bu sınavları geçip üniversiteye girebilmek için örgün eğitim imkanları dışında özel bir hazırlık süreci gerekmektedir.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29418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60468165"/>
              </p:ext>
            </p:extLst>
          </p:nvPr>
        </p:nvGraphicFramePr>
        <p:xfrm>
          <a:off x="323528" y="215984"/>
          <a:ext cx="8568951" cy="6309360"/>
        </p:xfrm>
        <a:graphic>
          <a:graphicData uri="http://schemas.openxmlformats.org/drawingml/2006/table">
            <a:tbl>
              <a:tblPr firstRow="1" bandRow="1">
                <a:tableStyleId>{5C22544A-7EE6-4342-B048-85BDC9FD1C3A}</a:tableStyleId>
              </a:tblPr>
              <a:tblGrid>
                <a:gridCol w="8568951">
                  <a:extLst>
                    <a:ext uri="{9D8B030D-6E8A-4147-A177-3AD203B41FA5}">
                      <a16:colId xmlns:a16="http://schemas.microsoft.com/office/drawing/2014/main" val="20000"/>
                    </a:ext>
                  </a:extLst>
                </a:gridCol>
              </a:tblGrid>
              <a:tr h="5993325">
                <a:tc>
                  <a:txBody>
                    <a:bodyPr/>
                    <a:lstStyle/>
                    <a:p>
                      <a:pPr algn="just"/>
                      <a:r>
                        <a:rPr lang="tr-TR" sz="2400" b="0" baseline="0" dirty="0">
                          <a:solidFill>
                            <a:schemeClr val="tx1"/>
                          </a:solidFill>
                          <a:latin typeface="Arial Rounded MT Bold" pitchFamily="34" charset="0"/>
                        </a:rPr>
                        <a:t>   Örgün eğitim kurumlarında ‘bir üst okulun giriş sınavlarına yönelik çok az teknik ve metodun okullarda öğrencilere verilmesi sunulan eğitim-öğretimin üniversite sınavını kazanmada yeterli görülmemesi’ gibi nedenlerle ülkemizde durumu iyi olan aileler çocuklarını özel dershanelere ve etüt merkezlerine göndererek veya öğretmenlerden özel dersler aldırarak çocuklarının bu hazırlık süreçlerine destek olmaktadırlar.</a:t>
                      </a:r>
                    </a:p>
                    <a:p>
                      <a:pPr algn="just"/>
                      <a:r>
                        <a:rPr lang="tr-TR" sz="2400" b="0" baseline="0" dirty="0">
                          <a:solidFill>
                            <a:schemeClr val="tx1"/>
                          </a:solidFill>
                          <a:latin typeface="Arial Rounded MT Bold" pitchFamily="34" charset="0"/>
                        </a:rPr>
                        <a:t>     Bu durum ‘eğitimde fırsat eşitsizliği’ gibi önemli bir tartışma konusunu da gündeme getirmektedir. Sınavlara hazırlanan bir öğrenci sınav kapsamındaki konuları okulda yeterince algılayamadığında, konu ile ilgili test ve soruları yeterince çözemediğinde yardıma ihtiyaç duymaktadır. Maddi imkanları yeterli olmayan ve özel destek alamayan öğrenciler bu durumlarda çaresiz kalabilmektedir.    </a:t>
                      </a:r>
                    </a:p>
                    <a:p>
                      <a:endParaRPr lang="tr-TR" sz="2400" b="0" baseline="0" dirty="0">
                        <a:solidFill>
                          <a:schemeClr val="tx1"/>
                        </a:solidFill>
                        <a:latin typeface="Arial Rounded MT Bold"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130926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82445147"/>
              </p:ext>
            </p:extLst>
          </p:nvPr>
        </p:nvGraphicFramePr>
        <p:xfrm>
          <a:off x="323528" y="836712"/>
          <a:ext cx="8568951" cy="4846320"/>
        </p:xfrm>
        <a:graphic>
          <a:graphicData uri="http://schemas.openxmlformats.org/drawingml/2006/table">
            <a:tbl>
              <a:tblPr firstRow="1" bandRow="1">
                <a:tableStyleId>{5C22544A-7EE6-4342-B048-85BDC9FD1C3A}</a:tableStyleId>
              </a:tblPr>
              <a:tblGrid>
                <a:gridCol w="8568951">
                  <a:extLst>
                    <a:ext uri="{9D8B030D-6E8A-4147-A177-3AD203B41FA5}">
                      <a16:colId xmlns:a16="http://schemas.microsoft.com/office/drawing/2014/main" val="20000"/>
                    </a:ext>
                  </a:extLst>
                </a:gridCol>
              </a:tblGrid>
              <a:tr h="370840">
                <a:tc>
                  <a:txBody>
                    <a:bodyPr/>
                    <a:lstStyle/>
                    <a:p>
                      <a:pPr algn="just"/>
                      <a:r>
                        <a:rPr lang="tr-TR" sz="2400" b="0" baseline="0" dirty="0">
                          <a:solidFill>
                            <a:schemeClr val="tx1"/>
                          </a:solidFill>
                          <a:latin typeface="Arial Rounded MT Bold" pitchFamily="34" charset="0"/>
                        </a:rPr>
                        <a:t>     Bu sebeple devlet çeşitli önlemler almıştır. Özel okul ve dershanelerde durumu iyi olmayan öğrencilere kontenjan ayrılması,  okullarda bu öğrencilere yönelik olarak kurslar açılması, Türk Silahlı Kuvvetlerinin kurduğu Mehmetçik dershaneleri gibi önlemler bunlara örnek olarak verilebilir. Ancak tüm bu önlemlere rağmen birçok öğrencinin sınavlara hazırlık sürecinde yeterli desteğe ulaşamadıkları, böylece bu zorlu yarışta dezavantajlı duruma düştükleri görülmektedir. Sosyo-ekonomik ve sosyokültürel açıdan dezavantajlı olan ve üniversiteye hazırlık aşamasında olan ortaöğretim öğrencisi ve mezunlarının üniversiteye giriş sınavlarına hazırlanma süreçlerine destek verilmesi gerekmektedir.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0589048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947</Words>
  <Application>Microsoft Macintosh PowerPoint</Application>
  <PresentationFormat>Ekran Gösterisi (4:3)</PresentationFormat>
  <Paragraphs>65</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Arial Rounded MT Bold</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Taşkın TAŞTEPE</cp:lastModifiedBy>
  <cp:revision>13</cp:revision>
  <dcterms:created xsi:type="dcterms:W3CDTF">2018-02-20T17:17:56Z</dcterms:created>
  <dcterms:modified xsi:type="dcterms:W3CDTF">2020-05-04T19:59:48Z</dcterms:modified>
</cp:coreProperties>
</file>