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62" r:id="rId5"/>
    <p:sldId id="273" r:id="rId6"/>
    <p:sldId id="274" r:id="rId7"/>
    <p:sldId id="275" r:id="rId8"/>
    <p:sldId id="276" r:id="rId9"/>
    <p:sldId id="277" r:id="rId10"/>
    <p:sldId id="27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9" y="764704"/>
            <a:ext cx="84969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 </a:t>
            </a:r>
            <a:r>
              <a:rPr lang="tr-TR" sz="2400" b="1" dirty="0"/>
              <a:t>KATAKLASTİK KAYAÇLARIN </a:t>
            </a:r>
            <a:r>
              <a:rPr lang="tr-TR" sz="2400" b="1" dirty="0" smtClean="0"/>
              <a:t>SINIFLANDIRILMASI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err="1"/>
              <a:t>Kataklastik</a:t>
            </a:r>
            <a:r>
              <a:rPr lang="tr-TR" sz="2400" dirty="0"/>
              <a:t> kayaçların sınıflandırılmasında magmatik veya metamorfik kayaçlar gibi diğer kayaç türlerinde dikkate alınan mineralojik bileşim gibi önemli bir kriteri kullanmak mümkün değildir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err="1"/>
              <a:t>Kataklastik</a:t>
            </a:r>
            <a:r>
              <a:rPr lang="tr-TR" sz="2400" dirty="0"/>
              <a:t> kayaçların sınıflandırılmasında  sahip oldukları dokusal özellikler, yeniden kristalleşme ve yeni mineral oluşum süreçlerinin etkinlik derecesi kalitatif olarak kullanılır. Kayaçların içerdikleri </a:t>
            </a:r>
            <a:r>
              <a:rPr lang="tr-TR" sz="2400" dirty="0" err="1" smtClean="0"/>
              <a:t>porfiroklastların</a:t>
            </a:r>
            <a:r>
              <a:rPr lang="tr-TR" sz="2400" dirty="0" smtClean="0"/>
              <a:t> </a:t>
            </a:r>
            <a:r>
              <a:rPr lang="tr-TR" sz="2400" dirty="0"/>
              <a:t>büyüklüğü ile % miktarı kantitatif kriterlerdir.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908720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PROTOKLASTİK KAYAÇLAR</a:t>
            </a:r>
            <a:r>
              <a:rPr lang="tr-TR" sz="2400" b="1" dirty="0" smtClean="0"/>
              <a:t>: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err="1"/>
              <a:t>Protoklastik</a:t>
            </a:r>
            <a:r>
              <a:rPr lang="tr-TR" sz="2400" dirty="0"/>
              <a:t> deformasyon, </a:t>
            </a:r>
            <a:r>
              <a:rPr lang="tr-TR" sz="2400" dirty="0" err="1"/>
              <a:t>plütonik</a:t>
            </a:r>
            <a:r>
              <a:rPr lang="tr-TR" sz="2400" dirty="0"/>
              <a:t> bir kütlenin veya bunun bir kısmının tamamen kristalleşmeden veya kristalleşme esnasında </a:t>
            </a:r>
            <a:r>
              <a:rPr lang="tr-TR" sz="2400" dirty="0" err="1"/>
              <a:t>intrüzif</a:t>
            </a:r>
            <a:r>
              <a:rPr lang="tr-TR" sz="2400" dirty="0"/>
              <a:t> hareketine devam etmesi sonucu ortaya çıkan </a:t>
            </a:r>
            <a:r>
              <a:rPr lang="tr-TR" sz="2400" dirty="0" err="1"/>
              <a:t>kataklastik</a:t>
            </a:r>
            <a:r>
              <a:rPr lang="tr-TR" sz="2400" dirty="0"/>
              <a:t> bir değişikliktir. Bu şekilde kristallerde ve sınırlarında bazı </a:t>
            </a:r>
            <a:r>
              <a:rPr lang="tr-TR" sz="2400" dirty="0" smtClean="0"/>
              <a:t>kırılmalar, ufalanmalar </a:t>
            </a:r>
            <a:r>
              <a:rPr lang="tr-TR" sz="2400" dirty="0"/>
              <a:t>meydana gelir. </a:t>
            </a:r>
            <a:r>
              <a:rPr lang="tr-TR" sz="2400" dirty="0" err="1"/>
              <a:t>Ferromagnezyen</a:t>
            </a:r>
            <a:r>
              <a:rPr lang="tr-TR" sz="2400" dirty="0"/>
              <a:t> mineraller bir dizilim gösterirler. </a:t>
            </a:r>
            <a:r>
              <a:rPr lang="tr-TR" sz="2400" dirty="0" err="1"/>
              <a:t>Potoklaz</a:t>
            </a:r>
            <a:r>
              <a:rPr lang="tr-TR" sz="2400" dirty="0"/>
              <a:t> sonucu ortaya çıkan kayaçlara </a:t>
            </a:r>
            <a:r>
              <a:rPr lang="tr-TR" sz="2400" b="1" i="1" dirty="0" err="1"/>
              <a:t>protoklastik</a:t>
            </a:r>
            <a:r>
              <a:rPr lang="tr-TR" sz="2400" b="1" i="1" dirty="0"/>
              <a:t> kayaçlar</a:t>
            </a:r>
            <a:r>
              <a:rPr lang="tr-TR" sz="2400" dirty="0"/>
              <a:t> denir.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764704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BİRİNCİL BAĞLANTIYA SAHİP OLMAYAN KATAKLASTİK KAYAÇLAR   </a:t>
            </a:r>
            <a:endParaRPr lang="tr-TR" sz="2400" b="1" dirty="0" smtClean="0"/>
          </a:p>
          <a:p>
            <a:pPr algn="just"/>
            <a:r>
              <a:rPr lang="tr-TR" sz="2400" b="1" dirty="0" smtClean="0"/>
              <a:t> </a:t>
            </a:r>
            <a:endParaRPr lang="tr-TR" sz="2400" dirty="0"/>
          </a:p>
          <a:p>
            <a:pPr algn="just"/>
            <a:r>
              <a:rPr lang="tr-TR" sz="2400" dirty="0"/>
              <a:t>Bu kayaçlarda, kayaç parçalarının birbirleri ile bağlantılı olmamaları, yani birincil bağlantı (kohezyon) göstermemeleri en önemli özellikleridir. Daha sonra gelişen süreçler ile kayaçlar parçaları çimentolanır ve birbirleri ile bağlantılı duruma gelirler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dirty="0"/>
              <a:t>Fay Breşi:</a:t>
            </a:r>
            <a:r>
              <a:rPr lang="tr-TR" sz="2400" dirty="0"/>
              <a:t> Köşeli ve kısmen yuvarlak arasında değişen parçalardan oluşur. Parçalar gözle görülebilir. Bunlar kayacın %30' dan fazlasını oluşturur. Parçalar arasındaki bağlantı ikincil süreçler ile sağlanmıştır.</a:t>
            </a:r>
          </a:p>
          <a:p>
            <a:pPr algn="just"/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39553" y="980728"/>
            <a:ext cx="80648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Fay Tozu:</a:t>
            </a:r>
            <a:r>
              <a:rPr lang="tr-TR" sz="2400" dirty="0"/>
              <a:t> Parçaların büyük bir kısmı gözle ayırt edilemeyecek kadar küçüktür. </a:t>
            </a:r>
            <a:r>
              <a:rPr lang="tr-TR" sz="2400" dirty="0" err="1"/>
              <a:t>Matriksin</a:t>
            </a:r>
            <a:r>
              <a:rPr lang="tr-TR" sz="2400" dirty="0"/>
              <a:t> ortalama tane büyüklüğünün üzerinde bir tane büyüklüğüne sahip diğer kayaç parçalarının miktarı %30 altındadır. Parçalar arasında birincil bağlantı yoktur. Parçaları daha sonra gelişen süreçlerde çimentolanmış çok küçük taneli bir kayaçtır.</a:t>
            </a:r>
          </a:p>
          <a:p>
            <a:pPr algn="just"/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764704"/>
            <a:ext cx="80648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BİRİNCİL BAĞLANTIYA  SAHİP OLAN KATAKLASTİK </a:t>
            </a:r>
            <a:r>
              <a:rPr lang="tr-TR" sz="2400" b="1" dirty="0" smtClean="0"/>
              <a:t>KAYAÇLAR</a:t>
            </a:r>
          </a:p>
          <a:p>
            <a:endParaRPr lang="tr-TR" sz="2400" dirty="0"/>
          </a:p>
          <a:p>
            <a:r>
              <a:rPr lang="tr-TR" sz="2400" dirty="0"/>
              <a:t>Bu kayaçlar iki gruba ayrılır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1-</a:t>
            </a:r>
            <a:r>
              <a:rPr lang="tr-TR" sz="2400" dirty="0" err="1"/>
              <a:t>Kataklazın</a:t>
            </a:r>
            <a:r>
              <a:rPr lang="tr-TR" sz="2400" dirty="0"/>
              <a:t> yeniden kristalleşme ve yeni mineral oluşum süreçlerinden daha etkin olduğu kayaçlar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2-Yeniden kristalleşme ve yeni mineral oluşumunun </a:t>
            </a:r>
            <a:r>
              <a:rPr lang="tr-TR" sz="2400" dirty="0" err="1"/>
              <a:t>kataklazdan</a:t>
            </a:r>
            <a:r>
              <a:rPr lang="tr-TR" sz="2400" dirty="0"/>
              <a:t> daha etkin olduğu kayaçlardır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 smtClean="0"/>
              <a:t>Her </a:t>
            </a:r>
            <a:r>
              <a:rPr lang="tr-TR" sz="2400" dirty="0"/>
              <a:t>iki gruba ait kayaçlar birbirlerine tedrici geçiş gösterirler.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476672"/>
            <a:ext cx="842493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i="1" dirty="0"/>
              <a:t>1-</a:t>
            </a:r>
            <a:r>
              <a:rPr lang="tr-TR" sz="2400" b="1" i="1" dirty="0" err="1"/>
              <a:t>Kataklazın</a:t>
            </a:r>
            <a:r>
              <a:rPr lang="tr-TR" sz="2400" b="1" i="1" dirty="0"/>
              <a:t> yeniden kristalleşme ve yeni mineral oluşum süreçlerinden daha etkin olduğu kayaçlar</a:t>
            </a:r>
            <a:r>
              <a:rPr lang="tr-TR" sz="2400" b="1" i="1" dirty="0" smtClean="0"/>
              <a:t>: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dirty="0"/>
              <a:t>MİKROBREŞ:</a:t>
            </a:r>
            <a:r>
              <a:rPr lang="tr-TR" sz="2400" dirty="0"/>
              <a:t> Köşeli, parçalara sahip olan taneleri herhangi bir yönlenme göstermeyen kayaçlardır. Parçalar mikroskobik olarak ayırt edilebilecek büyüklükten 0.2 mm arasında değişen tane boyutuna sahiptirler. </a:t>
            </a:r>
            <a:r>
              <a:rPr lang="tr-TR" sz="2400" dirty="0" smtClean="0"/>
              <a:t> </a:t>
            </a:r>
            <a:r>
              <a:rPr lang="tr-TR" sz="2400" dirty="0" err="1" smtClean="0"/>
              <a:t>Porfiroklast</a:t>
            </a:r>
            <a:r>
              <a:rPr lang="tr-TR" sz="2400" dirty="0" smtClean="0"/>
              <a:t> </a:t>
            </a:r>
            <a:r>
              <a:rPr lang="tr-TR" sz="2400" dirty="0"/>
              <a:t>ve parçalar %30 üzerindedir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dirty="0"/>
              <a:t>KATAKLAZİT:</a:t>
            </a:r>
            <a:r>
              <a:rPr lang="tr-TR" sz="2400" dirty="0"/>
              <a:t> </a:t>
            </a:r>
            <a:r>
              <a:rPr lang="tr-TR" sz="2400" dirty="0" err="1"/>
              <a:t>Afanitik</a:t>
            </a:r>
            <a:r>
              <a:rPr lang="tr-TR" sz="2400" dirty="0"/>
              <a:t> dokuda, herhangi bir yönlenme göstermeyen kayaçlardır. </a:t>
            </a:r>
            <a:r>
              <a:rPr lang="tr-TR" sz="2400" dirty="0" err="1" smtClean="0"/>
              <a:t>Porfiroklastları</a:t>
            </a:r>
            <a:r>
              <a:rPr lang="tr-TR" sz="2400" dirty="0" smtClean="0"/>
              <a:t> </a:t>
            </a:r>
            <a:r>
              <a:rPr lang="tr-TR" sz="2400" dirty="0"/>
              <a:t>0.2 mm den küçüktür ve %30 altında bulunur. </a:t>
            </a:r>
            <a:r>
              <a:rPr lang="tr-TR" sz="2400" dirty="0" err="1"/>
              <a:t>Milonitlere</a:t>
            </a:r>
            <a:r>
              <a:rPr lang="tr-TR" sz="2400" dirty="0"/>
              <a:t> benzer ancak onlardan yönlenme göstermemeleri ile ayrılır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dirty="0"/>
              <a:t>PROTOMİLONİT:</a:t>
            </a:r>
            <a:r>
              <a:rPr lang="tr-TR" sz="2400" dirty="0"/>
              <a:t> Merceksi görünümdeki </a:t>
            </a:r>
            <a:r>
              <a:rPr lang="tr-TR" sz="2400" dirty="0" err="1"/>
              <a:t>porfiroklastlar</a:t>
            </a:r>
            <a:r>
              <a:rPr lang="tr-TR" sz="2400" dirty="0"/>
              <a:t> gözle ayırt edilebilecek büyüklüktedir. Taneler '' </a:t>
            </a:r>
            <a:r>
              <a:rPr lang="tr-TR" sz="2400" b="1" i="1" dirty="0" err="1"/>
              <a:t>megaporfiroklastlar</a:t>
            </a:r>
            <a:r>
              <a:rPr lang="tr-TR" sz="2400" dirty="0"/>
              <a:t> '' kayacın %50' den fazlasını oluştururlar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1196752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MİLONİT:</a:t>
            </a:r>
            <a:r>
              <a:rPr lang="tr-TR" sz="2400" dirty="0"/>
              <a:t> </a:t>
            </a:r>
            <a:r>
              <a:rPr lang="tr-TR" sz="2400" dirty="0" err="1"/>
              <a:t>Makroskobik</a:t>
            </a:r>
            <a:r>
              <a:rPr lang="tr-TR" sz="2400" dirty="0"/>
              <a:t> ve mikroskobik olarak ayırt edilebilen yönlü dokuya sahip, genellikle 0.2 mm üzerinde bir büyüklüğe sahip </a:t>
            </a:r>
            <a:r>
              <a:rPr lang="tr-TR" sz="2400" dirty="0" err="1" smtClean="0"/>
              <a:t>porfiroklastlar</a:t>
            </a:r>
            <a:r>
              <a:rPr lang="tr-TR" sz="2400" dirty="0" smtClean="0"/>
              <a:t> </a:t>
            </a:r>
            <a:r>
              <a:rPr lang="tr-TR" sz="2400" dirty="0"/>
              <a:t>içeren bir kayaçtır. </a:t>
            </a:r>
            <a:r>
              <a:rPr lang="tr-TR" sz="2400" dirty="0" err="1"/>
              <a:t>Porfiroklastlar</a:t>
            </a:r>
            <a:r>
              <a:rPr lang="tr-TR" sz="2400" dirty="0"/>
              <a:t> kayacın %10-50' sini oluşturabilir. Bu kayaçlarda </a:t>
            </a:r>
            <a:r>
              <a:rPr lang="tr-TR" sz="2400" dirty="0" err="1"/>
              <a:t>milonitik</a:t>
            </a:r>
            <a:r>
              <a:rPr lang="tr-TR" sz="2400" dirty="0"/>
              <a:t> </a:t>
            </a:r>
            <a:r>
              <a:rPr lang="tr-TR" sz="2400" dirty="0" smtClean="0"/>
              <a:t>doku </a:t>
            </a:r>
            <a:r>
              <a:rPr lang="tr-TR" sz="2400" dirty="0"/>
              <a:t>gözlenir. Kuvars ve </a:t>
            </a:r>
            <a:r>
              <a:rPr lang="tr-TR" sz="2400" dirty="0" err="1"/>
              <a:t>feldispat</a:t>
            </a:r>
            <a:r>
              <a:rPr lang="tr-TR" sz="2400" dirty="0"/>
              <a:t> mineralleri gözlenir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dirty="0"/>
              <a:t>ULTRAMİLONİT:</a:t>
            </a:r>
            <a:r>
              <a:rPr lang="tr-TR" sz="2400" dirty="0"/>
              <a:t> Yönlü doku gösteren </a:t>
            </a:r>
            <a:r>
              <a:rPr lang="tr-TR" sz="2400" dirty="0" err="1"/>
              <a:t>afanitik</a:t>
            </a:r>
            <a:r>
              <a:rPr lang="tr-TR" sz="2400" dirty="0"/>
              <a:t> özellikte olan bir </a:t>
            </a:r>
            <a:r>
              <a:rPr lang="tr-TR" sz="2400" dirty="0" err="1"/>
              <a:t>kataklastik</a:t>
            </a:r>
            <a:r>
              <a:rPr lang="tr-TR" sz="2400" dirty="0"/>
              <a:t> kayaçtır. </a:t>
            </a:r>
            <a:r>
              <a:rPr lang="tr-TR" sz="2400" dirty="0" err="1"/>
              <a:t>Porfiroklastlar</a:t>
            </a:r>
            <a:r>
              <a:rPr lang="tr-TR" sz="2400" dirty="0"/>
              <a:t> 0.2 </a:t>
            </a:r>
            <a:r>
              <a:rPr lang="tr-TR" sz="2400" dirty="0" err="1"/>
              <a:t>mm'den</a:t>
            </a:r>
            <a:r>
              <a:rPr lang="tr-TR" sz="2400" dirty="0"/>
              <a:t> daha küçüktür ve kayaçta %10'dan daha azdır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9" y="908720"/>
            <a:ext cx="85689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FİLLONİT (FİLLİT-MİLONİT):</a:t>
            </a:r>
            <a:r>
              <a:rPr lang="tr-TR" sz="2400" dirty="0"/>
              <a:t>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 err="1" smtClean="0"/>
              <a:t>Milonit</a:t>
            </a:r>
            <a:r>
              <a:rPr lang="tr-TR" sz="2400" dirty="0" smtClean="0"/>
              <a:t> </a:t>
            </a:r>
            <a:r>
              <a:rPr lang="tr-TR" sz="2400" dirty="0"/>
              <a:t>ve </a:t>
            </a:r>
            <a:r>
              <a:rPr lang="tr-TR" sz="2400" dirty="0" err="1"/>
              <a:t>ultramilonitin</a:t>
            </a:r>
            <a:r>
              <a:rPr lang="tr-TR" sz="2400" dirty="0"/>
              <a:t> bir türüdür. İri taneli kayaçların kuvvetli deformasyona uğrayarak ufalanması sonucu oluşan bir kayaçtır. </a:t>
            </a:r>
            <a:r>
              <a:rPr lang="tr-TR" sz="2400" dirty="0" err="1"/>
              <a:t>Fillonitlerde</a:t>
            </a:r>
            <a:r>
              <a:rPr lang="tr-TR" sz="2400" dirty="0"/>
              <a:t>, kayma yüzeyleri üzerindeki farklı hareketler nedeni ile kayaç </a:t>
            </a:r>
            <a:r>
              <a:rPr lang="tr-TR" sz="2400" dirty="0" smtClean="0"/>
              <a:t>, ayrıca </a:t>
            </a:r>
            <a:r>
              <a:rPr lang="tr-TR" sz="2400" dirty="0"/>
              <a:t>şist dokusu da kazanır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err="1"/>
              <a:t>Fillonitler</a:t>
            </a:r>
            <a:r>
              <a:rPr lang="tr-TR" sz="2400" dirty="0"/>
              <a:t>, mineralojik ve dokusal olarak </a:t>
            </a:r>
            <a:r>
              <a:rPr lang="tr-TR" sz="2400" dirty="0" err="1"/>
              <a:t>fillitlere</a:t>
            </a:r>
            <a:r>
              <a:rPr lang="tr-TR" sz="2400" dirty="0"/>
              <a:t> benzerler. Ancak</a:t>
            </a:r>
            <a:r>
              <a:rPr lang="tr-TR" sz="2400" dirty="0" smtClean="0"/>
              <a:t>, </a:t>
            </a:r>
            <a:r>
              <a:rPr lang="tr-TR" sz="2400" dirty="0" err="1" smtClean="0"/>
              <a:t>fillitlerden</a:t>
            </a:r>
            <a:r>
              <a:rPr lang="tr-TR" sz="2400" dirty="0" smtClean="0"/>
              <a:t> </a:t>
            </a:r>
            <a:r>
              <a:rPr lang="tr-TR" sz="2400" dirty="0"/>
              <a:t>oluşumları ve farklı dokusal özelliklere sahip olmaları ile ayırt edilirler.</a:t>
            </a:r>
          </a:p>
          <a:p>
            <a:pPr algn="just"/>
            <a:endParaRPr lang="tr-T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67544" y="980728"/>
            <a:ext cx="81369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i="1" dirty="0"/>
              <a:t>2- Yeniden kristalleşme ve yeni mineral oluşum süreçlerinin </a:t>
            </a:r>
            <a:r>
              <a:rPr lang="tr-TR" sz="2400" b="1" i="1" dirty="0" err="1"/>
              <a:t>kataklazdan</a:t>
            </a:r>
            <a:r>
              <a:rPr lang="tr-TR" sz="2400" b="1" i="1" dirty="0"/>
              <a:t> daha etkin olduğu kayaçlar</a:t>
            </a:r>
            <a:r>
              <a:rPr lang="tr-TR" sz="2400" dirty="0" smtClean="0"/>
              <a:t>: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dirty="0"/>
              <a:t>MİLONİT GNAYS VEYA MİLONİT ŞİST</a:t>
            </a:r>
            <a:r>
              <a:rPr lang="tr-TR" sz="2400" b="1" dirty="0" smtClean="0"/>
              <a:t>: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Bunlar </a:t>
            </a:r>
            <a:r>
              <a:rPr lang="tr-TR" sz="2400" dirty="0" err="1"/>
              <a:t>protomilonit</a:t>
            </a:r>
            <a:r>
              <a:rPr lang="tr-TR" sz="2400" dirty="0"/>
              <a:t> ve kaba </a:t>
            </a:r>
            <a:r>
              <a:rPr lang="tr-TR" sz="2400" dirty="0" err="1"/>
              <a:t>milonit</a:t>
            </a:r>
            <a:r>
              <a:rPr lang="tr-TR" sz="2400" dirty="0"/>
              <a:t> ile kristalin gnays veya şist arasında bir görünüme sahip kayaçlardır. Bu kayaçların dokularında </a:t>
            </a:r>
            <a:r>
              <a:rPr lang="tr-TR" sz="2400" dirty="0" err="1"/>
              <a:t>kataklastik</a:t>
            </a:r>
            <a:r>
              <a:rPr lang="tr-TR" sz="2400" dirty="0"/>
              <a:t> ve </a:t>
            </a:r>
            <a:r>
              <a:rPr lang="tr-TR" sz="2400" dirty="0" err="1"/>
              <a:t>kristoblastik</a:t>
            </a:r>
            <a:r>
              <a:rPr lang="tr-TR" sz="2400" dirty="0"/>
              <a:t> süreçler birlikte etkili olmuşlardır. Bu kayaçların gösterdikleri </a:t>
            </a:r>
            <a:r>
              <a:rPr lang="tr-TR" sz="2400" b="1" i="1" dirty="0"/>
              <a:t>''gözlü doku''</a:t>
            </a:r>
            <a:r>
              <a:rPr lang="tr-TR" sz="2400" dirty="0"/>
              <a:t> çok tipik bir özelliktir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548680"/>
            <a:ext cx="820891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BLASTOMİLONİT:</a:t>
            </a:r>
            <a:endParaRPr lang="tr-TR" sz="2400" dirty="0"/>
          </a:p>
          <a:p>
            <a:pPr algn="just"/>
            <a:r>
              <a:rPr lang="tr-TR" sz="2400" dirty="0"/>
              <a:t>Orta-iri taneli </a:t>
            </a:r>
            <a:r>
              <a:rPr lang="tr-TR" sz="2400" dirty="0" err="1"/>
              <a:t>milonit</a:t>
            </a:r>
            <a:r>
              <a:rPr lang="tr-TR" sz="2400" dirty="0"/>
              <a:t> veya </a:t>
            </a:r>
            <a:r>
              <a:rPr lang="tr-TR" sz="2400" dirty="0" err="1"/>
              <a:t>ultramilonit</a:t>
            </a:r>
            <a:r>
              <a:rPr lang="tr-TR" sz="2400" dirty="0"/>
              <a:t> ile kristalin gnays ve şist arasında bir görünüme sahip ve birincil bağlantıya sahip kayaçlardır. </a:t>
            </a:r>
            <a:r>
              <a:rPr lang="tr-TR" sz="2400" dirty="0" err="1" smtClean="0"/>
              <a:t>Porfiroklastlar</a:t>
            </a:r>
            <a:r>
              <a:rPr lang="tr-TR" sz="2400" dirty="0" smtClean="0"/>
              <a:t> </a:t>
            </a:r>
            <a:r>
              <a:rPr lang="tr-TR" sz="2400" dirty="0"/>
              <a:t>genellikle 0.5 </a:t>
            </a:r>
            <a:r>
              <a:rPr lang="tr-TR" sz="2400" dirty="0" err="1"/>
              <a:t>mm'den</a:t>
            </a:r>
            <a:r>
              <a:rPr lang="tr-TR" sz="2400" dirty="0"/>
              <a:t> daha küçüktür ve yeniden kristalleşmişlerdir. Kayacın %30'dan daha az kısmını oluştururlar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dirty="0"/>
              <a:t>PSÖDOTAKİLİT:</a:t>
            </a:r>
            <a:endParaRPr lang="tr-TR" sz="2400" dirty="0"/>
          </a:p>
          <a:p>
            <a:pPr algn="just"/>
            <a:r>
              <a:rPr lang="tr-TR" sz="2400" dirty="0" err="1"/>
              <a:t>Bazaltik</a:t>
            </a:r>
            <a:r>
              <a:rPr lang="tr-TR" sz="2400" dirty="0"/>
              <a:t> bileşimli volkan camı olan </a:t>
            </a:r>
            <a:r>
              <a:rPr lang="tr-TR" sz="2400" dirty="0" err="1"/>
              <a:t>takilit'e</a:t>
            </a:r>
            <a:r>
              <a:rPr lang="tr-TR" sz="2400" dirty="0"/>
              <a:t> oldukça benzeyen, camsı görünümlü bu </a:t>
            </a:r>
            <a:r>
              <a:rPr lang="tr-TR" sz="2400" dirty="0" err="1"/>
              <a:t>kayaçaların</a:t>
            </a:r>
            <a:r>
              <a:rPr lang="tr-TR" sz="2400" dirty="0"/>
              <a:t> </a:t>
            </a:r>
            <a:r>
              <a:rPr lang="tr-TR" sz="2400" dirty="0" err="1"/>
              <a:t>intrüzif</a:t>
            </a:r>
            <a:r>
              <a:rPr lang="tr-TR" sz="2400" dirty="0"/>
              <a:t> karakter gösterdiği ve çoğunlukla </a:t>
            </a:r>
            <a:r>
              <a:rPr lang="tr-TR" sz="2400" dirty="0" err="1"/>
              <a:t>plütonik</a:t>
            </a:r>
            <a:r>
              <a:rPr lang="tr-TR" sz="2400" dirty="0"/>
              <a:t> faaliyetlerle ilişkili faylara veya fay </a:t>
            </a:r>
            <a:r>
              <a:rPr lang="tr-TR" sz="2400" dirty="0" err="1"/>
              <a:t>zonlarına</a:t>
            </a:r>
            <a:r>
              <a:rPr lang="tr-TR" sz="2400" dirty="0"/>
              <a:t> bağlı olarak bulunduğu belirlenmiştir. Bu kayaçlar, küçük</a:t>
            </a:r>
            <a:r>
              <a:rPr lang="tr-TR" sz="2400" dirty="0" smtClean="0"/>
              <a:t>, merceksi </a:t>
            </a:r>
            <a:r>
              <a:rPr lang="tr-TR" sz="2400" dirty="0"/>
              <a:t>kütleler şeklinde granit, kuvarsit, </a:t>
            </a:r>
            <a:r>
              <a:rPr lang="tr-TR" sz="2400" dirty="0" err="1"/>
              <a:t>amfibolit</a:t>
            </a:r>
            <a:r>
              <a:rPr lang="tr-TR" sz="2400" dirty="0"/>
              <a:t>, gnays gibi kayaçlar içinde rastlanılır. Magmatik kayaç bileşiminde bulunan </a:t>
            </a:r>
            <a:r>
              <a:rPr lang="tr-TR" sz="2400" dirty="0" err="1"/>
              <a:t>kataklastik</a:t>
            </a:r>
            <a:r>
              <a:rPr lang="tr-TR" sz="2400" dirty="0"/>
              <a:t> kayaçlardır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674</Words>
  <Application>Microsoft Office PowerPoint</Application>
  <PresentationFormat>Ekran Gösterisi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Administrator</dc:creator>
  <cp:lastModifiedBy>ZKarakaş</cp:lastModifiedBy>
  <cp:revision>40</cp:revision>
  <dcterms:created xsi:type="dcterms:W3CDTF">2017-04-26T18:40:05Z</dcterms:created>
  <dcterms:modified xsi:type="dcterms:W3CDTF">2018-04-08T10:38:00Z</dcterms:modified>
</cp:coreProperties>
</file>