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92" r:id="rId4"/>
    <p:sldId id="1083" r:id="rId5"/>
    <p:sldId id="1098" r:id="rId6"/>
    <p:sldId id="1099" r:id="rId7"/>
    <p:sldId id="1100" r:id="rId8"/>
    <p:sldId id="1101" r:id="rId9"/>
    <p:sldId id="1102" r:id="rId10"/>
    <p:sldId id="1103" r:id="rId11"/>
    <p:sldId id="109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719" autoAdjust="0"/>
    <p:restoredTop sz="91471" autoAdjust="0"/>
  </p:normalViewPr>
  <p:slideViewPr>
    <p:cSldViewPr snapToGrid="0">
      <p:cViewPr varScale="1">
        <p:scale>
          <a:sx n="37" d="100"/>
          <a:sy n="37" d="100"/>
        </p:scale>
        <p:origin x="608" y="4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2</a:t>
            </a:fld>
            <a:endParaRPr lang="en-US"/>
          </a:p>
        </p:txBody>
      </p:sp>
    </p:spTree>
    <p:extLst>
      <p:ext uri="{BB962C8B-B14F-4D97-AF65-F5344CB8AC3E}">
        <p14:creationId xmlns:p14="http://schemas.microsoft.com/office/powerpoint/2010/main" val="1330296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3/6/2020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3/6/2020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3/6/2020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dirty="0" smtClean="0"/>
              <a:t>Asıl başlık stili için tıklatın</a:t>
            </a:r>
            <a:endParaRPr lang="en-US" dirty="0"/>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3/6/2020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25051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4136725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3/6/2020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3/6/2020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3/6/2020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 id="2147483698"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GGY206</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Ölçme </a:t>
            </a:r>
            <a:r>
              <a:rPr lang="tr-TR" sz="3200" b="1" smtClean="0">
                <a:latin typeface="Arial" panose="020B0604020202020204" pitchFamily="34" charset="0"/>
                <a:cs typeface="Arial" panose="020B0604020202020204" pitchFamily="34" charset="0"/>
              </a:rPr>
              <a:t>Bilgisi </a:t>
            </a:r>
            <a:r>
              <a:rPr lang="tr-TR" sz="3200" b="1" smtClean="0">
                <a:latin typeface="Arial" panose="020B0604020202020204" pitchFamily="34" charset="0"/>
                <a:cs typeface="Arial" panose="020B0604020202020204" pitchFamily="34" charset="0"/>
              </a:rPr>
              <a:t>2</a:t>
            </a: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Türkay</a:t>
            </a: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TÜDEŞ</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805043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866572" y="2492990"/>
            <a:ext cx="7473756" cy="904863"/>
          </a:xfrm>
          <a:prstGeom prst="rect">
            <a:avLst/>
          </a:prstGeom>
        </p:spPr>
        <p:txBody>
          <a:bodyPr wrap="square">
            <a:spAutoFit/>
          </a:bodyPr>
          <a:lstStyle/>
          <a:p>
            <a:pPr marL="0" lvl="1" algn="ctr">
              <a:spcBef>
                <a:spcPct val="20000"/>
              </a:spcBef>
              <a:buClr>
                <a:schemeClr val="accent1"/>
              </a:buClr>
            </a:pPr>
            <a:r>
              <a:rPr lang="tr-TR" sz="2400" b="1" dirty="0" smtClean="0"/>
              <a:t>13. Hafta</a:t>
            </a:r>
            <a:endParaRPr lang="tr-TR" sz="2400" b="1" dirty="0"/>
          </a:p>
          <a:p>
            <a:pPr marL="0" lvl="1" algn="ctr">
              <a:spcBef>
                <a:spcPct val="20000"/>
              </a:spcBef>
              <a:buClr>
                <a:schemeClr val="accent1"/>
              </a:buClr>
            </a:pPr>
            <a:r>
              <a:rPr lang="tr-TR" sz="2400" b="1" dirty="0"/>
              <a:t>Uydu </a:t>
            </a:r>
            <a:r>
              <a:rPr lang="tr-TR" sz="2400" b="1" dirty="0" smtClean="0"/>
              <a:t>Sistemleri </a:t>
            </a:r>
            <a:r>
              <a:rPr lang="tr-TR" sz="2400" b="1" dirty="0"/>
              <a:t>ve GNSS</a:t>
            </a:r>
            <a:endParaRPr lang="en-US" sz="2400" b="1" dirty="0">
              <a:solidFill>
                <a:schemeClr val="tx2"/>
              </a:solidFill>
            </a:endParaRPr>
          </a:p>
        </p:txBody>
      </p:sp>
    </p:spTree>
    <p:extLst>
      <p:ext uri="{BB962C8B-B14F-4D97-AF65-F5344CB8AC3E}">
        <p14:creationId xmlns:p14="http://schemas.microsoft.com/office/powerpoint/2010/main" val="20858960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Uydu </a:t>
            </a:r>
            <a:r>
              <a:rPr lang="tr-TR" sz="2400" b="1" dirty="0">
                <a:solidFill>
                  <a:srgbClr val="002060"/>
                </a:solidFill>
              </a:rPr>
              <a:t>Sistemleri ve GNSS</a:t>
            </a:r>
            <a:endParaRPr lang="en-US" sz="2400" b="1" dirty="0">
              <a:solidFill>
                <a:srgbClr val="002060"/>
              </a:solidFill>
            </a:endParaRPr>
          </a:p>
        </p:txBody>
      </p:sp>
      <p:sp>
        <p:nvSpPr>
          <p:cNvPr id="4" name="Dikdörtgen 3"/>
          <p:cNvSpPr/>
          <p:nvPr/>
        </p:nvSpPr>
        <p:spPr>
          <a:xfrm>
            <a:off x="773430" y="1514565"/>
            <a:ext cx="7557471" cy="3373359"/>
          </a:xfrm>
          <a:prstGeom prst="rect">
            <a:avLst/>
          </a:prstGeom>
        </p:spPr>
        <p:txBody>
          <a:bodyPr wrap="square">
            <a:spAutoFit/>
          </a:bodyPr>
          <a:lstStyle/>
          <a:p>
            <a:pPr marL="285750" indent="-285750" algn="just" fontAlgn="base">
              <a:lnSpc>
                <a:spcPct val="150000"/>
              </a:lnSpc>
              <a:buFont typeface="Arial" panose="020B0604020202020204" pitchFamily="34" charset="0"/>
              <a:buChar char="•"/>
            </a:pPr>
            <a:r>
              <a:rPr lang="tr-TR" dirty="0"/>
              <a:t>Yersel konum belirleme sistemlerinin uygulanmasında çıkan sakıncaları ortadan kaldıran, en az 4 uydudan kod-faz </a:t>
            </a:r>
            <a:r>
              <a:rPr lang="tr-TR" dirty="0" smtClean="0"/>
              <a:t>varış </a:t>
            </a:r>
            <a:r>
              <a:rPr lang="tr-TR" dirty="0"/>
              <a:t>zamanının ölçülmesi esasına dayanan üç boyutta yüksek d</a:t>
            </a:r>
            <a:r>
              <a:rPr lang="tr-TR" dirty="0" smtClean="0"/>
              <a:t>oğrulukta </a:t>
            </a:r>
            <a:r>
              <a:rPr lang="tr-TR" dirty="0"/>
              <a:t>konum ve hız belirlemeyi sağlayan, her türlü hava </a:t>
            </a:r>
            <a:r>
              <a:rPr lang="tr-TR" dirty="0" smtClean="0"/>
              <a:t>koşullarında </a:t>
            </a:r>
            <a:r>
              <a:rPr lang="tr-TR" dirty="0"/>
              <a:t>sürekli kullanılabilen, sınırsız sayıda kullanıcının yararlanabileceği, doğru zamanın ölçüldüğü </a:t>
            </a:r>
            <a:r>
              <a:rPr lang="tr-TR" dirty="0" err="1" smtClean="0"/>
              <a:t>dıŞ</a:t>
            </a:r>
            <a:r>
              <a:rPr lang="tr-TR" dirty="0" smtClean="0"/>
              <a:t> </a:t>
            </a:r>
            <a:r>
              <a:rPr lang="tr-TR" dirty="0"/>
              <a:t>etkilere </a:t>
            </a:r>
            <a:r>
              <a:rPr lang="tr-TR" dirty="0" err="1" smtClean="0"/>
              <a:t>karŞı</a:t>
            </a:r>
            <a:r>
              <a:rPr lang="tr-TR" dirty="0" smtClean="0"/>
              <a:t> </a:t>
            </a:r>
            <a:r>
              <a:rPr lang="tr-TR" dirty="0"/>
              <a:t>güvenilir olan Global </a:t>
            </a:r>
            <a:r>
              <a:rPr lang="tr-TR" dirty="0" err="1"/>
              <a:t>Positioning</a:t>
            </a:r>
            <a:r>
              <a:rPr lang="tr-TR" dirty="0"/>
              <a:t> </a:t>
            </a:r>
            <a:r>
              <a:rPr lang="tr-TR" dirty="0" err="1"/>
              <a:t>System</a:t>
            </a:r>
            <a:r>
              <a:rPr lang="tr-TR" dirty="0"/>
              <a:t> (GPS) olarak bilinen "Küresel Konumlama Sistemi", 1974' te Amerikan savunma bakanlığı tarafından üç boyutlu konum belirleme amacına yönelik </a:t>
            </a:r>
            <a:r>
              <a:rPr lang="tr-TR" dirty="0" smtClean="0"/>
              <a:t>geliştirilmiş </a:t>
            </a:r>
            <a:r>
              <a:rPr lang="tr-TR" dirty="0"/>
              <a:t>bir uydu sistemidir.</a:t>
            </a:r>
            <a:endParaRPr lang="tr-TR" dirty="0" smtClean="0"/>
          </a:p>
        </p:txBody>
      </p:sp>
    </p:spTree>
    <p:extLst>
      <p:ext uri="{BB962C8B-B14F-4D97-AF65-F5344CB8AC3E}">
        <p14:creationId xmlns:p14="http://schemas.microsoft.com/office/powerpoint/2010/main" val="19847475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Uydu </a:t>
            </a:r>
            <a:r>
              <a:rPr lang="tr-TR" sz="2400" b="1" dirty="0">
                <a:solidFill>
                  <a:srgbClr val="002060"/>
                </a:solidFill>
              </a:rPr>
              <a:t>Sistemleri ve GNSS</a:t>
            </a:r>
            <a:endParaRPr lang="en-US" sz="2400" b="1" dirty="0">
              <a:solidFill>
                <a:srgbClr val="002060"/>
              </a:solidFill>
            </a:endParaRPr>
          </a:p>
        </p:txBody>
      </p:sp>
      <p:sp>
        <p:nvSpPr>
          <p:cNvPr id="4" name="Dikdörtgen 3"/>
          <p:cNvSpPr/>
          <p:nvPr/>
        </p:nvSpPr>
        <p:spPr>
          <a:xfrm>
            <a:off x="773430" y="1514565"/>
            <a:ext cx="7557471" cy="3000821"/>
          </a:xfrm>
          <a:prstGeom prst="rect">
            <a:avLst/>
          </a:prstGeom>
        </p:spPr>
        <p:txBody>
          <a:bodyPr wrap="square">
            <a:spAutoFit/>
          </a:bodyPr>
          <a:lstStyle/>
          <a:p>
            <a:pPr algn="just" fontAlgn="base">
              <a:lnSpc>
                <a:spcPct val="150000"/>
              </a:lnSpc>
            </a:pPr>
            <a:r>
              <a:rPr lang="tr-TR" dirty="0"/>
              <a:t>Küresel Konumlama Sistemi; </a:t>
            </a:r>
            <a:endParaRPr lang="tr-TR" dirty="0" smtClean="0"/>
          </a:p>
          <a:p>
            <a:pPr algn="just" fontAlgn="base">
              <a:lnSpc>
                <a:spcPct val="150000"/>
              </a:lnSpc>
            </a:pPr>
            <a:r>
              <a:rPr lang="tr-TR" dirty="0" smtClean="0"/>
              <a:t>❖ </a:t>
            </a:r>
            <a:r>
              <a:rPr lang="tr-TR" dirty="0"/>
              <a:t>Herhangi bir yer ve zamanda </a:t>
            </a:r>
            <a:endParaRPr lang="tr-TR" dirty="0" smtClean="0"/>
          </a:p>
          <a:p>
            <a:pPr algn="just" fontAlgn="base">
              <a:lnSpc>
                <a:spcPct val="150000"/>
              </a:lnSpc>
            </a:pPr>
            <a:r>
              <a:rPr lang="tr-TR" dirty="0" smtClean="0"/>
              <a:t>❖ </a:t>
            </a:r>
            <a:r>
              <a:rPr lang="tr-TR" dirty="0"/>
              <a:t>Her türlü hava </a:t>
            </a:r>
            <a:r>
              <a:rPr lang="tr-TR" dirty="0" err="1"/>
              <a:t>koĢullarında</a:t>
            </a:r>
            <a:r>
              <a:rPr lang="tr-TR" dirty="0"/>
              <a:t> </a:t>
            </a:r>
            <a:endParaRPr lang="tr-TR" dirty="0" smtClean="0"/>
          </a:p>
          <a:p>
            <a:pPr algn="just" fontAlgn="base">
              <a:lnSpc>
                <a:spcPct val="150000"/>
              </a:lnSpc>
            </a:pPr>
            <a:r>
              <a:rPr lang="tr-TR" dirty="0" smtClean="0"/>
              <a:t>❖ </a:t>
            </a:r>
            <a:r>
              <a:rPr lang="tr-TR" dirty="0"/>
              <a:t>Global bir koordinat sisteminde </a:t>
            </a:r>
            <a:endParaRPr lang="tr-TR" dirty="0" smtClean="0"/>
          </a:p>
          <a:p>
            <a:pPr algn="just" fontAlgn="base">
              <a:lnSpc>
                <a:spcPct val="150000"/>
              </a:lnSpc>
            </a:pPr>
            <a:r>
              <a:rPr lang="tr-TR" dirty="0" smtClean="0"/>
              <a:t>❖ </a:t>
            </a:r>
            <a:r>
              <a:rPr lang="tr-TR" dirty="0"/>
              <a:t>Yüksek duyarlıkta </a:t>
            </a:r>
            <a:endParaRPr lang="tr-TR" dirty="0" smtClean="0"/>
          </a:p>
          <a:p>
            <a:pPr algn="just" fontAlgn="base">
              <a:lnSpc>
                <a:spcPct val="150000"/>
              </a:lnSpc>
            </a:pPr>
            <a:r>
              <a:rPr lang="tr-TR" dirty="0" smtClean="0"/>
              <a:t>❖ </a:t>
            </a:r>
            <a:r>
              <a:rPr lang="tr-TR" dirty="0"/>
              <a:t>Ekonomik </a:t>
            </a:r>
            <a:endParaRPr lang="tr-TR" dirty="0" smtClean="0"/>
          </a:p>
          <a:p>
            <a:pPr algn="just" fontAlgn="base">
              <a:lnSpc>
                <a:spcPct val="150000"/>
              </a:lnSpc>
            </a:pPr>
            <a:r>
              <a:rPr lang="tr-TR" dirty="0" smtClean="0"/>
              <a:t>❖ </a:t>
            </a:r>
            <a:r>
              <a:rPr lang="tr-TR" dirty="0"/>
              <a:t>Anında ve sürekli konum, hız ve zaman belirlemesine olanak verir.</a:t>
            </a:r>
            <a:endParaRPr lang="tr-TR" dirty="0" smtClean="0"/>
          </a:p>
        </p:txBody>
      </p:sp>
    </p:spTree>
    <p:extLst>
      <p:ext uri="{BB962C8B-B14F-4D97-AF65-F5344CB8AC3E}">
        <p14:creationId xmlns:p14="http://schemas.microsoft.com/office/powerpoint/2010/main" val="5978975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Uydu </a:t>
            </a:r>
            <a:r>
              <a:rPr lang="tr-TR" sz="2400" b="1" dirty="0">
                <a:solidFill>
                  <a:srgbClr val="002060"/>
                </a:solidFill>
              </a:rPr>
              <a:t>Sistemleri ve GNSS</a:t>
            </a:r>
            <a:endParaRPr lang="en-US" sz="2400" b="1" dirty="0">
              <a:solidFill>
                <a:srgbClr val="002060"/>
              </a:solidFill>
            </a:endParaRPr>
          </a:p>
        </p:txBody>
      </p:sp>
      <p:sp>
        <p:nvSpPr>
          <p:cNvPr id="4" name="Dikdörtgen 3"/>
          <p:cNvSpPr/>
          <p:nvPr/>
        </p:nvSpPr>
        <p:spPr>
          <a:xfrm>
            <a:off x="773430" y="1514565"/>
            <a:ext cx="7557471" cy="2126864"/>
          </a:xfrm>
          <a:prstGeom prst="rect">
            <a:avLst/>
          </a:prstGeom>
        </p:spPr>
        <p:txBody>
          <a:bodyPr wrap="square">
            <a:spAutoFit/>
          </a:bodyPr>
          <a:lstStyle/>
          <a:p>
            <a:pPr algn="just" fontAlgn="base">
              <a:lnSpc>
                <a:spcPct val="150000"/>
              </a:lnSpc>
            </a:pPr>
            <a:r>
              <a:rPr lang="tr-TR" dirty="0"/>
              <a:t>Konumu bilinen noktalar GPS uydularıdır. Bilinmeyenler, bulunulan noktanın yer merkezli (</a:t>
            </a:r>
            <a:r>
              <a:rPr lang="tr-TR" dirty="0" err="1"/>
              <a:t>earth-fixed</a:t>
            </a:r>
            <a:r>
              <a:rPr lang="tr-TR" dirty="0"/>
              <a:t>) </a:t>
            </a:r>
            <a:r>
              <a:rPr lang="tr-TR" dirty="0" err="1"/>
              <a:t>kartezyen</a:t>
            </a:r>
            <a:r>
              <a:rPr lang="tr-TR" dirty="0"/>
              <a:t> koordinatlarıdır (X,Y,Z). Matematik kuralı olarak bu 3 bilinmeyenin çözümü için 3 ölçü değeri yetiyor gibi gözükse de, saat hatalarını ortadan kaldırmak için en az 4 tane konumu bilinen uyduya ihtiyaç vardır. GPS, 4 boyutlu bir sistemdir (3D+zaman). </a:t>
            </a:r>
            <a:endParaRPr lang="tr-TR" dirty="0" smtClean="0"/>
          </a:p>
        </p:txBody>
      </p:sp>
    </p:spTree>
    <p:extLst>
      <p:ext uri="{BB962C8B-B14F-4D97-AF65-F5344CB8AC3E}">
        <p14:creationId xmlns:p14="http://schemas.microsoft.com/office/powerpoint/2010/main" val="25610890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Uydu </a:t>
            </a:r>
            <a:r>
              <a:rPr lang="tr-TR" sz="2400" b="1" dirty="0">
                <a:solidFill>
                  <a:srgbClr val="002060"/>
                </a:solidFill>
              </a:rPr>
              <a:t>Sistemleri ve GNSS</a:t>
            </a:r>
            <a:endParaRPr lang="en-US" sz="2400" b="1" dirty="0">
              <a:solidFill>
                <a:srgbClr val="002060"/>
              </a:solidFill>
            </a:endParaRPr>
          </a:p>
        </p:txBody>
      </p:sp>
      <p:sp>
        <p:nvSpPr>
          <p:cNvPr id="4" name="Dikdörtgen 3"/>
          <p:cNvSpPr/>
          <p:nvPr/>
        </p:nvSpPr>
        <p:spPr>
          <a:xfrm>
            <a:off x="773430" y="1514565"/>
            <a:ext cx="7557471" cy="2542363"/>
          </a:xfrm>
          <a:prstGeom prst="rect">
            <a:avLst/>
          </a:prstGeom>
        </p:spPr>
        <p:txBody>
          <a:bodyPr wrap="square">
            <a:spAutoFit/>
          </a:bodyPr>
          <a:lstStyle/>
          <a:p>
            <a:pPr algn="just" fontAlgn="base">
              <a:lnSpc>
                <a:spcPct val="150000"/>
              </a:lnSpc>
            </a:pPr>
            <a:r>
              <a:rPr lang="tr-TR" dirty="0"/>
              <a:t>Uydularla konum belirlemede uydu sinyallerinin bir alıcı tarafından kaydedilerek, sinyalin uydudan yayınlandığı an ile alıcıda kaydedildiği an arasında geçen süre çok hassas olarak ölçülür. Bu süre, sinyalin yayılma hızı ile çarpılarak uydu ile alıcı arasındaki mesafe belirlenir, uydunun koordinatları zamana bağlı olarak bilindiğinden, alıcının konumu hesaplanabilir. Uydular, yüksek </a:t>
            </a:r>
            <a:r>
              <a:rPr lang="tr-TR" dirty="0" err="1"/>
              <a:t>doğruluklu</a:t>
            </a:r>
            <a:r>
              <a:rPr lang="tr-TR" dirty="0"/>
              <a:t> atomik saatler içerirler.</a:t>
            </a:r>
            <a:endParaRPr lang="tr-TR" dirty="0" smtClean="0"/>
          </a:p>
        </p:txBody>
      </p:sp>
    </p:spTree>
    <p:extLst>
      <p:ext uri="{BB962C8B-B14F-4D97-AF65-F5344CB8AC3E}">
        <p14:creationId xmlns:p14="http://schemas.microsoft.com/office/powerpoint/2010/main" val="38851284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Uydu </a:t>
            </a:r>
            <a:r>
              <a:rPr lang="tr-TR" sz="2400" b="1" dirty="0">
                <a:solidFill>
                  <a:srgbClr val="002060"/>
                </a:solidFill>
              </a:rPr>
              <a:t>Sistemleri ve GNSS</a:t>
            </a:r>
            <a:endParaRPr lang="en-US" sz="2400" b="1" dirty="0">
              <a:solidFill>
                <a:srgbClr val="002060"/>
              </a:solidFill>
            </a:endParaRP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86062" y="1776412"/>
            <a:ext cx="3571875" cy="3305175"/>
          </a:xfrm>
          <a:prstGeom prst="rect">
            <a:avLst/>
          </a:prstGeom>
        </p:spPr>
      </p:pic>
    </p:spTree>
    <p:extLst>
      <p:ext uri="{BB962C8B-B14F-4D97-AF65-F5344CB8AC3E}">
        <p14:creationId xmlns:p14="http://schemas.microsoft.com/office/powerpoint/2010/main" val="18896538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Uydu </a:t>
            </a:r>
            <a:r>
              <a:rPr lang="tr-TR" sz="2400" b="1" dirty="0">
                <a:solidFill>
                  <a:srgbClr val="002060"/>
                </a:solidFill>
              </a:rPr>
              <a:t>Sistemleri ve GNSS</a:t>
            </a:r>
            <a:endParaRPr lang="en-US" sz="2400" b="1" dirty="0">
              <a:solidFill>
                <a:srgbClr val="002060"/>
              </a:solidFill>
            </a:endParaRPr>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34531" y="1496395"/>
            <a:ext cx="6212264" cy="3749198"/>
          </a:xfrm>
          <a:prstGeom prst="rect">
            <a:avLst/>
          </a:prstGeom>
        </p:spPr>
      </p:pic>
    </p:spTree>
    <p:extLst>
      <p:ext uri="{BB962C8B-B14F-4D97-AF65-F5344CB8AC3E}">
        <p14:creationId xmlns:p14="http://schemas.microsoft.com/office/powerpoint/2010/main" val="21265599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13854"/>
            <a:ext cx="8012450" cy="438582"/>
          </a:xfrm>
          <a:prstGeom prst="rect">
            <a:avLst/>
          </a:prstGeom>
        </p:spPr>
        <p:txBody>
          <a:bodyPr wrap="square">
            <a:spAutoFit/>
          </a:bodyPr>
          <a:lstStyle/>
          <a:p>
            <a:pPr algn="ctr">
              <a:lnSpc>
                <a:spcPct val="150000"/>
              </a:lnSpc>
              <a:spcBef>
                <a:spcPts val="450"/>
              </a:spcBef>
              <a:spcAft>
                <a:spcPts val="450"/>
              </a:spcAft>
            </a:pPr>
            <a:r>
              <a:rPr lang="tr-TR" sz="1500" b="1" dirty="0"/>
              <a:t>Kaynaklar</a:t>
            </a:r>
            <a:endParaRPr lang="tr-TR" sz="1350" dirty="0"/>
          </a:p>
        </p:txBody>
      </p:sp>
      <p:sp>
        <p:nvSpPr>
          <p:cNvPr id="6" name="Dikdörtgen 5"/>
          <p:cNvSpPr/>
          <p:nvPr/>
        </p:nvSpPr>
        <p:spPr>
          <a:xfrm>
            <a:off x="782858" y="1465949"/>
            <a:ext cx="7557470" cy="3727944"/>
          </a:xfrm>
          <a:prstGeom prst="rect">
            <a:avLst/>
          </a:prstGeom>
        </p:spPr>
        <p:txBody>
          <a:bodyPr wrap="square">
            <a:spAutoFit/>
          </a:bodyPr>
          <a:lstStyle/>
          <a:p>
            <a:pPr marL="285750" indent="-285750">
              <a:lnSpc>
                <a:spcPct val="150000"/>
              </a:lnSpc>
              <a:buFont typeface="Wingdings" panose="05000000000000000000" pitchFamily="2" charset="2"/>
              <a:buChar char="q"/>
            </a:pPr>
            <a:r>
              <a:rPr lang="tr-TR" dirty="0">
                <a:latin typeface="Arial" panose="020B0604020202020204" pitchFamily="34" charset="0"/>
                <a:cs typeface="Arial" panose="020B0604020202020204" pitchFamily="34" charset="0"/>
              </a:rPr>
              <a:t>Ölçme Bilgisi Pratik Jeodezi, Prof. Dr. Erdoğan </a:t>
            </a:r>
            <a:r>
              <a:rPr lang="tr-TR" dirty="0" err="1">
                <a:latin typeface="Arial" panose="020B0604020202020204" pitchFamily="34" charset="0"/>
                <a:cs typeface="Arial" panose="020B0604020202020204" pitchFamily="34" charset="0"/>
              </a:rPr>
              <a:t>Özbenli</a:t>
            </a:r>
            <a:r>
              <a:rPr lang="tr-TR" dirty="0">
                <a:latin typeface="Arial" panose="020B0604020202020204" pitchFamily="34" charset="0"/>
                <a:cs typeface="Arial" panose="020B0604020202020204" pitchFamily="34" charset="0"/>
              </a:rPr>
              <a:t> ve Prof. Dr. Türkay </a:t>
            </a:r>
            <a:r>
              <a:rPr lang="tr-TR" dirty="0" err="1">
                <a:latin typeface="Arial" panose="020B0604020202020204" pitchFamily="34" charset="0"/>
                <a:cs typeface="Arial" panose="020B0604020202020204" pitchFamily="34" charset="0"/>
              </a:rPr>
              <a:t>Tüdeş</a:t>
            </a:r>
            <a:r>
              <a:rPr lang="tr-TR" dirty="0">
                <a:latin typeface="Arial" panose="020B0604020202020204" pitchFamily="34" charset="0"/>
                <a:cs typeface="Arial" panose="020B0604020202020204" pitchFamily="34" charset="0"/>
              </a:rPr>
              <a:t>, Trabzon, 2001.</a:t>
            </a:r>
          </a:p>
          <a:p>
            <a:pPr marL="285750" indent="-285750">
              <a:lnSpc>
                <a:spcPct val="150000"/>
              </a:lnSpc>
              <a:buFont typeface="Wingdings" panose="05000000000000000000" pitchFamily="2" charset="2"/>
              <a:buChar char="q"/>
            </a:pPr>
            <a:r>
              <a:rPr lang="tr-TR" dirty="0">
                <a:latin typeface="Arial" panose="020B0604020202020204" pitchFamily="34" charset="0"/>
                <a:cs typeface="Arial" panose="020B0604020202020204" pitchFamily="34" charset="0"/>
              </a:rPr>
              <a:t>Ölçme Bilgisi, Doç. Dr. İbrahim Koç, İstanbul, 1998.</a:t>
            </a:r>
          </a:p>
          <a:p>
            <a:pPr marL="285750" indent="-285750">
              <a:lnSpc>
                <a:spcPct val="150000"/>
              </a:lnSpc>
              <a:buFont typeface="Wingdings" panose="05000000000000000000" pitchFamily="2" charset="2"/>
              <a:buChar char="q"/>
            </a:pPr>
            <a:r>
              <a:rPr lang="en-US" dirty="0" err="1">
                <a:latin typeface="Arial" panose="020B0604020202020204" pitchFamily="34" charset="0"/>
                <a:cs typeface="Arial" panose="020B0604020202020204" pitchFamily="34" charset="0"/>
              </a:rPr>
              <a:t>İmar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Planı</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Uygulamaları</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Kentsel</a:t>
            </a:r>
            <a:r>
              <a:rPr lang="en-US" dirty="0">
                <a:latin typeface="Arial" panose="020B0604020202020204" pitchFamily="34" charset="0"/>
                <a:cs typeface="Arial" panose="020B0604020202020204" pitchFamily="34" charset="0"/>
              </a:rPr>
              <a:t> Alan </a:t>
            </a:r>
            <a:r>
              <a:rPr lang="en-US" dirty="0" err="1">
                <a:latin typeface="Arial" panose="020B0604020202020204" pitchFamily="34" charset="0"/>
                <a:cs typeface="Arial" panose="020B0604020202020204" pitchFamily="34" charset="0"/>
              </a:rPr>
              <a:t>Düzenlemesi</a:t>
            </a:r>
            <a:r>
              <a:rPr lang="en-US" dirty="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Prof. Dr. Türkay </a:t>
            </a:r>
            <a:r>
              <a:rPr lang="tr-TR" dirty="0" err="1">
                <a:latin typeface="Arial" panose="020B0604020202020204" pitchFamily="34" charset="0"/>
                <a:cs typeface="Arial" panose="020B0604020202020204" pitchFamily="34" charset="0"/>
              </a:rPr>
              <a:t>Tüdeş</a:t>
            </a:r>
            <a:r>
              <a:rPr lang="tr-TR" dirty="0">
                <a:latin typeface="Arial" panose="020B0604020202020204" pitchFamily="34" charset="0"/>
                <a:cs typeface="Arial" panose="020B0604020202020204" pitchFamily="34" charset="0"/>
              </a:rPr>
              <a:t>, Ankara, 2019</a:t>
            </a:r>
            <a:r>
              <a:rPr lang="tr-TR" dirty="0" smtClean="0">
                <a:latin typeface="Arial" panose="020B0604020202020204" pitchFamily="34" charset="0"/>
                <a:cs typeface="Arial" panose="020B0604020202020204" pitchFamily="34" charset="0"/>
              </a:rPr>
              <a:t>.</a:t>
            </a:r>
          </a:p>
          <a:p>
            <a:pPr marL="285750" indent="-285750">
              <a:lnSpc>
                <a:spcPct val="150000"/>
              </a:lnSpc>
              <a:buFont typeface="Wingdings" panose="05000000000000000000" pitchFamily="2" charset="2"/>
              <a:buChar char="q"/>
            </a:pPr>
            <a:r>
              <a:rPr lang="tr-TR" dirty="0" err="1" smtClean="0"/>
              <a:t>Ulsoy</a:t>
            </a:r>
            <a:r>
              <a:rPr lang="tr-TR" dirty="0" smtClean="0"/>
              <a:t>, E., Matematiksel </a:t>
            </a:r>
            <a:r>
              <a:rPr lang="tr-TR" dirty="0" err="1"/>
              <a:t>Geodezi</a:t>
            </a:r>
            <a:r>
              <a:rPr lang="tr-TR" dirty="0" smtClean="0"/>
              <a:t>, </a:t>
            </a:r>
            <a:r>
              <a:rPr lang="tr-TR" dirty="0"/>
              <a:t>İDMMA Yayınları Sayı:144, İstanbul </a:t>
            </a:r>
            <a:r>
              <a:rPr lang="tr-TR" dirty="0" smtClean="0"/>
              <a:t>1977</a:t>
            </a:r>
          </a:p>
          <a:p>
            <a:pPr marL="285750" indent="-285750">
              <a:lnSpc>
                <a:spcPct val="150000"/>
              </a:lnSpc>
              <a:buFont typeface="Wingdings" panose="05000000000000000000" pitchFamily="2" charset="2"/>
              <a:buChar char="q"/>
            </a:pPr>
            <a:r>
              <a:rPr lang="tr-TR" dirty="0"/>
              <a:t>Bayrak, T., 2011. Ölçme Bilgisi Ders Notları, Gümüşhane Üniversitesi.</a:t>
            </a:r>
          </a:p>
          <a:p>
            <a:pPr marL="285750" indent="-285750">
              <a:lnSpc>
                <a:spcPct val="150000"/>
              </a:lnSpc>
              <a:buFont typeface="Wingdings" panose="05000000000000000000" pitchFamily="2" charset="2"/>
              <a:buChar char="q"/>
            </a:pPr>
            <a:endParaRPr lang="tr-TR" dirty="0">
              <a:latin typeface="Arial" panose="020B0604020202020204" pitchFamily="34" charset="0"/>
              <a:cs typeface="Arial" panose="020B0604020202020204" pitchFamily="34" charset="0"/>
            </a:endParaRPr>
          </a:p>
          <a:p>
            <a:pPr marL="214313" indent="-214313" algn="just">
              <a:lnSpc>
                <a:spcPct val="150000"/>
              </a:lnSpc>
              <a:buClr>
                <a:srgbClr val="C00000"/>
              </a:buClr>
              <a:buFont typeface="Arial" panose="020B0604020202020204" pitchFamily="34" charset="0"/>
              <a:buChar char="•"/>
            </a:pPr>
            <a:endParaRPr lang="tr-TR" sz="135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712467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12841</TotalTime>
  <Words>374</Words>
  <Application>Microsoft Office PowerPoint</Application>
  <PresentationFormat>Ekran Gösterisi (4:3)</PresentationFormat>
  <Paragraphs>30</Paragraphs>
  <Slides>9</Slides>
  <Notes>1</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9</vt:i4>
      </vt:variant>
    </vt:vector>
  </HeadingPairs>
  <TitlesOfParts>
    <vt:vector size="17"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Yeşim Aliefendioğlu</cp:lastModifiedBy>
  <cp:revision>850</cp:revision>
  <cp:lastPrinted>2016-10-24T07:53:35Z</cp:lastPrinted>
  <dcterms:created xsi:type="dcterms:W3CDTF">2016-09-18T09:35:24Z</dcterms:created>
  <dcterms:modified xsi:type="dcterms:W3CDTF">2020-03-06T13:17:44Z</dcterms:modified>
</cp:coreProperties>
</file>