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8" r:id="rId4"/>
    <p:sldId id="260" r:id="rId5"/>
    <p:sldId id="264" r:id="rId6"/>
    <p:sldId id="262" r:id="rId7"/>
    <p:sldId id="265" r:id="rId8"/>
    <p:sldId id="263" r:id="rId9"/>
    <p:sldId id="267" r:id="rId10"/>
    <p:sldId id="26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8"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39422BDB-184E-40E0-AB58-FE6B7F07F537}" type="datetimeFigureOut">
              <a:rPr lang="tr-TR" smtClean="0"/>
              <a:pPr/>
              <a:t>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385781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9422BDB-184E-40E0-AB58-FE6B7F07F537}" type="datetimeFigureOut">
              <a:rPr lang="tr-TR" smtClean="0"/>
              <a:pPr/>
              <a:t>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689267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9422BDB-184E-40E0-AB58-FE6B7F07F537}" type="datetimeFigureOut">
              <a:rPr lang="tr-TR" smtClean="0"/>
              <a:pPr/>
              <a:t>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666475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9422BDB-184E-40E0-AB58-FE6B7F07F537}" type="datetimeFigureOut">
              <a:rPr lang="tr-TR" smtClean="0"/>
              <a:pPr/>
              <a:t>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226017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39422BDB-184E-40E0-AB58-FE6B7F07F537}" type="datetimeFigureOut">
              <a:rPr lang="tr-TR" smtClean="0"/>
              <a:pPr/>
              <a:t>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4158242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39422BDB-184E-40E0-AB58-FE6B7F07F537}" type="datetimeFigureOut">
              <a:rPr lang="tr-TR" smtClean="0"/>
              <a:pPr/>
              <a:t>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858318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39422BDB-184E-40E0-AB58-FE6B7F07F537}" type="datetimeFigureOut">
              <a:rPr lang="tr-TR" smtClean="0"/>
              <a:pPr/>
              <a:t>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5184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39422BDB-184E-40E0-AB58-FE6B7F07F537}" type="datetimeFigureOut">
              <a:rPr lang="tr-TR" smtClean="0"/>
              <a:pPr/>
              <a:t>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83667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9422BDB-184E-40E0-AB58-FE6B7F07F537}" type="datetimeFigureOut">
              <a:rPr lang="tr-TR" smtClean="0"/>
              <a:pPr/>
              <a:t>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3333681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39422BDB-184E-40E0-AB58-FE6B7F07F537}" type="datetimeFigureOut">
              <a:rPr lang="tr-TR" smtClean="0"/>
              <a:pPr/>
              <a:t>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3682508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39422BDB-184E-40E0-AB58-FE6B7F07F537}" type="datetimeFigureOut">
              <a:rPr lang="tr-TR" smtClean="0"/>
              <a:pPr/>
              <a:t>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8BCCC3-0953-42DF-9E63-4BDE924075F1}" type="slidenum">
              <a:rPr lang="tr-TR" smtClean="0"/>
              <a:pPr/>
              <a:t>‹#›</a:t>
            </a:fld>
            <a:endParaRPr lang="tr-TR"/>
          </a:p>
        </p:txBody>
      </p:sp>
    </p:spTree>
    <p:extLst>
      <p:ext uri="{BB962C8B-B14F-4D97-AF65-F5344CB8AC3E}">
        <p14:creationId xmlns:p14="http://schemas.microsoft.com/office/powerpoint/2010/main" val="2765171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422BDB-184E-40E0-AB58-FE6B7F07F537}" type="datetimeFigureOut">
              <a:rPr lang="tr-TR" smtClean="0"/>
              <a:pPr/>
              <a:t>5.09.2020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8BCCC3-0953-42DF-9E63-4BDE924075F1}" type="slidenum">
              <a:rPr lang="tr-TR" smtClean="0"/>
              <a:pPr/>
              <a:t>‹#›</a:t>
            </a:fld>
            <a:endParaRPr lang="tr-TR"/>
          </a:p>
        </p:txBody>
      </p:sp>
    </p:spTree>
    <p:extLst>
      <p:ext uri="{BB962C8B-B14F-4D97-AF65-F5344CB8AC3E}">
        <p14:creationId xmlns:p14="http://schemas.microsoft.com/office/powerpoint/2010/main" val="2816241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Unvan 1"/>
          <p:cNvSpPr>
            <a:spLocks noGrp="1"/>
          </p:cNvSpPr>
          <p:nvPr>
            <p:ph type="ctrTitle"/>
          </p:nvPr>
        </p:nvSpPr>
        <p:spPr>
          <a:xfrm>
            <a:off x="3045368" y="2043663"/>
            <a:ext cx="6105194" cy="2031055"/>
          </a:xfrm>
        </p:spPr>
        <p:txBody>
          <a:bodyPr>
            <a:normAutofit/>
          </a:bodyPr>
          <a:lstStyle/>
          <a:p>
            <a:r>
              <a:rPr lang="tr-TR" b="1">
                <a:solidFill>
                  <a:srgbClr val="FFFFFF"/>
                </a:solidFill>
                <a:latin typeface="Calibri" panose="020F0502020204030204" pitchFamily="34" charset="0"/>
              </a:rPr>
              <a:t>FEMİNİST KURAMLAR</a:t>
            </a:r>
          </a:p>
        </p:txBody>
      </p:sp>
    </p:spTree>
    <p:extLst>
      <p:ext uri="{BB962C8B-B14F-4D97-AF65-F5344CB8AC3E}">
        <p14:creationId xmlns:p14="http://schemas.microsoft.com/office/powerpoint/2010/main" val="1585941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8035" y="1160256"/>
            <a:ext cx="9196754" cy="4755148"/>
          </a:xfrm>
          <a:prstGeom prst="rect">
            <a:avLst/>
          </a:prstGeom>
        </p:spPr>
        <p:txBody>
          <a:bodyPr wrap="square">
            <a:spAutoFit/>
          </a:bodyPr>
          <a:lstStyle/>
          <a:p>
            <a:r>
              <a:rPr lang="tr-TR" sz="3200" b="1" dirty="0">
                <a:solidFill>
                  <a:srgbClr val="000000"/>
                </a:solidFill>
                <a:latin typeface="Times New Roman" panose="02020603050405020304" pitchFamily="18" charset="0"/>
              </a:rPr>
              <a:t>Yararlanılan Kaynaklar</a:t>
            </a:r>
          </a:p>
          <a:p>
            <a:endParaRPr lang="tr-TR" sz="3200" b="1" dirty="0">
              <a:solidFill>
                <a:srgbClr val="000000"/>
              </a:solidFill>
              <a:latin typeface="Times New Roman" panose="02020603050405020304" pitchFamily="18" charset="0"/>
            </a:endParaRPr>
          </a:p>
          <a:p>
            <a:r>
              <a:rPr lang="tr-TR" sz="2800" dirty="0">
                <a:solidFill>
                  <a:srgbClr val="000000"/>
                </a:solidFill>
                <a:latin typeface="Times New Roman" panose="02020603050405020304" pitchFamily="18" charset="0"/>
              </a:rPr>
              <a:t>Dikici, E. (2017). </a:t>
            </a:r>
            <a:r>
              <a:rPr lang="tr-TR" sz="2800" dirty="0"/>
              <a:t>Feminizmin Üç Ana Akımı: Liberal, </a:t>
            </a:r>
            <a:r>
              <a:rPr lang="tr-TR" sz="2800" dirty="0" err="1"/>
              <a:t>Marxist</a:t>
            </a:r>
            <a:r>
              <a:rPr lang="tr-TR" sz="2800" dirty="0"/>
              <a:t> ve Radikal Feminizm Teorileri. </a:t>
            </a:r>
            <a:r>
              <a:rPr lang="tr-TR" sz="2800" i="1" dirty="0"/>
              <a:t>International </a:t>
            </a:r>
            <a:r>
              <a:rPr lang="tr-TR" sz="2800" i="1" dirty="0" err="1"/>
              <a:t>Journal</a:t>
            </a:r>
            <a:r>
              <a:rPr lang="tr-TR" sz="2800" i="1" dirty="0"/>
              <a:t> of </a:t>
            </a:r>
            <a:r>
              <a:rPr lang="tr-TR" sz="2800" i="1" dirty="0" err="1"/>
              <a:t>Social</a:t>
            </a:r>
            <a:r>
              <a:rPr lang="tr-TR" sz="2800" i="1" dirty="0"/>
              <a:t> </a:t>
            </a:r>
            <a:r>
              <a:rPr lang="tr-TR" sz="2800" i="1" dirty="0" err="1"/>
              <a:t>Science</a:t>
            </a:r>
            <a:r>
              <a:rPr lang="tr-TR" sz="2800" i="1" dirty="0"/>
              <a:t>, </a:t>
            </a:r>
            <a:r>
              <a:rPr lang="tr-TR" sz="2800" dirty="0"/>
              <a:t>43: 523-532. </a:t>
            </a:r>
            <a:endParaRPr lang="tr-TR" sz="2800" dirty="0">
              <a:solidFill>
                <a:srgbClr val="000000"/>
              </a:solidFill>
              <a:latin typeface="Times New Roman" panose="02020603050405020304" pitchFamily="18" charset="0"/>
            </a:endParaRPr>
          </a:p>
          <a:p>
            <a:pPr algn="just">
              <a:spcBef>
                <a:spcPts val="600"/>
              </a:spcBef>
              <a:spcAft>
                <a:spcPts val="600"/>
              </a:spcAft>
            </a:pPr>
            <a:r>
              <a:rPr lang="tr-TR" sz="2800" dirty="0">
                <a:solidFill>
                  <a:srgbClr val="000000"/>
                </a:solidFill>
                <a:latin typeface="Times New Roman" panose="02020603050405020304" pitchFamily="18" charset="0"/>
              </a:rPr>
              <a:t>Güneş, F. (2017). </a:t>
            </a:r>
            <a:r>
              <a:rPr lang="tr-TR" sz="2800" dirty="0"/>
              <a:t>Feminist Kuramda Ataerki Tartışmaları Üzerine Eleştirel Bir İnceleme. </a:t>
            </a:r>
            <a:r>
              <a:rPr lang="tr-TR" sz="2800" i="1" dirty="0"/>
              <a:t>Fırat Üniversitesi Sosyal Bilimler Dergisi</a:t>
            </a:r>
            <a:r>
              <a:rPr lang="tr-TR" sz="2800" dirty="0"/>
              <a:t>, </a:t>
            </a:r>
            <a:r>
              <a:rPr lang="en-US" sz="2800" dirty="0"/>
              <a:t>27 </a:t>
            </a:r>
            <a:r>
              <a:rPr lang="tr-TR" sz="2800" dirty="0"/>
              <a:t>(</a:t>
            </a:r>
            <a:r>
              <a:rPr lang="en-US" sz="2800" dirty="0"/>
              <a:t>2</a:t>
            </a:r>
            <a:r>
              <a:rPr lang="tr-TR" sz="2800" dirty="0"/>
              <a:t>): </a:t>
            </a:r>
            <a:r>
              <a:rPr lang="en-US" sz="2800" dirty="0"/>
              <a:t>245-256</a:t>
            </a:r>
            <a:r>
              <a:rPr lang="tr-TR" sz="2800" dirty="0"/>
              <a:t>.</a:t>
            </a:r>
            <a:endParaRPr lang="tr-TR" sz="2800" dirty="0">
              <a:solidFill>
                <a:srgbClr val="000000"/>
              </a:solidFill>
              <a:latin typeface="Times New Roman" panose="02020603050405020304" pitchFamily="18" charset="0"/>
            </a:endParaRPr>
          </a:p>
          <a:p>
            <a:pPr algn="just">
              <a:spcBef>
                <a:spcPts val="600"/>
              </a:spcBef>
              <a:spcAft>
                <a:spcPts val="600"/>
              </a:spcAft>
            </a:pPr>
            <a:r>
              <a:rPr lang="tr-TR" sz="2800" dirty="0">
                <a:solidFill>
                  <a:srgbClr val="000000"/>
                </a:solidFill>
                <a:latin typeface="Times New Roman" panose="02020603050405020304" pitchFamily="18" charset="0"/>
              </a:rPr>
              <a:t>Kartal, F. (2016).</a:t>
            </a:r>
            <a:r>
              <a:rPr lang="tr-TR" sz="2800" dirty="0"/>
              <a:t> Kadınların Yurttaşlığı ve Feminist Kuram. </a:t>
            </a:r>
            <a:r>
              <a:rPr lang="tr-TR" sz="2800" i="1" dirty="0"/>
              <a:t>Amme İdaresi Dergisi</a:t>
            </a:r>
            <a:r>
              <a:rPr lang="tr-TR" sz="2800" dirty="0"/>
              <a:t>, 49 (3): 59-87. </a:t>
            </a:r>
          </a:p>
        </p:txBody>
      </p:sp>
    </p:spTree>
    <p:extLst>
      <p:ext uri="{BB962C8B-B14F-4D97-AF65-F5344CB8AC3E}">
        <p14:creationId xmlns:p14="http://schemas.microsoft.com/office/powerpoint/2010/main" val="290621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03159" y="1569686"/>
            <a:ext cx="9721516" cy="3539430"/>
          </a:xfrm>
          <a:prstGeom prst="rect">
            <a:avLst/>
          </a:prstGeom>
        </p:spPr>
        <p:txBody>
          <a:bodyPr wrap="square">
            <a:spAutoFit/>
          </a:bodyPr>
          <a:lstStyle/>
          <a:p>
            <a:pPr algn="just"/>
            <a:r>
              <a:rPr lang="tr-TR" sz="2800" dirty="0">
                <a:solidFill>
                  <a:srgbClr val="0D0D0D"/>
                </a:solidFill>
                <a:latin typeface="Calibri" panose="020F0502020204030204" pitchFamily="34" charset="0"/>
              </a:rPr>
              <a:t>Feminizm, kadınların toplumsal yaşamdaki ikincil, eşitsiz ve ezilme deneyimlerini inceleyen, neden ezildiklerini ortaya koyan kuramsal bir yaklaşım ve kadınların özgürleşme mücadelesinin politik bir hareketidir. Eleştirel bir yaklaşım olarak feminizm, kadınların ezilmişliğinin nedenlerini ve özgürleşme süreçlerini tartışırken aynı zamanda günlük yaşamdan makro süreçlere kadar toplumsal yaşama nüfus etmiş bütün yapı ve ilişkileri de eleştiriye tabi tutmaktadır (Güneş, 2017).</a:t>
            </a:r>
            <a:endParaRPr lang="tr-TR" sz="2800" dirty="0">
              <a:latin typeface="Calibri" panose="020F0502020204030204" pitchFamily="34" charset="0"/>
            </a:endParaRPr>
          </a:p>
        </p:txBody>
      </p:sp>
    </p:spTree>
    <p:extLst>
      <p:ext uri="{BB962C8B-B14F-4D97-AF65-F5344CB8AC3E}">
        <p14:creationId xmlns:p14="http://schemas.microsoft.com/office/powerpoint/2010/main" val="88356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5162" y="2309145"/>
            <a:ext cx="9187961" cy="1384995"/>
          </a:xfrm>
          <a:prstGeom prst="rect">
            <a:avLst/>
          </a:prstGeom>
        </p:spPr>
        <p:txBody>
          <a:bodyPr wrap="square">
            <a:spAutoFit/>
          </a:bodyPr>
          <a:lstStyle/>
          <a:p>
            <a:pPr algn="just"/>
            <a:r>
              <a:rPr lang="tr-TR" sz="2800" dirty="0">
                <a:solidFill>
                  <a:srgbClr val="000000"/>
                </a:solidFill>
                <a:latin typeface="Calibri" panose="020F0502020204030204" pitchFamily="34" charset="0"/>
              </a:rPr>
              <a:t>Feminizmin ortaya çıkışı ve günümüzdeki şeklini alması süresince bir takım ideolojilerin etkisi ile kendi içerisinde farklılaştığı/ayrımlaştığı noktalar görülmektedir. </a:t>
            </a:r>
            <a:endParaRPr lang="tr-TR" sz="2800" dirty="0">
              <a:latin typeface="Calibri" panose="020F0502020204030204" pitchFamily="34" charset="0"/>
            </a:endParaRPr>
          </a:p>
        </p:txBody>
      </p:sp>
    </p:spTree>
    <p:extLst>
      <p:ext uri="{BB962C8B-B14F-4D97-AF65-F5344CB8AC3E}">
        <p14:creationId xmlns:p14="http://schemas.microsoft.com/office/powerpoint/2010/main" val="4167797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8817" y="2244075"/>
            <a:ext cx="8240617" cy="2246769"/>
          </a:xfrm>
          <a:prstGeom prst="rect">
            <a:avLst/>
          </a:prstGeom>
        </p:spPr>
        <p:txBody>
          <a:bodyPr wrap="square">
            <a:spAutoFit/>
          </a:bodyPr>
          <a:lstStyle/>
          <a:p>
            <a:pPr algn="just"/>
            <a:r>
              <a:rPr lang="tr-TR" sz="2800" dirty="0"/>
              <a:t>Liberal feminizm tarihsel olarak diğer feminist yaklaşımlardan önce gelmektedir ve diğer tüm feminist yaklaşımların öncelikli olarak liberal feminist tezleri sorgulama yoluna gitmelerinden dolayı öncelikli bir konum kazanmıştır (Dikici, 2016). </a:t>
            </a:r>
          </a:p>
        </p:txBody>
      </p:sp>
    </p:spTree>
    <p:extLst>
      <p:ext uri="{BB962C8B-B14F-4D97-AF65-F5344CB8AC3E}">
        <p14:creationId xmlns:p14="http://schemas.microsoft.com/office/powerpoint/2010/main" val="3072011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64233" y="1918465"/>
            <a:ext cx="8318756" cy="2677656"/>
          </a:xfrm>
          <a:prstGeom prst="rect">
            <a:avLst/>
          </a:prstGeom>
        </p:spPr>
        <p:txBody>
          <a:bodyPr wrap="square">
            <a:spAutoFit/>
          </a:bodyPr>
          <a:lstStyle/>
          <a:p>
            <a:pPr algn="just"/>
            <a:r>
              <a:rPr lang="tr-TR" sz="2800" dirty="0">
                <a:solidFill>
                  <a:srgbClr val="000000"/>
                </a:solidFill>
              </a:rPr>
              <a:t>Liberal feministler, devletin toplumdaki gruplar karşısında tarafsız olduğuna ve kadınların da erkekler gibi çıkar ya da baskı gruplarından biri olarak, cinsiyet eşitsizliğini gidermek, temsil edilebilmek için etkinliklerini geliştirmeleri gerektiğine inanırlar (Kartal, 2016).</a:t>
            </a:r>
            <a:endParaRPr lang="tr-T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40740" y="2184312"/>
            <a:ext cx="8498923" cy="2246769"/>
          </a:xfrm>
          <a:prstGeom prst="rect">
            <a:avLst/>
          </a:prstGeom>
        </p:spPr>
        <p:txBody>
          <a:bodyPr wrap="square">
            <a:spAutoFit/>
          </a:bodyPr>
          <a:lstStyle/>
          <a:p>
            <a:pPr algn="just"/>
            <a:r>
              <a:rPr lang="tr-TR" sz="2800" dirty="0">
                <a:solidFill>
                  <a:srgbClr val="000000"/>
                </a:solidFill>
              </a:rPr>
              <a:t>Radikaller, bir grup olarak erkeklerin kadınlara hükmettiklerine ve tahakkümün nedeninin herhangi başka bir toplumsal eşitsizlik değil, kadınların bedenleri ve cinsellikleri üzerinde denetim kuran ataerki olduğunu iddia etmiştir. </a:t>
            </a:r>
            <a:endParaRPr lang="tr-TR" sz="2800" dirty="0"/>
          </a:p>
        </p:txBody>
      </p:sp>
    </p:spTree>
    <p:extLst>
      <p:ext uri="{BB962C8B-B14F-4D97-AF65-F5344CB8AC3E}">
        <p14:creationId xmlns:p14="http://schemas.microsoft.com/office/powerpoint/2010/main" val="4273318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0804" y="1742618"/>
            <a:ext cx="8339889" cy="2677656"/>
          </a:xfrm>
          <a:prstGeom prst="rect">
            <a:avLst/>
          </a:prstGeom>
        </p:spPr>
        <p:txBody>
          <a:bodyPr wrap="square">
            <a:spAutoFit/>
          </a:bodyPr>
          <a:lstStyle/>
          <a:p>
            <a:pPr algn="just"/>
            <a:r>
              <a:rPr lang="tr-TR" sz="2800" dirty="0">
                <a:solidFill>
                  <a:srgbClr val="000000"/>
                </a:solidFill>
              </a:rPr>
              <a:t>Bu yüzden, radikal feministler, ailenin ve cinsiyet rollerinin dönüştürülmesiyle ataerkilliğin aşılabileceğine inanmıştır. Radikal feminizm, cinsiyetler konusundaki özcü ve biyolojik indirgemeci tavrı, kadınlar arasındaki ırk ve sınıf temelli ayrımları görmezden gelmesiyle eleştirilmiştir (Kartal, 2016).</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96453" y="1481988"/>
            <a:ext cx="8390791" cy="4401205"/>
          </a:xfrm>
          <a:prstGeom prst="rect">
            <a:avLst/>
          </a:prstGeom>
        </p:spPr>
        <p:txBody>
          <a:bodyPr wrap="square">
            <a:spAutoFit/>
          </a:bodyPr>
          <a:lstStyle/>
          <a:p>
            <a:pPr algn="just"/>
            <a:r>
              <a:rPr lang="tr-TR" sz="2800" dirty="0">
                <a:solidFill>
                  <a:srgbClr val="000000"/>
                </a:solidFill>
              </a:rPr>
              <a:t>Marksist feministler ise, erkeklerin tahakkümünün tek başına ataerkinin ürünü olmadığını, asıl nedenin sermayenin emek üzerindeki tahakkümü olduğunu ileri sürmüştür. </a:t>
            </a:r>
            <a:r>
              <a:rPr lang="tr-TR" sz="2800" dirty="0"/>
              <a:t>Marxistler, cinsiyet farklılığından çok kadınların ezilmesinin asıl nedeninin sınıf farklılığı olduğu konusunda ısrar etmekte, sınıf ayrımının olduğu toplumlarda fırsat eşitliğinin olamayacağını düşünmektedirler. Onlara göre kadının ezilmesinin nedeni kapitalizmdir </a:t>
            </a:r>
            <a:r>
              <a:rPr lang="tr-TR" sz="2800" dirty="0">
                <a:solidFill>
                  <a:srgbClr val="000000"/>
                </a:solidFill>
              </a:rPr>
              <a:t>(Dikici, 2016)</a:t>
            </a:r>
            <a:endParaRPr lang="tr-TR" sz="2800" dirty="0"/>
          </a:p>
          <a:p>
            <a:pPr algn="just"/>
            <a:endParaRPr lang="tr-TR" sz="2800" dirty="0">
              <a:solidFill>
                <a:srgbClr val="000000"/>
              </a:solidFill>
            </a:endParaRPr>
          </a:p>
        </p:txBody>
      </p:sp>
    </p:spTree>
    <p:extLst>
      <p:ext uri="{BB962C8B-B14F-4D97-AF65-F5344CB8AC3E}">
        <p14:creationId xmlns:p14="http://schemas.microsoft.com/office/powerpoint/2010/main" val="3996540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3683" y="1953462"/>
            <a:ext cx="8998695" cy="2554545"/>
          </a:xfrm>
          <a:prstGeom prst="rect">
            <a:avLst/>
          </a:prstGeom>
        </p:spPr>
        <p:txBody>
          <a:bodyPr wrap="square">
            <a:spAutoFit/>
          </a:bodyPr>
          <a:lstStyle/>
          <a:p>
            <a:pPr algn="just"/>
            <a:r>
              <a:rPr lang="tr-TR" sz="3200" dirty="0">
                <a:solidFill>
                  <a:srgbClr val="000000"/>
                </a:solidFill>
              </a:rPr>
              <a:t>Marksist feminist yaklaşımlar, toplumsal cinsiyet dinamiklerini, ekonomik ilişkilere dayandırdıkları için kapitalizm dışındaki toplumsal yapılardaki cinsiyet eşitsizliğini açıklamada başarısız bulunmuştur (Kartal, 2016).</a:t>
            </a:r>
            <a:endParaRPr lang="tr-TR" sz="3200"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396</Words>
  <Application>Microsoft Office PowerPoint</Application>
  <PresentationFormat>Geniş ekran</PresentationFormat>
  <Paragraphs>14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Office Teması</vt:lpstr>
      <vt:lpstr>FEMİNİST KURAMLAR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FEMİNİST KURAMLAR</dc:title>
  <dc:creator>user</dc:creator>
  <cp:lastModifiedBy>user</cp:lastModifiedBy>
  <cp:revision>1</cp:revision>
  <dcterms:created xsi:type="dcterms:W3CDTF">2020-09-05T08:40:40Z</dcterms:created>
  <dcterms:modified xsi:type="dcterms:W3CDTF">2020-09-05T08:40:50Z</dcterms:modified>
</cp:coreProperties>
</file>