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8BD46C-B4AE-480A-A578-5DB7B60E3BA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0A85508-A307-4AEF-A575-227D0A8A4A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002E968-C4AE-460F-A315-1A6F6489E7AC}"/>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5" name="Alt Bilgi Yer Tutucusu 4">
            <a:extLst>
              <a:ext uri="{FF2B5EF4-FFF2-40B4-BE49-F238E27FC236}">
                <a16:creationId xmlns:a16="http://schemas.microsoft.com/office/drawing/2014/main" id="{FB269F0A-3AA4-4FD7-94D1-32EB933BFDE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2541764-C9C9-4B97-8A59-944A54AF5C68}"/>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139085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C58105-321F-4358-AB08-A81F6C1DEF2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677DC00B-BA5D-446F-BBAA-5539769F03C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7BA45DA-6984-42C1-AFF7-E5837B6A7B25}"/>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5" name="Alt Bilgi Yer Tutucusu 4">
            <a:extLst>
              <a:ext uri="{FF2B5EF4-FFF2-40B4-BE49-F238E27FC236}">
                <a16:creationId xmlns:a16="http://schemas.microsoft.com/office/drawing/2014/main" id="{B7D130B6-4141-441E-A280-61007B8A6FB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4C8084F-24D7-4A90-B382-4631DE1CBB6E}"/>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3078288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E00778A-99EB-4DD1-952C-B9CA540ABE74}"/>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B253E29-50C1-4346-BBEA-16BE219B6BD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33E2CF9-86B0-4355-ADDF-2A75569B9A87}"/>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5" name="Alt Bilgi Yer Tutucusu 4">
            <a:extLst>
              <a:ext uri="{FF2B5EF4-FFF2-40B4-BE49-F238E27FC236}">
                <a16:creationId xmlns:a16="http://schemas.microsoft.com/office/drawing/2014/main" id="{0C1C0666-9CE9-4C8E-AA8B-33338980AA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45A76D2-C0D5-48D5-A0E7-455785506897}"/>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523666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4620A-C416-444A-8595-2B718A79DA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D5CB849-690B-4F52-95B2-430C0D7F284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4920BAE-C714-422B-A08D-DDD02F497DD6}"/>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5" name="Alt Bilgi Yer Tutucusu 4">
            <a:extLst>
              <a:ext uri="{FF2B5EF4-FFF2-40B4-BE49-F238E27FC236}">
                <a16:creationId xmlns:a16="http://schemas.microsoft.com/office/drawing/2014/main" id="{61842E9E-15BE-4E9A-A680-0959527D68F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68F7C24-279F-43DA-A7A1-295D08E14027}"/>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762490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9BB062-40CD-43DC-9E88-19FAC7E52EA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F523FBB-CD76-4EC5-B06B-28D5551842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614194A9-9BFB-4E6A-825D-FA86ABECDE04}"/>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5" name="Alt Bilgi Yer Tutucusu 4">
            <a:extLst>
              <a:ext uri="{FF2B5EF4-FFF2-40B4-BE49-F238E27FC236}">
                <a16:creationId xmlns:a16="http://schemas.microsoft.com/office/drawing/2014/main" id="{49621FCF-C1B5-4703-924F-7C2C9A98322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A299F5A-3C97-4FFB-9BDD-6DCE86C71D33}"/>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3466073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6A6CED-BEC9-485A-91B9-B0BC3E777FB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73BB8EA-6CBE-4178-AF95-CA8D80C6A547}"/>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4481382-022C-46BA-AAC6-985FF10B9C1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E39790D-2154-4497-8588-2E8A97DF5D3D}"/>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6" name="Alt Bilgi Yer Tutucusu 5">
            <a:extLst>
              <a:ext uri="{FF2B5EF4-FFF2-40B4-BE49-F238E27FC236}">
                <a16:creationId xmlns:a16="http://schemas.microsoft.com/office/drawing/2014/main" id="{056923E2-F03C-4AFD-BDEA-84E6F5DF87C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E4C8434-B490-4003-8964-B442A8247EF5}"/>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2196575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2FE6F7-B66F-49B5-B338-B6E0E386B113}"/>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E850C23-BDA1-463B-AB3F-637E09AC3B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0DF7E5D-F2B2-4AC0-8E67-F6642BA7564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E3F6D2FB-1A94-4B24-A29D-3DCFBDF6F0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D50C2B2-65BE-4A46-8B3E-EEECC197AF8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5C6C058-22C4-4272-B552-301D1108CE59}"/>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8" name="Alt Bilgi Yer Tutucusu 7">
            <a:extLst>
              <a:ext uri="{FF2B5EF4-FFF2-40B4-BE49-F238E27FC236}">
                <a16:creationId xmlns:a16="http://schemas.microsoft.com/office/drawing/2014/main" id="{E1551C00-9E08-49D1-9213-190D1889E92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807D5A10-ADAE-43AD-A7BB-60D882CB457A}"/>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502989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6F48F9-EBA3-43B4-A52B-F674514644F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AB729A6-C08A-4994-B155-65F232218D3D}"/>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4" name="Alt Bilgi Yer Tutucusu 3">
            <a:extLst>
              <a:ext uri="{FF2B5EF4-FFF2-40B4-BE49-F238E27FC236}">
                <a16:creationId xmlns:a16="http://schemas.microsoft.com/office/drawing/2014/main" id="{51A9C814-7866-44C9-AC54-A0941FAF123C}"/>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7D6DA14-BAD8-4472-A571-C503495232A6}"/>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1953808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60CAED1-04C1-48D1-9F07-156AE5BD2D3B}"/>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3" name="Alt Bilgi Yer Tutucusu 2">
            <a:extLst>
              <a:ext uri="{FF2B5EF4-FFF2-40B4-BE49-F238E27FC236}">
                <a16:creationId xmlns:a16="http://schemas.microsoft.com/office/drawing/2014/main" id="{FD4275FF-D948-4DAD-9ABF-149EF09CE1B7}"/>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2B8652A-36F5-44AD-8385-4C8775065EB6}"/>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1101802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B75FF7-6A53-4EF6-AE3C-9F082FA845B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5870DEF-BDA2-4E63-B946-876CFC2B51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44ECD6A-39D9-45AA-9BDA-E4A23CFF1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2ABBEB-D2B5-45F8-83CB-D9E7BB60022C}"/>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6" name="Alt Bilgi Yer Tutucusu 5">
            <a:extLst>
              <a:ext uri="{FF2B5EF4-FFF2-40B4-BE49-F238E27FC236}">
                <a16:creationId xmlns:a16="http://schemas.microsoft.com/office/drawing/2014/main" id="{D624A154-21CA-4891-AAB8-C515E00CB51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9930102-3590-415D-A8B6-49F9106F2460}"/>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3206104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40EE31-9CFD-4B63-ABBE-318E9E40807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891EC786-211E-47CE-9A61-00563D40F0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AA542B3-25AA-49B3-9234-B647785FA9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C284147-FC3C-4907-9DE8-0DFB7279C920}"/>
              </a:ext>
            </a:extLst>
          </p:cNvPr>
          <p:cNvSpPr>
            <a:spLocks noGrp="1"/>
          </p:cNvSpPr>
          <p:nvPr>
            <p:ph type="dt" sz="half" idx="10"/>
          </p:nvPr>
        </p:nvSpPr>
        <p:spPr/>
        <p:txBody>
          <a:bodyPr/>
          <a:lstStyle/>
          <a:p>
            <a:fld id="{BE58DC0B-CEB8-4E6C-86A7-130E22B7B6F9}" type="datetimeFigureOut">
              <a:rPr lang="tr-TR" smtClean="0"/>
              <a:t>29.09.2022</a:t>
            </a:fld>
            <a:endParaRPr lang="tr-TR"/>
          </a:p>
        </p:txBody>
      </p:sp>
      <p:sp>
        <p:nvSpPr>
          <p:cNvPr id="6" name="Alt Bilgi Yer Tutucusu 5">
            <a:extLst>
              <a:ext uri="{FF2B5EF4-FFF2-40B4-BE49-F238E27FC236}">
                <a16:creationId xmlns:a16="http://schemas.microsoft.com/office/drawing/2014/main" id="{F1B102C3-C180-4718-AC06-1B61D2E13AE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7C8DE97-90BE-4E7E-9684-0A55E55FEF31}"/>
              </a:ext>
            </a:extLst>
          </p:cNvPr>
          <p:cNvSpPr>
            <a:spLocks noGrp="1"/>
          </p:cNvSpPr>
          <p:nvPr>
            <p:ph type="sldNum" sz="quarter" idx="12"/>
          </p:nvPr>
        </p:nvSpPr>
        <p:spPr/>
        <p:txBody>
          <a:bodyPr/>
          <a:lstStyle/>
          <a:p>
            <a:fld id="{33271224-C1C0-415E-9D25-598D9BCCC596}" type="slidenum">
              <a:rPr lang="tr-TR" smtClean="0"/>
              <a:t>‹#›</a:t>
            </a:fld>
            <a:endParaRPr lang="tr-TR"/>
          </a:p>
        </p:txBody>
      </p:sp>
    </p:spTree>
    <p:extLst>
      <p:ext uri="{BB962C8B-B14F-4D97-AF65-F5344CB8AC3E}">
        <p14:creationId xmlns:p14="http://schemas.microsoft.com/office/powerpoint/2010/main" val="2826935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645A002-BF3E-401F-BEC4-F4DAFF7915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4E1AEDC-EE3F-47C6-B56F-81291D4766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5E3BBA6-5A29-4438-AD03-7D03B38808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8DC0B-CEB8-4E6C-86A7-130E22B7B6F9}" type="datetimeFigureOut">
              <a:rPr lang="tr-TR" smtClean="0"/>
              <a:t>29.09.2022</a:t>
            </a:fld>
            <a:endParaRPr lang="tr-TR"/>
          </a:p>
        </p:txBody>
      </p:sp>
      <p:sp>
        <p:nvSpPr>
          <p:cNvPr id="5" name="Alt Bilgi Yer Tutucusu 4">
            <a:extLst>
              <a:ext uri="{FF2B5EF4-FFF2-40B4-BE49-F238E27FC236}">
                <a16:creationId xmlns:a16="http://schemas.microsoft.com/office/drawing/2014/main" id="{F9C8C92A-E5F1-4A9A-821F-298D947799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70B17DB-A720-4792-9F20-A34DDD977D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271224-C1C0-415E-9D25-598D9BCCC596}" type="slidenum">
              <a:rPr lang="tr-TR" smtClean="0"/>
              <a:t>‹#›</a:t>
            </a:fld>
            <a:endParaRPr lang="tr-TR"/>
          </a:p>
        </p:txBody>
      </p:sp>
    </p:spTree>
    <p:extLst>
      <p:ext uri="{BB962C8B-B14F-4D97-AF65-F5344CB8AC3E}">
        <p14:creationId xmlns:p14="http://schemas.microsoft.com/office/powerpoint/2010/main" val="37679199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7D7EA2-78E0-4BFC-8183-CDB875CA4804}"/>
              </a:ext>
            </a:extLst>
          </p:cNvPr>
          <p:cNvSpPr>
            <a:spLocks noGrp="1"/>
          </p:cNvSpPr>
          <p:nvPr>
            <p:ph type="ctrTitle"/>
          </p:nvPr>
        </p:nvSpPr>
        <p:spPr/>
        <p:txBody>
          <a:bodyPr/>
          <a:lstStyle/>
          <a:p>
            <a:r>
              <a:rPr lang="tr-TR" sz="1800" b="1" i="0" dirty="0">
                <a:solidFill>
                  <a:srgbClr val="212529"/>
                </a:solidFill>
                <a:effectLst/>
                <a:latin typeface="Calibri" panose="020F0502020204030204" pitchFamily="34" charset="0"/>
              </a:rPr>
              <a:t>6. TOPLUMA İLİŞKİN ETİK SORUMLULUKLARI</a:t>
            </a:r>
            <a:endParaRPr lang="tr-TR" dirty="0"/>
          </a:p>
        </p:txBody>
      </p:sp>
      <p:sp>
        <p:nvSpPr>
          <p:cNvPr id="3" name="Alt Başlık 2">
            <a:extLst>
              <a:ext uri="{FF2B5EF4-FFF2-40B4-BE49-F238E27FC236}">
                <a16:creationId xmlns:a16="http://schemas.microsoft.com/office/drawing/2014/main" id="{EBBBBEC7-E06B-4F88-9083-716384073450}"/>
              </a:ext>
            </a:extLst>
          </p:cNvPr>
          <p:cNvSpPr>
            <a:spLocks noGrp="1"/>
          </p:cNvSpPr>
          <p:nvPr>
            <p:ph type="subTitle" idx="1"/>
          </p:nvPr>
        </p:nvSpPr>
        <p:spPr/>
        <p:txBody>
          <a:bodyPr/>
          <a:lstStyle/>
          <a:p>
            <a:r>
              <a:rPr lang="tr-TR" dirty="0" err="1"/>
              <a:t>Öğr.Gör</a:t>
            </a:r>
            <a:r>
              <a:rPr lang="tr-TR" dirty="0"/>
              <a:t>. Dr. Ezgi Arslan Özdemir</a:t>
            </a:r>
          </a:p>
        </p:txBody>
      </p:sp>
    </p:spTree>
    <p:extLst>
      <p:ext uri="{BB962C8B-B14F-4D97-AF65-F5344CB8AC3E}">
        <p14:creationId xmlns:p14="http://schemas.microsoft.com/office/powerpoint/2010/main" val="379711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0B8250-4B05-44A0-A399-51EDCAFB8B2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2DF0BFF-4ED5-4AD3-A302-A6413576A677}"/>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6.01.Sosyal Refah</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 bölgesel düzeyden başlayıp daha global düzeye doğru olmak üzere toplumun genel refah düzeyini artırmalı; bireylerin, toplumun ve çevrenin gelişimini sağlamalıdır. Sosyal hizmet uzmanları temel insan haklarının karşılanması için gerekli yaşam koşullarının sağlanması konusunda savunuculuk yapmalı; sosyal adaletin gerçekleştirilmesini destekleyen sosyal, ekonomik, siyasal, kültürel değerler ve kurumların geliştirilmesine katkı vermelidir.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82909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BC5DB2-30E0-4A6F-80CF-CA799E1F003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8B77082-EA81-4E0D-BE3D-A16A94BDF92D}"/>
              </a:ext>
            </a:extLst>
          </p:cNvPr>
          <p:cNvSpPr>
            <a:spLocks noGrp="1"/>
          </p:cNvSpPr>
          <p:nvPr>
            <p:ph idx="1"/>
          </p:nvPr>
        </p:nvSpPr>
        <p:spPr/>
        <p:txBody>
          <a:bodyPr/>
          <a:lstStyle/>
          <a:p>
            <a:pPr algn="just"/>
            <a:r>
              <a:rPr lang="tr-TR" sz="2800" b="1" i="0" dirty="0">
                <a:solidFill>
                  <a:srgbClr val="212529"/>
                </a:solidFill>
                <a:effectLst/>
                <a:latin typeface="Calibri" panose="020F0502020204030204" pitchFamily="34" charset="0"/>
              </a:rPr>
              <a:t>6.02. Toplum Katılımı</a:t>
            </a:r>
            <a:endParaRPr lang="tr-TR" b="0" i="0" dirty="0">
              <a:solidFill>
                <a:srgbClr val="212529"/>
              </a:solidFill>
              <a:effectLst/>
              <a:latin typeface="-apple-system"/>
            </a:endParaRPr>
          </a:p>
          <a:p>
            <a:pPr algn="just"/>
            <a:r>
              <a:rPr lang="tr-TR" sz="2800" b="0" i="0" dirty="0">
                <a:solidFill>
                  <a:srgbClr val="212529"/>
                </a:solidFill>
                <a:effectLst/>
                <a:latin typeface="Calibri" panose="020F0502020204030204" pitchFamily="34" charset="0"/>
              </a:rPr>
              <a:t> Sosyal politikaların ve kurumların oluşturulmasında toplumun bilinçli katılımını kolaylaştırmalıdır.</a:t>
            </a:r>
            <a:endParaRPr lang="tr-TR" b="0" i="0" dirty="0">
              <a:solidFill>
                <a:srgbClr val="212529"/>
              </a:solidFill>
              <a:effectLst/>
              <a:latin typeface="-apple-system"/>
            </a:endParaRPr>
          </a:p>
          <a:p>
            <a:pPr algn="just"/>
            <a:r>
              <a:rPr lang="tr-TR" sz="2800" b="1" i="0" dirty="0">
                <a:solidFill>
                  <a:srgbClr val="212529"/>
                </a:solidFill>
                <a:effectLst/>
                <a:latin typeface="Calibri" panose="020F0502020204030204" pitchFamily="34" charset="0"/>
              </a:rPr>
              <a:t>6.03. Toplumun Acil Gereksinimleri</a:t>
            </a:r>
            <a:endParaRPr lang="tr-TR" b="0" i="0" dirty="0">
              <a:solidFill>
                <a:srgbClr val="212529"/>
              </a:solidFill>
              <a:effectLst/>
              <a:latin typeface="-apple-system"/>
            </a:endParaRPr>
          </a:p>
          <a:p>
            <a:pPr algn="just"/>
            <a:r>
              <a:rPr lang="tr-TR" sz="2800" b="0" i="0" dirty="0">
                <a:solidFill>
                  <a:srgbClr val="212529"/>
                </a:solidFill>
                <a:effectLst/>
                <a:latin typeface="Calibri" panose="020F0502020204030204" pitchFamily="34" charset="0"/>
              </a:rPr>
              <a:t>Sosyal hizmet uzmanları toplumun acil gereksinimlerinin kapsamlı olarak karşılanması için uygun profesyonel hizmetleri sağlamalıdır.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1078039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763774-261F-4C56-BB80-619B310E9EB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4EB5732-27D8-4262-B25D-8D72D926DDD9}"/>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6.04. Sosyal ve Siyasal Aksiyon</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İnsanların temel ihtiyaçlarını karşılamaları ve tam olarak gelişmeleri için kaynaklara, istihdam olanaklarına, hizmetlere ve fırsatlara eşit biçimde ulaşmalarını sağlamak amacıyla sosyal ve siyasal aksiyonlara katılmalıdır. Sosyal hizmet uzmanları siyasal arenanın uygulama üzerindeki etkisinin farkında olmalıdır. Temel insan ihtiyaçlarının karşılanması ve sosyal adaletin gerçekleştirilmesi amacıyla politikalarda ve yasal düzenlemelerde değişiklik yaratmak üzere savunuculuk yapmalıdır.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İncinebilir, dezavantajlı, baskı altında olan ve istismar edilen insanlara ve gruplara özel ilgi göstermekle birlikte, insanların tümü için seçenekler sunmak ve fırsatlar yaratmak amacıyla hareket etmelidir.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667229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5ADCC8-F03B-49D0-B6C3-96726E5D191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B1369BB-D254-40D5-BB2F-5068D0CF64D8}"/>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c) Türkiye'de ve dünyada kültürel ve sosyal farklılıklara saygıyı oluşturacak koşulları ve desteği sağlamalıdır. Bu doğrultudaki uygulamaları geliştirmeli, kültürel bilgi kaynaklarının yayılmasını desteklemeli; kültürel yeterliliği gösterecek programlar ve kurumlar için savunuculuk yapmalı; tüm insanların eşitlik ve sosyal adalet haklarının korunmasına ve kabul edilmesine yardımcı olacak politikaların oluşturulması için çaba göstermelidir.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d) Irk, etnik ve ulusal köken, renk, cinsiyet, yaş, cinsel tercih, medeni durum, siyasal görüş, dinsel inanç farkı, </a:t>
            </a:r>
            <a:r>
              <a:rPr lang="tr-TR" sz="1800" b="0" i="0" dirty="0" err="1">
                <a:solidFill>
                  <a:srgbClr val="212529"/>
                </a:solidFill>
                <a:effectLst/>
                <a:latin typeface="Calibri" panose="020F0502020204030204" pitchFamily="34" charset="0"/>
              </a:rPr>
              <a:t>mental</a:t>
            </a:r>
            <a:r>
              <a:rPr lang="tr-TR" sz="1800" b="0" i="0" dirty="0">
                <a:solidFill>
                  <a:srgbClr val="212529"/>
                </a:solidFill>
                <a:effectLst/>
                <a:latin typeface="Calibri" panose="020F0502020204030204" pitchFamily="34" charset="0"/>
              </a:rPr>
              <a:t> ya da fiziksel </a:t>
            </a:r>
            <a:r>
              <a:rPr lang="tr-TR" sz="1800" b="0" i="0" dirty="0" err="1">
                <a:solidFill>
                  <a:srgbClr val="212529"/>
                </a:solidFill>
                <a:effectLst/>
                <a:latin typeface="Calibri" panose="020F0502020204030204" pitchFamily="34" charset="0"/>
              </a:rPr>
              <a:t>özürü</a:t>
            </a:r>
            <a:r>
              <a:rPr lang="tr-TR" sz="1800" b="0" i="0" dirty="0">
                <a:solidFill>
                  <a:srgbClr val="212529"/>
                </a:solidFill>
                <a:effectLst/>
                <a:latin typeface="Calibri" panose="020F0502020204030204" pitchFamily="34" charset="0"/>
              </a:rPr>
              <a:t> nedeniyle insanlara, gruplara ya da belirli bir sınıfa yönelik ayrımcılığa karşı çıkmalı, bunlara yönelik baskıları önlemeli ve ortadan kaldırmalıdır.</a:t>
            </a:r>
            <a:endParaRPr lang="tr-TR" b="0" i="0" dirty="0">
              <a:solidFill>
                <a:srgbClr val="212529"/>
              </a:solidFill>
              <a:effectLst/>
              <a:latin typeface="-apple-system"/>
            </a:endParaRPr>
          </a:p>
          <a:p>
            <a:pPr algn="just"/>
            <a:r>
              <a:rPr lang="tr-TR" b="0" i="0" dirty="0">
                <a:solidFill>
                  <a:srgbClr val="212529"/>
                </a:solidFill>
                <a:effectLst/>
                <a:latin typeface="-apple-system"/>
              </a:rPr>
              <a:t> </a:t>
            </a:r>
          </a:p>
          <a:p>
            <a:endParaRPr lang="tr-TR" dirty="0"/>
          </a:p>
        </p:txBody>
      </p:sp>
    </p:spTree>
    <p:extLst>
      <p:ext uri="{BB962C8B-B14F-4D97-AF65-F5344CB8AC3E}">
        <p14:creationId xmlns:p14="http://schemas.microsoft.com/office/powerpoint/2010/main" val="3205322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0ABD1C-F230-4BAA-B6AE-5DCA67D203C7}"/>
              </a:ext>
            </a:extLst>
          </p:cNvPr>
          <p:cNvSpPr>
            <a:spLocks noGrp="1"/>
          </p:cNvSpPr>
          <p:nvPr>
            <p:ph type="title"/>
          </p:nvPr>
        </p:nvSpPr>
        <p:spPr/>
        <p:txBody>
          <a:bodyPr/>
          <a:lstStyle/>
          <a:p>
            <a:r>
              <a:rPr lang="tr-TR" dirty="0"/>
              <a:t>Kaynak	</a:t>
            </a:r>
          </a:p>
        </p:txBody>
      </p:sp>
      <p:sp>
        <p:nvSpPr>
          <p:cNvPr id="3" name="İçerik Yer Tutucusu 2">
            <a:extLst>
              <a:ext uri="{FF2B5EF4-FFF2-40B4-BE49-F238E27FC236}">
                <a16:creationId xmlns:a16="http://schemas.microsoft.com/office/drawing/2014/main" id="{8027BB08-CD43-4844-A91C-603398254187}"/>
              </a:ext>
            </a:extLst>
          </p:cNvPr>
          <p:cNvSpPr>
            <a:spLocks noGrp="1"/>
          </p:cNvSpPr>
          <p:nvPr>
            <p:ph idx="1"/>
          </p:nvPr>
        </p:nvSpPr>
        <p:spPr/>
        <p:txBody>
          <a:bodyPr/>
          <a:lstStyle/>
          <a:p>
            <a:r>
              <a:rPr lang="tr-TR" dirty="0"/>
              <a:t>Sosyal Hizmet Uzmanları Derneği</a:t>
            </a:r>
          </a:p>
          <a:p>
            <a:r>
              <a:rPr lang="tr-TR" dirty="0">
                <a:hlinkClick r:id="rId2"/>
              </a:rPr>
              <a:t>http://shuder.org/Sayfa/etik-ilkeler1787</a:t>
            </a:r>
            <a:r>
              <a:rPr lang="tr-TR" dirty="0"/>
              <a:t> </a:t>
            </a:r>
          </a:p>
        </p:txBody>
      </p:sp>
    </p:spTree>
    <p:extLst>
      <p:ext uri="{BB962C8B-B14F-4D97-AF65-F5344CB8AC3E}">
        <p14:creationId xmlns:p14="http://schemas.microsoft.com/office/powerpoint/2010/main" val="34121496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346</Words>
  <Application>Microsoft Office PowerPoint</Application>
  <PresentationFormat>Geniş ekran</PresentationFormat>
  <Paragraphs>18</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-apple-system</vt:lpstr>
      <vt:lpstr>Arial</vt:lpstr>
      <vt:lpstr>Calibri</vt:lpstr>
      <vt:lpstr>Calibri Light</vt:lpstr>
      <vt:lpstr>Office Teması</vt:lpstr>
      <vt:lpstr>6. TOPLUMA İLİŞKİN ETİK SORUMLULUKLARI</vt:lpstr>
      <vt:lpstr>PowerPoint Sunusu</vt:lpstr>
      <vt:lpstr>PowerPoint Sunusu</vt:lpstr>
      <vt:lpstr>PowerPoint Sunusu</vt:lpstr>
      <vt:lpstr>PowerPoint Sunusu</vt:lpstr>
      <vt:lpstr>Kaynak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 TOPLUMA İLİŞKİN ETİK SORUMLULUKLARI</dc:title>
  <dc:creator>Ezgi Arslan</dc:creator>
  <cp:lastModifiedBy>Ezgi Arslan</cp:lastModifiedBy>
  <cp:revision>1</cp:revision>
  <dcterms:created xsi:type="dcterms:W3CDTF">2022-09-29T05:58:55Z</dcterms:created>
  <dcterms:modified xsi:type="dcterms:W3CDTF">2022-09-29T06:01:04Z</dcterms:modified>
</cp:coreProperties>
</file>