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8"/>
  </p:notesMasterIdLst>
  <p:sldIdLst>
    <p:sldId id="283" r:id="rId2"/>
    <p:sldId id="256" r:id="rId3"/>
    <p:sldId id="267" r:id="rId4"/>
    <p:sldId id="285" r:id="rId5"/>
    <p:sldId id="284" r:id="rId6"/>
    <p:sldId id="269" r:id="rId7"/>
    <p:sldId id="268" r:id="rId8"/>
    <p:sldId id="266" r:id="rId9"/>
    <p:sldId id="271" r:id="rId10"/>
    <p:sldId id="286" r:id="rId11"/>
    <p:sldId id="272" r:id="rId12"/>
    <p:sldId id="287" r:id="rId13"/>
    <p:sldId id="265" r:id="rId14"/>
    <p:sldId id="270" r:id="rId15"/>
    <p:sldId id="263" r:id="rId16"/>
    <p:sldId id="264" r:id="rId17"/>
    <p:sldId id="258" r:id="rId18"/>
    <p:sldId id="274" r:id="rId19"/>
    <p:sldId id="310" r:id="rId20"/>
    <p:sldId id="275" r:id="rId21"/>
    <p:sldId id="261" r:id="rId22"/>
    <p:sldId id="259" r:id="rId23"/>
    <p:sldId id="273" r:id="rId24"/>
    <p:sldId id="279" r:id="rId25"/>
    <p:sldId id="278" r:id="rId26"/>
    <p:sldId id="288" r:id="rId27"/>
    <p:sldId id="277" r:id="rId28"/>
    <p:sldId id="282" r:id="rId29"/>
    <p:sldId id="281" r:id="rId30"/>
    <p:sldId id="280" r:id="rId31"/>
    <p:sldId id="276" r:id="rId32"/>
    <p:sldId id="309" r:id="rId33"/>
    <p:sldId id="260" r:id="rId34"/>
    <p:sldId id="289" r:id="rId35"/>
    <p:sldId id="290" r:id="rId36"/>
    <p:sldId id="291" r:id="rId37"/>
    <p:sldId id="292" r:id="rId38"/>
    <p:sldId id="293" r:id="rId39"/>
    <p:sldId id="294" r:id="rId40"/>
    <p:sldId id="295" r:id="rId41"/>
    <p:sldId id="296" r:id="rId42"/>
    <p:sldId id="297" r:id="rId43"/>
    <p:sldId id="298" r:id="rId44"/>
    <p:sldId id="299" r:id="rId45"/>
    <p:sldId id="313" r:id="rId46"/>
    <p:sldId id="314"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DB150F-7DC6-4BC4-B2C9-07C5ED639838}">
          <p14:sldIdLst>
            <p14:sldId id="283"/>
            <p14:sldId id="256"/>
            <p14:sldId id="267"/>
            <p14:sldId id="285"/>
            <p14:sldId id="284"/>
            <p14:sldId id="269"/>
            <p14:sldId id="268"/>
            <p14:sldId id="266"/>
            <p14:sldId id="271"/>
            <p14:sldId id="286"/>
            <p14:sldId id="272"/>
            <p14:sldId id="287"/>
            <p14:sldId id="265"/>
            <p14:sldId id="270"/>
            <p14:sldId id="263"/>
            <p14:sldId id="264"/>
            <p14:sldId id="258"/>
            <p14:sldId id="274"/>
            <p14:sldId id="310"/>
            <p14:sldId id="275"/>
          </p14:sldIdLst>
        </p14:section>
        <p14:section name="Başlıksız Bölüm" id="{76E0CCA0-B527-4470-9108-32EA0863EE39}">
          <p14:sldIdLst>
            <p14:sldId id="261"/>
            <p14:sldId id="259"/>
            <p14:sldId id="273"/>
            <p14:sldId id="279"/>
            <p14:sldId id="278"/>
            <p14:sldId id="288"/>
            <p14:sldId id="277"/>
            <p14:sldId id="282"/>
            <p14:sldId id="281"/>
            <p14:sldId id="280"/>
            <p14:sldId id="276"/>
            <p14:sldId id="309"/>
            <p14:sldId id="260"/>
            <p14:sldId id="289"/>
            <p14:sldId id="290"/>
            <p14:sldId id="291"/>
            <p14:sldId id="292"/>
            <p14:sldId id="293"/>
            <p14:sldId id="294"/>
            <p14:sldId id="295"/>
            <p14:sldId id="296"/>
            <p14:sldId id="297"/>
            <p14:sldId id="298"/>
            <p14:sldId id="299"/>
            <p14:sldId id="313"/>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F116B-0B4E-4DB6-A0E8-7AEE51A63FF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3C19A0B1-1020-420D-9166-392D8E93F5EB}">
      <dgm:prSet phldrT="[Metin]"/>
      <dgm:spPr/>
      <dgm:t>
        <a:bodyPr/>
        <a:lstStyle/>
        <a:p>
          <a:r>
            <a:rPr lang="tr-TR" dirty="0" smtClean="0">
              <a:solidFill>
                <a:srgbClr val="0070C0"/>
              </a:solidFill>
            </a:rPr>
            <a:t>Cisim dalgaları </a:t>
          </a:r>
          <a:endParaRPr lang="tr-TR" dirty="0">
            <a:solidFill>
              <a:srgbClr val="0070C0"/>
            </a:solidFill>
          </a:endParaRPr>
        </a:p>
      </dgm:t>
    </dgm:pt>
    <dgm:pt modelId="{706D3B9F-55CE-4607-972D-49D34090FB2C}" type="parTrans" cxnId="{26E0BDF5-6000-4E92-9342-D26C25E5C7E1}">
      <dgm:prSet/>
      <dgm:spPr/>
      <dgm:t>
        <a:bodyPr/>
        <a:lstStyle/>
        <a:p>
          <a:endParaRPr lang="tr-TR"/>
        </a:p>
      </dgm:t>
    </dgm:pt>
    <dgm:pt modelId="{9BE48E1A-320D-4343-A9F6-CFAB0A2676BB}" type="sibTrans" cxnId="{26E0BDF5-6000-4E92-9342-D26C25E5C7E1}">
      <dgm:prSet/>
      <dgm:spPr/>
      <dgm:t>
        <a:bodyPr/>
        <a:lstStyle/>
        <a:p>
          <a:endParaRPr lang="tr-TR"/>
        </a:p>
      </dgm:t>
    </dgm:pt>
    <dgm:pt modelId="{C7C85260-7263-4424-A786-CE75EBE1AA15}">
      <dgm:prSet phldrT="[Metin]"/>
      <dgm:spPr/>
      <dgm:t>
        <a:bodyPr/>
        <a:lstStyle/>
        <a:p>
          <a:r>
            <a:rPr lang="tr-TR" dirty="0" smtClean="0">
              <a:solidFill>
                <a:srgbClr val="FFC000"/>
              </a:solidFill>
            </a:rPr>
            <a:t>P-dalga</a:t>
          </a:r>
          <a:endParaRPr lang="tr-TR" dirty="0">
            <a:solidFill>
              <a:srgbClr val="FFC000"/>
            </a:solidFill>
          </a:endParaRPr>
        </a:p>
      </dgm:t>
    </dgm:pt>
    <dgm:pt modelId="{C9506299-6A75-4D43-9748-A1290E9B26C1}" type="parTrans" cxnId="{3B91F028-D697-4812-9046-D1FB7C7479FD}">
      <dgm:prSet/>
      <dgm:spPr/>
      <dgm:t>
        <a:bodyPr/>
        <a:lstStyle/>
        <a:p>
          <a:endParaRPr lang="tr-TR"/>
        </a:p>
      </dgm:t>
    </dgm:pt>
    <dgm:pt modelId="{330F6AF8-5D33-4E62-A41A-523534D5B877}" type="sibTrans" cxnId="{3B91F028-D697-4812-9046-D1FB7C7479FD}">
      <dgm:prSet/>
      <dgm:spPr/>
      <dgm:t>
        <a:bodyPr/>
        <a:lstStyle/>
        <a:p>
          <a:endParaRPr lang="tr-TR"/>
        </a:p>
      </dgm:t>
    </dgm:pt>
    <dgm:pt modelId="{5C3611D8-DC61-4CA2-9453-779D4C4E1813}">
      <dgm:prSet phldrT="[Metin]"/>
      <dgm:spPr/>
      <dgm:t>
        <a:bodyPr/>
        <a:lstStyle/>
        <a:p>
          <a:r>
            <a:rPr lang="tr-TR" dirty="0" smtClean="0">
              <a:solidFill>
                <a:srgbClr val="FFC000"/>
              </a:solidFill>
            </a:rPr>
            <a:t>S-dalga</a:t>
          </a:r>
          <a:endParaRPr lang="tr-TR" dirty="0">
            <a:solidFill>
              <a:srgbClr val="FFC000"/>
            </a:solidFill>
          </a:endParaRPr>
        </a:p>
      </dgm:t>
    </dgm:pt>
    <dgm:pt modelId="{1048C6B7-ADB9-47B6-8DB8-F04D66AACBA2}" type="parTrans" cxnId="{CA41944C-93DA-4BA4-A957-509FA5720A33}">
      <dgm:prSet/>
      <dgm:spPr/>
      <dgm:t>
        <a:bodyPr/>
        <a:lstStyle/>
        <a:p>
          <a:endParaRPr lang="tr-TR"/>
        </a:p>
      </dgm:t>
    </dgm:pt>
    <dgm:pt modelId="{8CDD5AF0-A9F8-4821-B44B-056973B137B9}" type="sibTrans" cxnId="{CA41944C-93DA-4BA4-A957-509FA5720A33}">
      <dgm:prSet/>
      <dgm:spPr/>
      <dgm:t>
        <a:bodyPr/>
        <a:lstStyle/>
        <a:p>
          <a:endParaRPr lang="tr-TR"/>
        </a:p>
      </dgm:t>
    </dgm:pt>
    <dgm:pt modelId="{D058FDE0-C4EE-4215-8CD5-47CF3BDB4284}">
      <dgm:prSet phldrT="[Metin]"/>
      <dgm:spPr/>
      <dgm:t>
        <a:bodyPr/>
        <a:lstStyle/>
        <a:p>
          <a:r>
            <a:rPr lang="tr-TR" dirty="0" smtClean="0">
              <a:solidFill>
                <a:srgbClr val="0070C0"/>
              </a:solidFill>
            </a:rPr>
            <a:t>Yüzey dalgaları </a:t>
          </a:r>
          <a:endParaRPr lang="tr-TR" dirty="0">
            <a:solidFill>
              <a:srgbClr val="0070C0"/>
            </a:solidFill>
          </a:endParaRPr>
        </a:p>
      </dgm:t>
    </dgm:pt>
    <dgm:pt modelId="{7BFBBEDD-87A0-4F5A-B5F9-B6B3CC4326A2}" type="parTrans" cxnId="{3A0F8973-5E16-4E7A-9D08-2CFD2EFEFB56}">
      <dgm:prSet/>
      <dgm:spPr/>
      <dgm:t>
        <a:bodyPr/>
        <a:lstStyle/>
        <a:p>
          <a:endParaRPr lang="tr-TR"/>
        </a:p>
      </dgm:t>
    </dgm:pt>
    <dgm:pt modelId="{CFAC83D9-8CD3-4037-8B04-FB6B751CC6AB}" type="sibTrans" cxnId="{3A0F8973-5E16-4E7A-9D08-2CFD2EFEFB56}">
      <dgm:prSet/>
      <dgm:spPr/>
      <dgm:t>
        <a:bodyPr/>
        <a:lstStyle/>
        <a:p>
          <a:endParaRPr lang="tr-TR"/>
        </a:p>
      </dgm:t>
    </dgm:pt>
    <dgm:pt modelId="{6DEFBE25-6706-4461-AA38-C5C011A2B5C1}">
      <dgm:prSet phldrT="[Metin]"/>
      <dgm:spPr/>
      <dgm:t>
        <a:bodyPr/>
        <a:lstStyle/>
        <a:p>
          <a:r>
            <a:rPr lang="tr-TR" dirty="0" err="1" smtClean="0">
              <a:solidFill>
                <a:srgbClr val="FFC000"/>
              </a:solidFill>
            </a:rPr>
            <a:t>Love</a:t>
          </a:r>
          <a:r>
            <a:rPr lang="tr-TR" dirty="0" smtClean="0">
              <a:solidFill>
                <a:srgbClr val="FFC000"/>
              </a:solidFill>
            </a:rPr>
            <a:t> dalga </a:t>
          </a:r>
          <a:endParaRPr lang="tr-TR" dirty="0">
            <a:solidFill>
              <a:srgbClr val="FFC000"/>
            </a:solidFill>
          </a:endParaRPr>
        </a:p>
      </dgm:t>
    </dgm:pt>
    <dgm:pt modelId="{1C2FDB49-5782-4888-B7AB-F55B998E05F1}" type="parTrans" cxnId="{9EEA71B6-9F6F-4684-BB44-823B70AFE6F8}">
      <dgm:prSet/>
      <dgm:spPr/>
      <dgm:t>
        <a:bodyPr/>
        <a:lstStyle/>
        <a:p>
          <a:endParaRPr lang="tr-TR"/>
        </a:p>
      </dgm:t>
    </dgm:pt>
    <dgm:pt modelId="{785652C3-B4E4-4166-AEC2-2EBB82E1FB67}" type="sibTrans" cxnId="{9EEA71B6-9F6F-4684-BB44-823B70AFE6F8}">
      <dgm:prSet/>
      <dgm:spPr/>
      <dgm:t>
        <a:bodyPr/>
        <a:lstStyle/>
        <a:p>
          <a:endParaRPr lang="tr-TR"/>
        </a:p>
      </dgm:t>
    </dgm:pt>
    <dgm:pt modelId="{DC95DAAB-8ADB-4686-965A-E2CB0E556BAF}">
      <dgm:prSet phldrT="[Metin]"/>
      <dgm:spPr/>
      <dgm:t>
        <a:bodyPr/>
        <a:lstStyle/>
        <a:p>
          <a:r>
            <a:rPr lang="tr-TR" dirty="0" err="1" smtClean="0">
              <a:solidFill>
                <a:srgbClr val="FFC000"/>
              </a:solidFill>
            </a:rPr>
            <a:t>Rayleigh</a:t>
          </a:r>
          <a:r>
            <a:rPr lang="tr-TR" dirty="0" smtClean="0">
              <a:solidFill>
                <a:srgbClr val="FFC000"/>
              </a:solidFill>
            </a:rPr>
            <a:t> dalga</a:t>
          </a:r>
          <a:endParaRPr lang="tr-TR" dirty="0">
            <a:solidFill>
              <a:srgbClr val="FFC000"/>
            </a:solidFill>
          </a:endParaRPr>
        </a:p>
      </dgm:t>
    </dgm:pt>
    <dgm:pt modelId="{44603484-1227-4DB9-B250-BA62D98AE775}" type="parTrans" cxnId="{8CA6707D-7ED2-4A1F-B93B-96E8019636E4}">
      <dgm:prSet/>
      <dgm:spPr/>
      <dgm:t>
        <a:bodyPr/>
        <a:lstStyle/>
        <a:p>
          <a:endParaRPr lang="tr-TR"/>
        </a:p>
      </dgm:t>
    </dgm:pt>
    <dgm:pt modelId="{8308B53F-C9FE-4D18-91C8-6AAF62536045}" type="sibTrans" cxnId="{8CA6707D-7ED2-4A1F-B93B-96E8019636E4}">
      <dgm:prSet/>
      <dgm:spPr/>
      <dgm:t>
        <a:bodyPr/>
        <a:lstStyle/>
        <a:p>
          <a:endParaRPr lang="tr-TR"/>
        </a:p>
      </dgm:t>
    </dgm:pt>
    <dgm:pt modelId="{861E969E-17E1-4DB5-8E24-5B35E0BF8DD1}" type="pres">
      <dgm:prSet presAssocID="{DF9F116B-0B4E-4DB6-A0E8-7AEE51A63FF1}" presName="diagram" presStyleCnt="0">
        <dgm:presLayoutVars>
          <dgm:chPref val="1"/>
          <dgm:dir/>
          <dgm:animOne val="branch"/>
          <dgm:animLvl val="lvl"/>
          <dgm:resizeHandles/>
        </dgm:presLayoutVars>
      </dgm:prSet>
      <dgm:spPr/>
      <dgm:t>
        <a:bodyPr/>
        <a:lstStyle/>
        <a:p>
          <a:endParaRPr lang="tr-TR"/>
        </a:p>
      </dgm:t>
    </dgm:pt>
    <dgm:pt modelId="{ABCA1E9F-7069-43FE-BF44-378AADD461AE}" type="pres">
      <dgm:prSet presAssocID="{3C19A0B1-1020-420D-9166-392D8E93F5EB}" presName="root" presStyleCnt="0"/>
      <dgm:spPr/>
    </dgm:pt>
    <dgm:pt modelId="{0D5B9459-8770-461F-BC19-24C705C08693}" type="pres">
      <dgm:prSet presAssocID="{3C19A0B1-1020-420D-9166-392D8E93F5EB}" presName="rootComposite" presStyleCnt="0"/>
      <dgm:spPr/>
    </dgm:pt>
    <dgm:pt modelId="{F5E3455A-4CB1-4DF3-AEAF-EAA9C652258A}" type="pres">
      <dgm:prSet presAssocID="{3C19A0B1-1020-420D-9166-392D8E93F5EB}" presName="rootText" presStyleLbl="node1" presStyleIdx="0" presStyleCnt="2"/>
      <dgm:spPr/>
      <dgm:t>
        <a:bodyPr/>
        <a:lstStyle/>
        <a:p>
          <a:endParaRPr lang="tr-TR"/>
        </a:p>
      </dgm:t>
    </dgm:pt>
    <dgm:pt modelId="{6A53B8ED-515B-460A-9CD4-10310A3927AD}" type="pres">
      <dgm:prSet presAssocID="{3C19A0B1-1020-420D-9166-392D8E93F5EB}" presName="rootConnector" presStyleLbl="node1" presStyleIdx="0" presStyleCnt="2"/>
      <dgm:spPr/>
      <dgm:t>
        <a:bodyPr/>
        <a:lstStyle/>
        <a:p>
          <a:endParaRPr lang="tr-TR"/>
        </a:p>
      </dgm:t>
    </dgm:pt>
    <dgm:pt modelId="{0EEF92A7-CF06-44C5-940E-FAAEE50B8300}" type="pres">
      <dgm:prSet presAssocID="{3C19A0B1-1020-420D-9166-392D8E93F5EB}" presName="childShape" presStyleCnt="0"/>
      <dgm:spPr/>
    </dgm:pt>
    <dgm:pt modelId="{87024326-734D-4F39-B1C4-69CB617441A9}" type="pres">
      <dgm:prSet presAssocID="{C9506299-6A75-4D43-9748-A1290E9B26C1}" presName="Name13" presStyleLbl="parChTrans1D2" presStyleIdx="0" presStyleCnt="4"/>
      <dgm:spPr/>
      <dgm:t>
        <a:bodyPr/>
        <a:lstStyle/>
        <a:p>
          <a:endParaRPr lang="tr-TR"/>
        </a:p>
      </dgm:t>
    </dgm:pt>
    <dgm:pt modelId="{C2715FE4-B51A-4ABD-8581-36AD33F7C528}" type="pres">
      <dgm:prSet presAssocID="{C7C85260-7263-4424-A786-CE75EBE1AA15}" presName="childText" presStyleLbl="bgAcc1" presStyleIdx="0" presStyleCnt="4">
        <dgm:presLayoutVars>
          <dgm:bulletEnabled val="1"/>
        </dgm:presLayoutVars>
      </dgm:prSet>
      <dgm:spPr/>
      <dgm:t>
        <a:bodyPr/>
        <a:lstStyle/>
        <a:p>
          <a:endParaRPr lang="tr-TR"/>
        </a:p>
      </dgm:t>
    </dgm:pt>
    <dgm:pt modelId="{99DF5B09-5F7C-4229-8753-2332973601B3}" type="pres">
      <dgm:prSet presAssocID="{1048C6B7-ADB9-47B6-8DB8-F04D66AACBA2}" presName="Name13" presStyleLbl="parChTrans1D2" presStyleIdx="1" presStyleCnt="4"/>
      <dgm:spPr/>
      <dgm:t>
        <a:bodyPr/>
        <a:lstStyle/>
        <a:p>
          <a:endParaRPr lang="tr-TR"/>
        </a:p>
      </dgm:t>
    </dgm:pt>
    <dgm:pt modelId="{75A28A8F-0AC3-42B5-8BCD-81D3ABD50D44}" type="pres">
      <dgm:prSet presAssocID="{5C3611D8-DC61-4CA2-9453-779D4C4E1813}" presName="childText" presStyleLbl="bgAcc1" presStyleIdx="1" presStyleCnt="4">
        <dgm:presLayoutVars>
          <dgm:bulletEnabled val="1"/>
        </dgm:presLayoutVars>
      </dgm:prSet>
      <dgm:spPr/>
      <dgm:t>
        <a:bodyPr/>
        <a:lstStyle/>
        <a:p>
          <a:endParaRPr lang="tr-TR"/>
        </a:p>
      </dgm:t>
    </dgm:pt>
    <dgm:pt modelId="{F4EFEF52-329D-4885-A698-048A8C7DE4E6}" type="pres">
      <dgm:prSet presAssocID="{D058FDE0-C4EE-4215-8CD5-47CF3BDB4284}" presName="root" presStyleCnt="0"/>
      <dgm:spPr/>
    </dgm:pt>
    <dgm:pt modelId="{194D3596-5C17-4D92-8316-947D51849F38}" type="pres">
      <dgm:prSet presAssocID="{D058FDE0-C4EE-4215-8CD5-47CF3BDB4284}" presName="rootComposite" presStyleCnt="0"/>
      <dgm:spPr/>
    </dgm:pt>
    <dgm:pt modelId="{6BE86818-508D-4742-9281-391210251AD8}" type="pres">
      <dgm:prSet presAssocID="{D058FDE0-C4EE-4215-8CD5-47CF3BDB4284}" presName="rootText" presStyleLbl="node1" presStyleIdx="1" presStyleCnt="2"/>
      <dgm:spPr/>
      <dgm:t>
        <a:bodyPr/>
        <a:lstStyle/>
        <a:p>
          <a:endParaRPr lang="tr-TR"/>
        </a:p>
      </dgm:t>
    </dgm:pt>
    <dgm:pt modelId="{93E7D366-A4D5-482B-8F9E-9EB1EAD94743}" type="pres">
      <dgm:prSet presAssocID="{D058FDE0-C4EE-4215-8CD5-47CF3BDB4284}" presName="rootConnector" presStyleLbl="node1" presStyleIdx="1" presStyleCnt="2"/>
      <dgm:spPr/>
      <dgm:t>
        <a:bodyPr/>
        <a:lstStyle/>
        <a:p>
          <a:endParaRPr lang="tr-TR"/>
        </a:p>
      </dgm:t>
    </dgm:pt>
    <dgm:pt modelId="{E29DE558-9EBC-4D3A-B50C-70F260FC2DB2}" type="pres">
      <dgm:prSet presAssocID="{D058FDE0-C4EE-4215-8CD5-47CF3BDB4284}" presName="childShape" presStyleCnt="0"/>
      <dgm:spPr/>
    </dgm:pt>
    <dgm:pt modelId="{842B6929-4B40-4116-8E34-308A3B564EA2}" type="pres">
      <dgm:prSet presAssocID="{1C2FDB49-5782-4888-B7AB-F55B998E05F1}" presName="Name13" presStyleLbl="parChTrans1D2" presStyleIdx="2" presStyleCnt="4"/>
      <dgm:spPr/>
      <dgm:t>
        <a:bodyPr/>
        <a:lstStyle/>
        <a:p>
          <a:endParaRPr lang="tr-TR"/>
        </a:p>
      </dgm:t>
    </dgm:pt>
    <dgm:pt modelId="{1C1FE1A2-38D4-4F28-8E9A-785A9F891C72}" type="pres">
      <dgm:prSet presAssocID="{6DEFBE25-6706-4461-AA38-C5C011A2B5C1}" presName="childText" presStyleLbl="bgAcc1" presStyleIdx="2" presStyleCnt="4">
        <dgm:presLayoutVars>
          <dgm:bulletEnabled val="1"/>
        </dgm:presLayoutVars>
      </dgm:prSet>
      <dgm:spPr/>
      <dgm:t>
        <a:bodyPr/>
        <a:lstStyle/>
        <a:p>
          <a:endParaRPr lang="tr-TR"/>
        </a:p>
      </dgm:t>
    </dgm:pt>
    <dgm:pt modelId="{F4A50AEA-8DB0-4A78-A57F-A75FB6821D3C}" type="pres">
      <dgm:prSet presAssocID="{44603484-1227-4DB9-B250-BA62D98AE775}" presName="Name13" presStyleLbl="parChTrans1D2" presStyleIdx="3" presStyleCnt="4"/>
      <dgm:spPr/>
      <dgm:t>
        <a:bodyPr/>
        <a:lstStyle/>
        <a:p>
          <a:endParaRPr lang="tr-TR"/>
        </a:p>
      </dgm:t>
    </dgm:pt>
    <dgm:pt modelId="{B19BFF4E-CC28-461B-ACAF-382E1D855BE7}" type="pres">
      <dgm:prSet presAssocID="{DC95DAAB-8ADB-4686-965A-E2CB0E556BAF}" presName="childText" presStyleLbl="bgAcc1" presStyleIdx="3" presStyleCnt="4">
        <dgm:presLayoutVars>
          <dgm:bulletEnabled val="1"/>
        </dgm:presLayoutVars>
      </dgm:prSet>
      <dgm:spPr/>
      <dgm:t>
        <a:bodyPr/>
        <a:lstStyle/>
        <a:p>
          <a:endParaRPr lang="tr-TR"/>
        </a:p>
      </dgm:t>
    </dgm:pt>
  </dgm:ptLst>
  <dgm:cxnLst>
    <dgm:cxn modelId="{59F69E57-2141-47B2-A39C-DC02BC6537E1}" type="presOf" srcId="{1C2FDB49-5782-4888-B7AB-F55B998E05F1}" destId="{842B6929-4B40-4116-8E34-308A3B564EA2}" srcOrd="0" destOrd="0" presId="urn:microsoft.com/office/officeart/2005/8/layout/hierarchy3"/>
    <dgm:cxn modelId="{8CA6707D-7ED2-4A1F-B93B-96E8019636E4}" srcId="{D058FDE0-C4EE-4215-8CD5-47CF3BDB4284}" destId="{DC95DAAB-8ADB-4686-965A-E2CB0E556BAF}" srcOrd="1" destOrd="0" parTransId="{44603484-1227-4DB9-B250-BA62D98AE775}" sibTransId="{8308B53F-C9FE-4D18-91C8-6AAF62536045}"/>
    <dgm:cxn modelId="{55457453-3090-4E0C-9B1E-8BB33373A109}" type="presOf" srcId="{C7C85260-7263-4424-A786-CE75EBE1AA15}" destId="{C2715FE4-B51A-4ABD-8581-36AD33F7C528}" srcOrd="0" destOrd="0" presId="urn:microsoft.com/office/officeart/2005/8/layout/hierarchy3"/>
    <dgm:cxn modelId="{C9EF8166-1D1E-4936-B3FE-0806751746CF}" type="presOf" srcId="{DC95DAAB-8ADB-4686-965A-E2CB0E556BAF}" destId="{B19BFF4E-CC28-461B-ACAF-382E1D855BE7}" srcOrd="0" destOrd="0" presId="urn:microsoft.com/office/officeart/2005/8/layout/hierarchy3"/>
    <dgm:cxn modelId="{A2CF07EB-212B-4C88-82AD-ED0E04A0720E}" type="presOf" srcId="{D058FDE0-C4EE-4215-8CD5-47CF3BDB4284}" destId="{93E7D366-A4D5-482B-8F9E-9EB1EAD94743}" srcOrd="1" destOrd="0" presId="urn:microsoft.com/office/officeart/2005/8/layout/hierarchy3"/>
    <dgm:cxn modelId="{500F6035-79F9-4ED7-91EE-AE76CC0AEA5A}" type="presOf" srcId="{D058FDE0-C4EE-4215-8CD5-47CF3BDB4284}" destId="{6BE86818-508D-4742-9281-391210251AD8}" srcOrd="0" destOrd="0" presId="urn:microsoft.com/office/officeart/2005/8/layout/hierarchy3"/>
    <dgm:cxn modelId="{3B91F028-D697-4812-9046-D1FB7C7479FD}" srcId="{3C19A0B1-1020-420D-9166-392D8E93F5EB}" destId="{C7C85260-7263-4424-A786-CE75EBE1AA15}" srcOrd="0" destOrd="0" parTransId="{C9506299-6A75-4D43-9748-A1290E9B26C1}" sibTransId="{330F6AF8-5D33-4E62-A41A-523534D5B877}"/>
    <dgm:cxn modelId="{CA41944C-93DA-4BA4-A957-509FA5720A33}" srcId="{3C19A0B1-1020-420D-9166-392D8E93F5EB}" destId="{5C3611D8-DC61-4CA2-9453-779D4C4E1813}" srcOrd="1" destOrd="0" parTransId="{1048C6B7-ADB9-47B6-8DB8-F04D66AACBA2}" sibTransId="{8CDD5AF0-A9F8-4821-B44B-056973B137B9}"/>
    <dgm:cxn modelId="{9EEA71B6-9F6F-4684-BB44-823B70AFE6F8}" srcId="{D058FDE0-C4EE-4215-8CD5-47CF3BDB4284}" destId="{6DEFBE25-6706-4461-AA38-C5C011A2B5C1}" srcOrd="0" destOrd="0" parTransId="{1C2FDB49-5782-4888-B7AB-F55B998E05F1}" sibTransId="{785652C3-B4E4-4166-AEC2-2EBB82E1FB67}"/>
    <dgm:cxn modelId="{E96B95F6-7600-4006-92F8-61681E8B88B4}" type="presOf" srcId="{C9506299-6A75-4D43-9748-A1290E9B26C1}" destId="{87024326-734D-4F39-B1C4-69CB617441A9}" srcOrd="0" destOrd="0" presId="urn:microsoft.com/office/officeart/2005/8/layout/hierarchy3"/>
    <dgm:cxn modelId="{9FB3E52E-D05F-4367-9658-7840B556E3F1}" type="presOf" srcId="{6DEFBE25-6706-4461-AA38-C5C011A2B5C1}" destId="{1C1FE1A2-38D4-4F28-8E9A-785A9F891C72}" srcOrd="0" destOrd="0" presId="urn:microsoft.com/office/officeart/2005/8/layout/hierarchy3"/>
    <dgm:cxn modelId="{BD83212C-723D-4D80-A0C1-28AF9F94DB04}" type="presOf" srcId="{DF9F116B-0B4E-4DB6-A0E8-7AEE51A63FF1}" destId="{861E969E-17E1-4DB5-8E24-5B35E0BF8DD1}" srcOrd="0" destOrd="0" presId="urn:microsoft.com/office/officeart/2005/8/layout/hierarchy3"/>
    <dgm:cxn modelId="{8FE9E507-503C-43AD-824E-5F57DBD51B49}" type="presOf" srcId="{5C3611D8-DC61-4CA2-9453-779D4C4E1813}" destId="{75A28A8F-0AC3-42B5-8BCD-81D3ABD50D44}" srcOrd="0" destOrd="0" presId="urn:microsoft.com/office/officeart/2005/8/layout/hierarchy3"/>
    <dgm:cxn modelId="{26E0BDF5-6000-4E92-9342-D26C25E5C7E1}" srcId="{DF9F116B-0B4E-4DB6-A0E8-7AEE51A63FF1}" destId="{3C19A0B1-1020-420D-9166-392D8E93F5EB}" srcOrd="0" destOrd="0" parTransId="{706D3B9F-55CE-4607-972D-49D34090FB2C}" sibTransId="{9BE48E1A-320D-4343-A9F6-CFAB0A2676BB}"/>
    <dgm:cxn modelId="{BF383E53-26B0-40F8-9FD1-9EDFFF63A4BF}" type="presOf" srcId="{3C19A0B1-1020-420D-9166-392D8E93F5EB}" destId="{F5E3455A-4CB1-4DF3-AEAF-EAA9C652258A}" srcOrd="0" destOrd="0" presId="urn:microsoft.com/office/officeart/2005/8/layout/hierarchy3"/>
    <dgm:cxn modelId="{7DB49BEB-68F8-43B5-A02F-9BBB6625CA0E}" type="presOf" srcId="{1048C6B7-ADB9-47B6-8DB8-F04D66AACBA2}" destId="{99DF5B09-5F7C-4229-8753-2332973601B3}" srcOrd="0" destOrd="0" presId="urn:microsoft.com/office/officeart/2005/8/layout/hierarchy3"/>
    <dgm:cxn modelId="{8F0ED6B2-2BD6-418A-B1BF-4DBFAF62C387}" type="presOf" srcId="{3C19A0B1-1020-420D-9166-392D8E93F5EB}" destId="{6A53B8ED-515B-460A-9CD4-10310A3927AD}" srcOrd="1" destOrd="0" presId="urn:microsoft.com/office/officeart/2005/8/layout/hierarchy3"/>
    <dgm:cxn modelId="{3A0F8973-5E16-4E7A-9D08-2CFD2EFEFB56}" srcId="{DF9F116B-0B4E-4DB6-A0E8-7AEE51A63FF1}" destId="{D058FDE0-C4EE-4215-8CD5-47CF3BDB4284}" srcOrd="1" destOrd="0" parTransId="{7BFBBEDD-87A0-4F5A-B5F9-B6B3CC4326A2}" sibTransId="{CFAC83D9-8CD3-4037-8B04-FB6B751CC6AB}"/>
    <dgm:cxn modelId="{6F8D14E8-E14E-4023-AE88-372819235885}" type="presOf" srcId="{44603484-1227-4DB9-B250-BA62D98AE775}" destId="{F4A50AEA-8DB0-4A78-A57F-A75FB6821D3C}" srcOrd="0" destOrd="0" presId="urn:microsoft.com/office/officeart/2005/8/layout/hierarchy3"/>
    <dgm:cxn modelId="{A0C6F599-872D-406F-BD07-58AFCAE6A133}" type="presParOf" srcId="{861E969E-17E1-4DB5-8E24-5B35E0BF8DD1}" destId="{ABCA1E9F-7069-43FE-BF44-378AADD461AE}" srcOrd="0" destOrd="0" presId="urn:microsoft.com/office/officeart/2005/8/layout/hierarchy3"/>
    <dgm:cxn modelId="{953552CC-3F52-4627-B290-8BB897689AF4}" type="presParOf" srcId="{ABCA1E9F-7069-43FE-BF44-378AADD461AE}" destId="{0D5B9459-8770-461F-BC19-24C705C08693}" srcOrd="0" destOrd="0" presId="urn:microsoft.com/office/officeart/2005/8/layout/hierarchy3"/>
    <dgm:cxn modelId="{CDABF5A4-4F9E-4619-A13F-70D0AE1521F9}" type="presParOf" srcId="{0D5B9459-8770-461F-BC19-24C705C08693}" destId="{F5E3455A-4CB1-4DF3-AEAF-EAA9C652258A}" srcOrd="0" destOrd="0" presId="urn:microsoft.com/office/officeart/2005/8/layout/hierarchy3"/>
    <dgm:cxn modelId="{66D3144D-4CF3-4B8E-A937-F8F694458672}" type="presParOf" srcId="{0D5B9459-8770-461F-BC19-24C705C08693}" destId="{6A53B8ED-515B-460A-9CD4-10310A3927AD}" srcOrd="1" destOrd="0" presId="urn:microsoft.com/office/officeart/2005/8/layout/hierarchy3"/>
    <dgm:cxn modelId="{F2C728AB-29D0-47C8-9B7F-878F3026918A}" type="presParOf" srcId="{ABCA1E9F-7069-43FE-BF44-378AADD461AE}" destId="{0EEF92A7-CF06-44C5-940E-FAAEE50B8300}" srcOrd="1" destOrd="0" presId="urn:microsoft.com/office/officeart/2005/8/layout/hierarchy3"/>
    <dgm:cxn modelId="{BD828806-2C90-47BF-9B6D-F23006F77D40}" type="presParOf" srcId="{0EEF92A7-CF06-44C5-940E-FAAEE50B8300}" destId="{87024326-734D-4F39-B1C4-69CB617441A9}" srcOrd="0" destOrd="0" presId="urn:microsoft.com/office/officeart/2005/8/layout/hierarchy3"/>
    <dgm:cxn modelId="{B540AEE6-155B-4115-923B-DD218F279AEC}" type="presParOf" srcId="{0EEF92A7-CF06-44C5-940E-FAAEE50B8300}" destId="{C2715FE4-B51A-4ABD-8581-36AD33F7C528}" srcOrd="1" destOrd="0" presId="urn:microsoft.com/office/officeart/2005/8/layout/hierarchy3"/>
    <dgm:cxn modelId="{03028839-998D-420D-82CC-75DA2C5F8FE1}" type="presParOf" srcId="{0EEF92A7-CF06-44C5-940E-FAAEE50B8300}" destId="{99DF5B09-5F7C-4229-8753-2332973601B3}" srcOrd="2" destOrd="0" presId="urn:microsoft.com/office/officeart/2005/8/layout/hierarchy3"/>
    <dgm:cxn modelId="{74BAD1F2-629E-45EA-AF04-588229DACBA2}" type="presParOf" srcId="{0EEF92A7-CF06-44C5-940E-FAAEE50B8300}" destId="{75A28A8F-0AC3-42B5-8BCD-81D3ABD50D44}" srcOrd="3" destOrd="0" presId="urn:microsoft.com/office/officeart/2005/8/layout/hierarchy3"/>
    <dgm:cxn modelId="{D16EC50D-DFCE-498C-9CD6-445976145690}" type="presParOf" srcId="{861E969E-17E1-4DB5-8E24-5B35E0BF8DD1}" destId="{F4EFEF52-329D-4885-A698-048A8C7DE4E6}" srcOrd="1" destOrd="0" presId="urn:microsoft.com/office/officeart/2005/8/layout/hierarchy3"/>
    <dgm:cxn modelId="{51ABF422-46DC-4F63-91CF-370FC96C4B86}" type="presParOf" srcId="{F4EFEF52-329D-4885-A698-048A8C7DE4E6}" destId="{194D3596-5C17-4D92-8316-947D51849F38}" srcOrd="0" destOrd="0" presId="urn:microsoft.com/office/officeart/2005/8/layout/hierarchy3"/>
    <dgm:cxn modelId="{0CEE93AF-CC93-4C55-9AF2-6F4D6DB79D68}" type="presParOf" srcId="{194D3596-5C17-4D92-8316-947D51849F38}" destId="{6BE86818-508D-4742-9281-391210251AD8}" srcOrd="0" destOrd="0" presId="urn:microsoft.com/office/officeart/2005/8/layout/hierarchy3"/>
    <dgm:cxn modelId="{996AC5A5-C8A9-49B5-B2C7-1DEADD3B2A02}" type="presParOf" srcId="{194D3596-5C17-4D92-8316-947D51849F38}" destId="{93E7D366-A4D5-482B-8F9E-9EB1EAD94743}" srcOrd="1" destOrd="0" presId="urn:microsoft.com/office/officeart/2005/8/layout/hierarchy3"/>
    <dgm:cxn modelId="{D5CC7CCF-C5D0-4C9E-B54D-0D6C60D0FCD2}" type="presParOf" srcId="{F4EFEF52-329D-4885-A698-048A8C7DE4E6}" destId="{E29DE558-9EBC-4D3A-B50C-70F260FC2DB2}" srcOrd="1" destOrd="0" presId="urn:microsoft.com/office/officeart/2005/8/layout/hierarchy3"/>
    <dgm:cxn modelId="{3EAA5A52-B5DF-473C-BCED-B9A4AF73D800}" type="presParOf" srcId="{E29DE558-9EBC-4D3A-B50C-70F260FC2DB2}" destId="{842B6929-4B40-4116-8E34-308A3B564EA2}" srcOrd="0" destOrd="0" presId="urn:microsoft.com/office/officeart/2005/8/layout/hierarchy3"/>
    <dgm:cxn modelId="{4559DAF3-263E-4085-88D6-ECA0674F66F9}" type="presParOf" srcId="{E29DE558-9EBC-4D3A-B50C-70F260FC2DB2}" destId="{1C1FE1A2-38D4-4F28-8E9A-785A9F891C72}" srcOrd="1" destOrd="0" presId="urn:microsoft.com/office/officeart/2005/8/layout/hierarchy3"/>
    <dgm:cxn modelId="{282035D0-C922-4B6C-B2D4-C9A0B7437F6B}" type="presParOf" srcId="{E29DE558-9EBC-4D3A-B50C-70F260FC2DB2}" destId="{F4A50AEA-8DB0-4A78-A57F-A75FB6821D3C}" srcOrd="2" destOrd="0" presId="urn:microsoft.com/office/officeart/2005/8/layout/hierarchy3"/>
    <dgm:cxn modelId="{68D26741-CE9B-44DB-B4B8-A116CF2BE4FB}" type="presParOf" srcId="{E29DE558-9EBC-4D3A-B50C-70F260FC2DB2}" destId="{B19BFF4E-CC28-461B-ACAF-382E1D855BE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3455A-4CB1-4DF3-AEAF-EAA9C652258A}">
      <dsp:nvSpPr>
        <dsp:cNvPr id="0" name=""/>
        <dsp:cNvSpPr/>
      </dsp:nvSpPr>
      <dsp:spPr>
        <a:xfrm>
          <a:off x="1319993" y="2195"/>
          <a:ext cx="2348805" cy="117440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tr-TR" sz="3800" kern="1200" dirty="0" smtClean="0">
              <a:solidFill>
                <a:srgbClr val="0070C0"/>
              </a:solidFill>
            </a:rPr>
            <a:t>Cisim dalgaları </a:t>
          </a:r>
          <a:endParaRPr lang="tr-TR" sz="3800" kern="1200" dirty="0">
            <a:solidFill>
              <a:srgbClr val="0070C0"/>
            </a:solidFill>
          </a:endParaRPr>
        </a:p>
      </dsp:txBody>
      <dsp:txXfrm>
        <a:off x="1354390" y="36592"/>
        <a:ext cx="2280011" cy="1105608"/>
      </dsp:txXfrm>
    </dsp:sp>
    <dsp:sp modelId="{87024326-734D-4F39-B1C4-69CB617441A9}">
      <dsp:nvSpPr>
        <dsp:cNvPr id="0" name=""/>
        <dsp:cNvSpPr/>
      </dsp:nvSpPr>
      <dsp:spPr>
        <a:xfrm>
          <a:off x="1554874" y="1176597"/>
          <a:ext cx="234880" cy="880802"/>
        </a:xfrm>
        <a:custGeom>
          <a:avLst/>
          <a:gdLst/>
          <a:ahLst/>
          <a:cxnLst/>
          <a:rect l="0" t="0" r="0" b="0"/>
          <a:pathLst>
            <a:path>
              <a:moveTo>
                <a:pt x="0" y="0"/>
              </a:moveTo>
              <a:lnTo>
                <a:pt x="0" y="880802"/>
              </a:lnTo>
              <a:lnTo>
                <a:pt x="234880" y="88080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15FE4-B51A-4ABD-8581-36AD33F7C528}">
      <dsp:nvSpPr>
        <dsp:cNvPr id="0" name=""/>
        <dsp:cNvSpPr/>
      </dsp:nvSpPr>
      <dsp:spPr>
        <a:xfrm>
          <a:off x="1789754" y="1470198"/>
          <a:ext cx="1879044" cy="117440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tr-TR" sz="3800" kern="1200" dirty="0" smtClean="0">
              <a:solidFill>
                <a:srgbClr val="FFC000"/>
              </a:solidFill>
            </a:rPr>
            <a:t>P-dalga</a:t>
          </a:r>
          <a:endParaRPr lang="tr-TR" sz="3800" kern="1200" dirty="0">
            <a:solidFill>
              <a:srgbClr val="FFC000"/>
            </a:solidFill>
          </a:endParaRPr>
        </a:p>
      </dsp:txBody>
      <dsp:txXfrm>
        <a:off x="1824151" y="1504595"/>
        <a:ext cx="1810250" cy="1105608"/>
      </dsp:txXfrm>
    </dsp:sp>
    <dsp:sp modelId="{99DF5B09-5F7C-4229-8753-2332973601B3}">
      <dsp:nvSpPr>
        <dsp:cNvPr id="0" name=""/>
        <dsp:cNvSpPr/>
      </dsp:nvSpPr>
      <dsp:spPr>
        <a:xfrm>
          <a:off x="1554874" y="1176597"/>
          <a:ext cx="234880" cy="2348805"/>
        </a:xfrm>
        <a:custGeom>
          <a:avLst/>
          <a:gdLst/>
          <a:ahLst/>
          <a:cxnLst/>
          <a:rect l="0" t="0" r="0" b="0"/>
          <a:pathLst>
            <a:path>
              <a:moveTo>
                <a:pt x="0" y="0"/>
              </a:moveTo>
              <a:lnTo>
                <a:pt x="0" y="2348805"/>
              </a:lnTo>
              <a:lnTo>
                <a:pt x="234880" y="234880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A28A8F-0AC3-42B5-8BCD-81D3ABD50D44}">
      <dsp:nvSpPr>
        <dsp:cNvPr id="0" name=""/>
        <dsp:cNvSpPr/>
      </dsp:nvSpPr>
      <dsp:spPr>
        <a:xfrm>
          <a:off x="1789754" y="2938202"/>
          <a:ext cx="1879044" cy="117440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tr-TR" sz="3800" kern="1200" dirty="0" smtClean="0">
              <a:solidFill>
                <a:srgbClr val="FFC000"/>
              </a:solidFill>
            </a:rPr>
            <a:t>S-dalga</a:t>
          </a:r>
          <a:endParaRPr lang="tr-TR" sz="3800" kern="1200" dirty="0">
            <a:solidFill>
              <a:srgbClr val="FFC000"/>
            </a:solidFill>
          </a:endParaRPr>
        </a:p>
      </dsp:txBody>
      <dsp:txXfrm>
        <a:off x="1824151" y="2972599"/>
        <a:ext cx="1810250" cy="1105608"/>
      </dsp:txXfrm>
    </dsp:sp>
    <dsp:sp modelId="{6BE86818-508D-4742-9281-391210251AD8}">
      <dsp:nvSpPr>
        <dsp:cNvPr id="0" name=""/>
        <dsp:cNvSpPr/>
      </dsp:nvSpPr>
      <dsp:spPr>
        <a:xfrm>
          <a:off x="4256000" y="2195"/>
          <a:ext cx="2348805" cy="117440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tr-TR" sz="3800" kern="1200" dirty="0" smtClean="0">
              <a:solidFill>
                <a:srgbClr val="0070C0"/>
              </a:solidFill>
            </a:rPr>
            <a:t>Yüzey dalgaları </a:t>
          </a:r>
          <a:endParaRPr lang="tr-TR" sz="3800" kern="1200" dirty="0">
            <a:solidFill>
              <a:srgbClr val="0070C0"/>
            </a:solidFill>
          </a:endParaRPr>
        </a:p>
      </dsp:txBody>
      <dsp:txXfrm>
        <a:off x="4290397" y="36592"/>
        <a:ext cx="2280011" cy="1105608"/>
      </dsp:txXfrm>
    </dsp:sp>
    <dsp:sp modelId="{842B6929-4B40-4116-8E34-308A3B564EA2}">
      <dsp:nvSpPr>
        <dsp:cNvPr id="0" name=""/>
        <dsp:cNvSpPr/>
      </dsp:nvSpPr>
      <dsp:spPr>
        <a:xfrm>
          <a:off x="4490881" y="1176597"/>
          <a:ext cx="234880" cy="880802"/>
        </a:xfrm>
        <a:custGeom>
          <a:avLst/>
          <a:gdLst/>
          <a:ahLst/>
          <a:cxnLst/>
          <a:rect l="0" t="0" r="0" b="0"/>
          <a:pathLst>
            <a:path>
              <a:moveTo>
                <a:pt x="0" y="0"/>
              </a:moveTo>
              <a:lnTo>
                <a:pt x="0" y="880802"/>
              </a:lnTo>
              <a:lnTo>
                <a:pt x="234880" y="88080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1FE1A2-38D4-4F28-8E9A-785A9F891C72}">
      <dsp:nvSpPr>
        <dsp:cNvPr id="0" name=""/>
        <dsp:cNvSpPr/>
      </dsp:nvSpPr>
      <dsp:spPr>
        <a:xfrm>
          <a:off x="4725761" y="1470198"/>
          <a:ext cx="1879044" cy="117440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tr-TR" sz="3800" kern="1200" dirty="0" err="1" smtClean="0">
              <a:solidFill>
                <a:srgbClr val="FFC000"/>
              </a:solidFill>
            </a:rPr>
            <a:t>Love</a:t>
          </a:r>
          <a:r>
            <a:rPr lang="tr-TR" sz="3800" kern="1200" dirty="0" smtClean="0">
              <a:solidFill>
                <a:srgbClr val="FFC000"/>
              </a:solidFill>
            </a:rPr>
            <a:t> dalga </a:t>
          </a:r>
          <a:endParaRPr lang="tr-TR" sz="3800" kern="1200" dirty="0">
            <a:solidFill>
              <a:srgbClr val="FFC000"/>
            </a:solidFill>
          </a:endParaRPr>
        </a:p>
      </dsp:txBody>
      <dsp:txXfrm>
        <a:off x="4760158" y="1504595"/>
        <a:ext cx="1810250" cy="1105608"/>
      </dsp:txXfrm>
    </dsp:sp>
    <dsp:sp modelId="{F4A50AEA-8DB0-4A78-A57F-A75FB6821D3C}">
      <dsp:nvSpPr>
        <dsp:cNvPr id="0" name=""/>
        <dsp:cNvSpPr/>
      </dsp:nvSpPr>
      <dsp:spPr>
        <a:xfrm>
          <a:off x="4490881" y="1176597"/>
          <a:ext cx="234880" cy="2348805"/>
        </a:xfrm>
        <a:custGeom>
          <a:avLst/>
          <a:gdLst/>
          <a:ahLst/>
          <a:cxnLst/>
          <a:rect l="0" t="0" r="0" b="0"/>
          <a:pathLst>
            <a:path>
              <a:moveTo>
                <a:pt x="0" y="0"/>
              </a:moveTo>
              <a:lnTo>
                <a:pt x="0" y="2348805"/>
              </a:lnTo>
              <a:lnTo>
                <a:pt x="234880" y="234880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BFF4E-CC28-461B-ACAF-382E1D855BE7}">
      <dsp:nvSpPr>
        <dsp:cNvPr id="0" name=""/>
        <dsp:cNvSpPr/>
      </dsp:nvSpPr>
      <dsp:spPr>
        <a:xfrm>
          <a:off x="4725761" y="2938202"/>
          <a:ext cx="1879044" cy="1174402"/>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tr-TR" sz="3800" kern="1200" dirty="0" err="1" smtClean="0">
              <a:solidFill>
                <a:srgbClr val="FFC000"/>
              </a:solidFill>
            </a:rPr>
            <a:t>Rayleigh</a:t>
          </a:r>
          <a:r>
            <a:rPr lang="tr-TR" sz="3800" kern="1200" dirty="0" smtClean="0">
              <a:solidFill>
                <a:srgbClr val="FFC000"/>
              </a:solidFill>
            </a:rPr>
            <a:t> dalga</a:t>
          </a:r>
          <a:endParaRPr lang="tr-TR" sz="3800" kern="1200" dirty="0">
            <a:solidFill>
              <a:srgbClr val="FFC000"/>
            </a:solidFill>
          </a:endParaRPr>
        </a:p>
      </dsp:txBody>
      <dsp:txXfrm>
        <a:off x="4760158" y="2972599"/>
        <a:ext cx="1810250" cy="11056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52407-7D78-4F85-9BC7-C751B43EB22E}" type="datetimeFigureOut">
              <a:rPr lang="tr-TR" smtClean="0"/>
              <a:t>23.02.2020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8592C-8D07-4F12-B530-840B37BDA7ED}" type="slidenum">
              <a:rPr lang="tr-TR" smtClean="0"/>
              <a:t>‹#›</a:t>
            </a:fld>
            <a:endParaRPr lang="tr-TR"/>
          </a:p>
        </p:txBody>
      </p:sp>
    </p:spTree>
    <p:extLst>
      <p:ext uri="{BB962C8B-B14F-4D97-AF65-F5344CB8AC3E}">
        <p14:creationId xmlns:p14="http://schemas.microsoft.com/office/powerpoint/2010/main" val="201991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408592C-8D07-4F12-B530-840B37BDA7ED}" type="slidenum">
              <a:rPr lang="tr-TR" smtClean="0"/>
              <a:t>2</a:t>
            </a:fld>
            <a:endParaRPr lang="tr-TR"/>
          </a:p>
        </p:txBody>
      </p:sp>
    </p:spTree>
    <p:extLst>
      <p:ext uri="{BB962C8B-B14F-4D97-AF65-F5344CB8AC3E}">
        <p14:creationId xmlns:p14="http://schemas.microsoft.com/office/powerpoint/2010/main" val="1113749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F749111-4494-495D-91F3-4765E5CF563A}" type="datetime1">
              <a:rPr lang="tr-TR" smtClean="0"/>
              <a:t>23.02.2020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63C621D-A461-4F10-9B92-DA6A76E86870}" type="datetime1">
              <a:rPr lang="tr-TR" smtClean="0"/>
              <a:t>23.02.2020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113B2B0-495A-401C-9C7A-65598A96198B}" type="datetime1">
              <a:rPr lang="tr-TR" smtClean="0"/>
              <a:t>23.02.2020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B7993D10-C208-4FFB-98ED-FAF89409CB24}" type="datetime1">
              <a:rPr lang="tr-TR" smtClean="0"/>
              <a:t>23.02.2020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Content Placeholder 7"/>
          <p:cNvSpPr>
            <a:spLocks noGrp="1"/>
          </p:cNvSpPr>
          <p:nvPr>
            <p:ph sz="quarter" idx="13"/>
          </p:nvPr>
        </p:nvSpPr>
        <p:spPr>
          <a:xfrm>
            <a:off x="609600" y="1600200"/>
            <a:ext cx="79248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36D49D1-8648-4D12-A419-0EC97E39CCD1}" type="datetime1">
              <a:rPr lang="tr-TR" smtClean="0"/>
              <a:t>23.02.2020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5" name="Date Placeholder 4"/>
          <p:cNvSpPr>
            <a:spLocks noGrp="1"/>
          </p:cNvSpPr>
          <p:nvPr>
            <p:ph type="dt" sz="half" idx="10"/>
          </p:nvPr>
        </p:nvSpPr>
        <p:spPr/>
        <p:txBody>
          <a:bodyPr/>
          <a:lstStyle/>
          <a:p>
            <a:fld id="{C193410C-ED84-4A30-B165-7B24F75F3805}" type="datetime1">
              <a:rPr lang="tr-TR" smtClean="0"/>
              <a:t>23.02.2020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D3FA866E-5F74-47D6-B0B7-C4CBEE3CA2B5}" type="datetime1">
              <a:rPr lang="tr-TR" smtClean="0"/>
              <a:t>23.02.2020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CD75FEB-A08F-45CA-88F2-3468EDB5F017}" type="datetime1">
              <a:rPr lang="tr-TR" smtClean="0"/>
              <a:t>23.02.2020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F86C7-8185-446E-A0C0-710DFB2486B8}" type="datetime1">
              <a:rPr lang="tr-TR" smtClean="0"/>
              <a:t>23.02.2020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C2B97AA-888B-4E07-8D6E-DF0772982690}" type="datetime1">
              <a:rPr lang="tr-TR" smtClean="0"/>
              <a:t>23.02.2020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3AB385-D431-4468-9A5C-28B7905473B8}" type="datetime1">
              <a:rPr lang="tr-TR" smtClean="0"/>
              <a:t>23.02.2020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F876F4B-38A6-4913-BC62-FD47B7E1AC89}" type="datetime1">
              <a:rPr lang="tr-TR" smtClean="0"/>
              <a:t>23.02.2020</a:t>
            </a:fld>
            <a:endParaRPr lang="tr-T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tr-T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yunus.hacettepe.edu.tr/~kdirik/FJ_18_Depremler.pdf" TargetMode="External"/><Relationship Id="rId2" Type="http://schemas.openxmlformats.org/officeDocument/2006/relationships/hyperlink" Target="http://ybu.edu.tr/muhendislik/insaat/contents/files/DEPREM%20JEOLOJ%C4%B0S%C4%B0.pdf" TargetMode="External"/><Relationship Id="rId1" Type="http://schemas.openxmlformats.org/officeDocument/2006/relationships/slideLayout" Target="../slideLayouts/slideLayout2.xml"/><Relationship Id="rId6" Type="http://schemas.openxmlformats.org/officeDocument/2006/relationships/hyperlink" Target="https://www.frmtr.com/jeoloji-jeofizik/4255769-deprem-nedir-jeoloji.html" TargetMode="External"/><Relationship Id="rId5" Type="http://schemas.openxmlformats.org/officeDocument/2006/relationships/hyperlink" Target="https://iujfk.files.wordpress.com/2013/09/9-ders-deprem-odak-mekanizmasi.pdf" TargetMode="External"/><Relationship Id="rId4" Type="http://schemas.openxmlformats.org/officeDocument/2006/relationships/hyperlink" Target="http://www.e-sehir.com/turkiye-haritasi/deprem-fay-haritasi.ph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mSEF7D8Y7Hw" TargetMode="External"/><Relationship Id="rId7" Type="http://schemas.openxmlformats.org/officeDocument/2006/relationships/hyperlink" Target="http://erdemgundogdu.weebly.com/uploads/5/7/8/3/5783574/7-levha_tektonigi.pdf" TargetMode="External"/><Relationship Id="rId2" Type="http://schemas.openxmlformats.org/officeDocument/2006/relationships/hyperlink" Target="http://www.jeofizikmuhendisleri.com/makaleler/Fay.Nedir?.Fay.Cesitleri.Nelerdir" TargetMode="External"/><Relationship Id="rId1" Type="http://schemas.openxmlformats.org/officeDocument/2006/relationships/slideLayout" Target="../slideLayouts/slideLayout2.xml"/><Relationship Id="rId6" Type="http://schemas.openxmlformats.org/officeDocument/2006/relationships/hyperlink" Target="https://www.afad.gov.tr/tr/4378/Deprem-Aninda-Neler-Yapmalisiniz" TargetMode="External"/><Relationship Id="rId5" Type="http://schemas.openxmlformats.org/officeDocument/2006/relationships/hyperlink" Target="https://www.youtube.com/watch?v=n6qvDeA0PbU" TargetMode="External"/><Relationship Id="rId4" Type="http://schemas.openxmlformats.org/officeDocument/2006/relationships/hyperlink" Target="http://tr.swewe.net/word_show.htm/?290970_1&amp;Tektonik_str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90813"/>
            <a:ext cx="7772400" cy="23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26515"/>
            <a:ext cx="8132445" cy="5616624"/>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1</a:t>
            </a:fld>
            <a:endParaRPr lang="tr-TR"/>
          </a:p>
        </p:txBody>
      </p:sp>
    </p:spTree>
    <p:extLst>
      <p:ext uri="{BB962C8B-B14F-4D97-AF65-F5344CB8AC3E}">
        <p14:creationId xmlns:p14="http://schemas.microsoft.com/office/powerpoint/2010/main" val="1754108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74638"/>
            <a:ext cx="7850832" cy="706090"/>
          </a:xfrm>
        </p:spPr>
        <p:txBody>
          <a:bodyPr/>
          <a:lstStyle/>
          <a:p>
            <a:r>
              <a:rPr lang="tr-TR" dirty="0" smtClean="0"/>
              <a:t>                      </a:t>
            </a:r>
            <a:r>
              <a:rPr lang="tr-TR" dirty="0" smtClean="0">
                <a:solidFill>
                  <a:srgbClr val="FFC000"/>
                </a:solidFill>
              </a:rPr>
              <a:t>PLAKA TEKTONİĞİ </a:t>
            </a:r>
            <a:endParaRPr lang="tr-TR" dirty="0">
              <a:solidFill>
                <a:srgbClr val="FFC000"/>
              </a:solidFill>
            </a:endParaRPr>
          </a:p>
        </p:txBody>
      </p:sp>
      <p:pic>
        <p:nvPicPr>
          <p:cNvPr id="4" name="İçerik Yer Tutucusu 3"/>
          <p:cNvPicPr>
            <a:picLocks noGrp="1" noChangeAspect="1"/>
          </p:cNvPicPr>
          <p:nvPr>
            <p:ph sz="quarter" idx="13"/>
          </p:nvPr>
        </p:nvPicPr>
        <p:blipFill>
          <a:blip r:embed="rId2" cstate="print">
            <a:extLst>
              <a:ext uri="{BEBA8EAE-BF5A-486C-A8C5-ECC9F3942E4B}">
                <a14:imgProps xmlns:a14="http://schemas.microsoft.com/office/drawing/2010/main">
                  <a14:imgLayer r:embed="rId3">
                    <a14:imgEffect>
                      <a14:brightnessContrast contrast="35000"/>
                    </a14:imgEffect>
                  </a14:imgLayer>
                </a14:imgProps>
              </a:ext>
              <a:ext uri="{28A0092B-C50C-407E-A947-70E740481C1C}">
                <a14:useLocalDpi xmlns:a14="http://schemas.microsoft.com/office/drawing/2010/main" val="0"/>
              </a:ext>
            </a:extLst>
          </a:blip>
          <a:stretch>
            <a:fillRect/>
          </a:stretch>
        </p:blipFill>
        <p:spPr>
          <a:xfrm>
            <a:off x="827584" y="1598917"/>
            <a:ext cx="7632848" cy="4196546"/>
          </a:xfrm>
        </p:spPr>
      </p:pic>
      <p:sp>
        <p:nvSpPr>
          <p:cNvPr id="3" name="Slayt Numarası Yer Tutucusu 2"/>
          <p:cNvSpPr>
            <a:spLocks noGrp="1"/>
          </p:cNvSpPr>
          <p:nvPr>
            <p:ph type="sldNum" sz="quarter" idx="12"/>
          </p:nvPr>
        </p:nvSpPr>
        <p:spPr/>
        <p:txBody>
          <a:bodyPr/>
          <a:lstStyle/>
          <a:p>
            <a:fld id="{F302176B-0E47-46AC-8F43-DAB4B8A37D06}" type="slidenum">
              <a:rPr lang="tr-TR" smtClean="0"/>
              <a:t>10</a:t>
            </a:fld>
            <a:endParaRPr lang="tr-TR"/>
          </a:p>
        </p:txBody>
      </p:sp>
    </p:spTree>
    <p:extLst>
      <p:ext uri="{BB962C8B-B14F-4D97-AF65-F5344CB8AC3E}">
        <p14:creationId xmlns:p14="http://schemas.microsoft.com/office/powerpoint/2010/main" val="2221668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260648"/>
            <a:ext cx="7924800" cy="5454352"/>
          </a:xfrm>
        </p:spPr>
        <p:txBody>
          <a:bodyPr>
            <a:normAutofit/>
          </a:bodyPr>
          <a:lstStyle/>
          <a:p>
            <a:pPr marL="0" indent="0">
              <a:buNone/>
            </a:pPr>
            <a:r>
              <a:rPr lang="tr-TR" sz="3200" dirty="0" smtClean="0">
                <a:solidFill>
                  <a:srgbClr val="00B050"/>
                </a:solidFill>
              </a:rPr>
              <a:t>              PLAKA SINIRLARININ TİPLERİ </a:t>
            </a:r>
          </a:p>
          <a:p>
            <a:pPr marL="514350" indent="-514350" algn="just">
              <a:buFont typeface="+mj-lt"/>
              <a:buAutoNum type="arabicPeriod"/>
            </a:pPr>
            <a:r>
              <a:rPr lang="tr-TR" sz="2400" dirty="0">
                <a:solidFill>
                  <a:srgbClr val="FF0000"/>
                </a:solidFill>
              </a:rPr>
              <a:t>Iraksayan </a:t>
            </a:r>
            <a:r>
              <a:rPr lang="tr-TR" sz="2400" dirty="0" smtClean="0">
                <a:solidFill>
                  <a:srgbClr val="FF0000"/>
                </a:solidFill>
              </a:rPr>
              <a:t>sınır: </a:t>
            </a:r>
            <a:r>
              <a:rPr lang="tr-TR" sz="2400" dirty="0" smtClean="0">
                <a:solidFill>
                  <a:srgbClr val="00B0F0"/>
                </a:solidFill>
              </a:rPr>
              <a:t>Plakalar </a:t>
            </a:r>
            <a:r>
              <a:rPr lang="tr-TR" sz="2400" dirty="0">
                <a:solidFill>
                  <a:srgbClr val="00B0F0"/>
                </a:solidFill>
              </a:rPr>
              <a:t>birbirinden uzaklaşarak hareket eder, ve mantodan türeyen yeni </a:t>
            </a:r>
            <a:r>
              <a:rPr lang="tr-TR" sz="2400" dirty="0" smtClean="0">
                <a:solidFill>
                  <a:srgbClr val="00B0F0"/>
                </a:solidFill>
              </a:rPr>
              <a:t>plaka materyali </a:t>
            </a:r>
            <a:r>
              <a:rPr lang="tr-TR" sz="2400" dirty="0">
                <a:solidFill>
                  <a:srgbClr val="00B0F0"/>
                </a:solidFill>
              </a:rPr>
              <a:t>litosfere eklenir. Iraksayan sınır okyanus ortası sırt sistemiyle gösterilmektedir. </a:t>
            </a:r>
            <a:endParaRPr lang="tr-TR" sz="2400" dirty="0" smtClean="0">
              <a:solidFill>
                <a:srgbClr val="00B0F0"/>
              </a:solidFill>
            </a:endParaRPr>
          </a:p>
          <a:p>
            <a:pPr marL="514350" indent="-514350" algn="just">
              <a:buFont typeface="+mj-lt"/>
              <a:buAutoNum type="arabicPeriod"/>
            </a:pPr>
            <a:r>
              <a:rPr lang="tr-TR" sz="2400" dirty="0">
                <a:solidFill>
                  <a:srgbClr val="FF0000"/>
                </a:solidFill>
              </a:rPr>
              <a:t>Yakınsayan </a:t>
            </a:r>
            <a:r>
              <a:rPr lang="tr-TR" sz="2400" dirty="0" smtClean="0">
                <a:solidFill>
                  <a:srgbClr val="FF0000"/>
                </a:solidFill>
              </a:rPr>
              <a:t>sınır: </a:t>
            </a:r>
            <a:r>
              <a:rPr lang="tr-TR" sz="2400" dirty="0">
                <a:solidFill>
                  <a:srgbClr val="00B0F0"/>
                </a:solidFill>
              </a:rPr>
              <a:t>T</a:t>
            </a:r>
            <a:r>
              <a:rPr lang="tr-TR" sz="2400" dirty="0" smtClean="0">
                <a:solidFill>
                  <a:srgbClr val="00B0F0"/>
                </a:solidFill>
              </a:rPr>
              <a:t>üketen </a:t>
            </a:r>
            <a:r>
              <a:rPr lang="tr-TR" sz="2400" dirty="0">
                <a:solidFill>
                  <a:srgbClr val="00B0F0"/>
                </a:solidFill>
              </a:rPr>
              <a:t>veya yıkıcı olarak da adlandırılır, plakaların birbirine </a:t>
            </a:r>
            <a:r>
              <a:rPr lang="tr-TR" sz="2400" dirty="0" smtClean="0">
                <a:solidFill>
                  <a:srgbClr val="00B0F0"/>
                </a:solidFill>
              </a:rPr>
              <a:t>doğru yakınlaşmasıdır</a:t>
            </a:r>
            <a:r>
              <a:rPr lang="tr-TR" sz="2400" dirty="0">
                <a:solidFill>
                  <a:srgbClr val="00B0F0"/>
                </a:solidFill>
              </a:rPr>
              <a:t>. Okyanus </a:t>
            </a:r>
            <a:r>
              <a:rPr lang="tr-TR" sz="2400" dirty="0" err="1">
                <a:solidFill>
                  <a:srgbClr val="00B0F0"/>
                </a:solidFill>
              </a:rPr>
              <a:t>trençleri</a:t>
            </a:r>
            <a:r>
              <a:rPr lang="tr-TR" sz="2400" dirty="0">
                <a:solidFill>
                  <a:srgbClr val="00B0F0"/>
                </a:solidFill>
              </a:rPr>
              <a:t>, volkanik yay sistemleri ya da yitim </a:t>
            </a:r>
            <a:r>
              <a:rPr lang="tr-TR" sz="2400" dirty="0" err="1" smtClean="0">
                <a:solidFill>
                  <a:srgbClr val="00B0F0"/>
                </a:solidFill>
              </a:rPr>
              <a:t>zonları</a:t>
            </a:r>
            <a:r>
              <a:rPr lang="tr-TR" sz="2400" dirty="0" smtClean="0">
                <a:solidFill>
                  <a:srgbClr val="00B0F0"/>
                </a:solidFill>
              </a:rPr>
              <a:t> , </a:t>
            </a:r>
            <a:r>
              <a:rPr lang="tr-TR" sz="2400" dirty="0">
                <a:solidFill>
                  <a:srgbClr val="00B0F0"/>
                </a:solidFill>
              </a:rPr>
              <a:t>çarpışan </a:t>
            </a:r>
            <a:r>
              <a:rPr lang="tr-TR" sz="2400" dirty="0" smtClean="0">
                <a:solidFill>
                  <a:srgbClr val="00B0F0"/>
                </a:solidFill>
              </a:rPr>
              <a:t>plakalar manto </a:t>
            </a:r>
            <a:r>
              <a:rPr lang="tr-TR" sz="2400" dirty="0">
                <a:solidFill>
                  <a:srgbClr val="00B0F0"/>
                </a:solidFill>
              </a:rPr>
              <a:t>içine indiği ve yok edildiği yerlerde temsil edilir</a:t>
            </a:r>
            <a:r>
              <a:rPr lang="tr-TR" sz="2400" dirty="0" smtClean="0">
                <a:solidFill>
                  <a:srgbClr val="00B0F0"/>
                </a:solidFill>
              </a:rPr>
              <a:t>.</a:t>
            </a:r>
          </a:p>
          <a:p>
            <a:pPr marL="514350" indent="-514350" algn="just">
              <a:buFont typeface="+mj-lt"/>
              <a:buAutoNum type="arabicPeriod"/>
            </a:pPr>
            <a:r>
              <a:rPr lang="tr-TR" sz="2400" dirty="0">
                <a:solidFill>
                  <a:srgbClr val="FF0000"/>
                </a:solidFill>
              </a:rPr>
              <a:t>Paralel </a:t>
            </a:r>
            <a:r>
              <a:rPr lang="tr-TR" sz="2400" dirty="0" smtClean="0">
                <a:solidFill>
                  <a:srgbClr val="FF0000"/>
                </a:solidFill>
              </a:rPr>
              <a:t>sınır:</a:t>
            </a:r>
            <a:r>
              <a:rPr lang="tr-TR" sz="2400" dirty="0" smtClean="0">
                <a:solidFill>
                  <a:srgbClr val="00B0F0"/>
                </a:solidFill>
              </a:rPr>
              <a:t>. </a:t>
            </a:r>
            <a:r>
              <a:rPr lang="tr-TR" sz="2400" dirty="0">
                <a:solidFill>
                  <a:srgbClr val="00B0F0"/>
                </a:solidFill>
              </a:rPr>
              <a:t>Plakalar birbirine göre yanal olarak </a:t>
            </a:r>
            <a:r>
              <a:rPr lang="tr-TR" sz="2400" dirty="0" smtClean="0">
                <a:solidFill>
                  <a:srgbClr val="00B0F0"/>
                </a:solidFill>
              </a:rPr>
              <a:t>hareket eder</a:t>
            </a:r>
            <a:r>
              <a:rPr lang="tr-TR" sz="2400" dirty="0">
                <a:solidFill>
                  <a:srgbClr val="00B0F0"/>
                </a:solidFill>
              </a:rPr>
              <a:t>. Bunların plaka sınırları paralel </a:t>
            </a:r>
            <a:r>
              <a:rPr lang="tr-TR" sz="2400" dirty="0" err="1">
                <a:solidFill>
                  <a:srgbClr val="00B0F0"/>
                </a:solidFill>
              </a:rPr>
              <a:t>faylanmayla</a:t>
            </a:r>
            <a:r>
              <a:rPr lang="tr-TR" sz="2400" dirty="0">
                <a:solidFill>
                  <a:srgbClr val="00B0F0"/>
                </a:solidFill>
              </a:rPr>
              <a:t> gösterilir.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11</a:t>
            </a:fld>
            <a:endParaRPr lang="tr-TR"/>
          </a:p>
        </p:txBody>
      </p:sp>
    </p:spTree>
    <p:extLst>
      <p:ext uri="{BB962C8B-B14F-4D97-AF65-F5344CB8AC3E}">
        <p14:creationId xmlns:p14="http://schemas.microsoft.com/office/powerpoint/2010/main" val="1023478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extLst>
              <a:ext uri="{BEBA8EAE-BF5A-486C-A8C5-ECC9F3942E4B}">
                <a14:imgProps xmlns:a14="http://schemas.microsoft.com/office/drawing/2010/main">
                  <a14:imgLayer r:embed="rId3">
                    <a14:imgEffect>
                      <a14:brightnessContrast bright="7000" contrast="9000"/>
                    </a14:imgEffect>
                  </a14:imgLayer>
                </a14:imgProps>
              </a:ext>
              <a:ext uri="{28A0092B-C50C-407E-A947-70E740481C1C}">
                <a14:useLocalDpi xmlns:a14="http://schemas.microsoft.com/office/drawing/2010/main" val="0"/>
              </a:ext>
            </a:extLst>
          </a:blip>
          <a:stretch>
            <a:fillRect/>
          </a:stretch>
        </p:blipFill>
        <p:spPr>
          <a:xfrm>
            <a:off x="755576" y="335632"/>
            <a:ext cx="7937415" cy="5040561"/>
          </a:xfr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55913"/>
            <a:ext cx="7924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t>12</a:t>
            </a:fld>
            <a:endParaRPr lang="tr-TR"/>
          </a:p>
        </p:txBody>
      </p:sp>
    </p:spTree>
    <p:extLst>
      <p:ext uri="{BB962C8B-B14F-4D97-AF65-F5344CB8AC3E}">
        <p14:creationId xmlns:p14="http://schemas.microsoft.com/office/powerpoint/2010/main" val="3268485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778098"/>
          </a:xfrm>
        </p:spPr>
        <p:txBody>
          <a:bodyPr/>
          <a:lstStyle/>
          <a:p>
            <a:pPr algn="ctr"/>
            <a:r>
              <a:rPr lang="tr-TR" dirty="0" smtClean="0">
                <a:solidFill>
                  <a:srgbClr val="FF0000"/>
                </a:solidFill>
              </a:rPr>
              <a:t>Gerilme: kayaç davranışı</a:t>
            </a:r>
            <a:endParaRPr lang="tr-TR" dirty="0">
              <a:solidFill>
                <a:srgbClr val="FF0000"/>
              </a:solidFill>
            </a:endParaRPr>
          </a:p>
        </p:txBody>
      </p:sp>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1412776"/>
            <a:ext cx="7848872" cy="4680520"/>
          </a:xfrm>
        </p:spPr>
      </p:pic>
      <p:sp>
        <p:nvSpPr>
          <p:cNvPr id="3" name="Slayt Numarası Yer Tutucusu 2"/>
          <p:cNvSpPr>
            <a:spLocks noGrp="1"/>
          </p:cNvSpPr>
          <p:nvPr>
            <p:ph type="sldNum" sz="quarter" idx="12"/>
          </p:nvPr>
        </p:nvSpPr>
        <p:spPr/>
        <p:txBody>
          <a:bodyPr/>
          <a:lstStyle/>
          <a:p>
            <a:fld id="{F302176B-0E47-46AC-8F43-DAB4B8A37D06}" type="slidenum">
              <a:rPr lang="tr-TR" smtClean="0"/>
              <a:t>13</a:t>
            </a:fld>
            <a:endParaRPr lang="tr-TR"/>
          </a:p>
        </p:txBody>
      </p:sp>
    </p:spTree>
    <p:extLst>
      <p:ext uri="{BB962C8B-B14F-4D97-AF65-F5344CB8AC3E}">
        <p14:creationId xmlns:p14="http://schemas.microsoft.com/office/powerpoint/2010/main" val="1260443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404664"/>
            <a:ext cx="7924800" cy="5310336"/>
          </a:xfrm>
        </p:spPr>
        <p:txBody>
          <a:bodyPr>
            <a:normAutofit lnSpcReduction="10000"/>
          </a:bodyPr>
          <a:lstStyle/>
          <a:p>
            <a:pPr marL="0" indent="0">
              <a:buNone/>
            </a:pPr>
            <a:r>
              <a:rPr lang="tr-TR" dirty="0" smtClean="0"/>
              <a:t>            </a:t>
            </a:r>
            <a:r>
              <a:rPr lang="tr-TR" sz="2400" dirty="0" smtClean="0"/>
              <a:t>   Şekil </a:t>
            </a:r>
            <a:r>
              <a:rPr lang="tr-TR" sz="2400" dirty="0"/>
              <a:t>değiştirme - Stres veya deformasyon sonucu</a:t>
            </a:r>
          </a:p>
          <a:p>
            <a:endParaRPr lang="tr-TR" sz="2400" dirty="0" smtClean="0">
              <a:solidFill>
                <a:srgbClr val="00B0F0"/>
              </a:solidFill>
            </a:endParaRPr>
          </a:p>
          <a:p>
            <a:r>
              <a:rPr lang="tr-TR" sz="2400" dirty="0" smtClean="0">
                <a:solidFill>
                  <a:srgbClr val="00B0F0"/>
                </a:solidFill>
              </a:rPr>
              <a:t>Elastik </a:t>
            </a:r>
            <a:r>
              <a:rPr lang="tr-TR" sz="2400" dirty="0">
                <a:solidFill>
                  <a:srgbClr val="00B0F0"/>
                </a:solidFill>
              </a:rPr>
              <a:t>deformasyon - </a:t>
            </a:r>
            <a:r>
              <a:rPr lang="tr-TR" sz="2400" dirty="0"/>
              <a:t>Gerilmeler kaldırıldığında, kaya </a:t>
            </a:r>
            <a:r>
              <a:rPr lang="tr-TR" sz="2400" dirty="0" smtClean="0"/>
              <a:t>orijinal şekline </a:t>
            </a:r>
            <a:r>
              <a:rPr lang="tr-TR" sz="2400" dirty="0"/>
              <a:t>geri döner</a:t>
            </a:r>
          </a:p>
          <a:p>
            <a:endParaRPr lang="tr-TR" sz="2400" dirty="0" smtClean="0"/>
          </a:p>
          <a:p>
            <a:r>
              <a:rPr lang="tr-TR" sz="2400" dirty="0" smtClean="0">
                <a:solidFill>
                  <a:srgbClr val="00B0F0"/>
                </a:solidFill>
              </a:rPr>
              <a:t>Plastik </a:t>
            </a:r>
            <a:r>
              <a:rPr lang="tr-TR" sz="2400" dirty="0">
                <a:solidFill>
                  <a:srgbClr val="00B0F0"/>
                </a:solidFill>
              </a:rPr>
              <a:t>deformasyon </a:t>
            </a:r>
            <a:r>
              <a:rPr lang="tr-TR" sz="2400" dirty="0"/>
              <a:t>- kalıcı deformasyon. </a:t>
            </a:r>
            <a:r>
              <a:rPr lang="tr-TR" sz="2400" dirty="0" smtClean="0"/>
              <a:t>Gerilmeler kaldırıldığında</a:t>
            </a:r>
            <a:r>
              <a:rPr lang="tr-TR" sz="2400" dirty="0"/>
              <a:t>, kaya bükülmüş kalır</a:t>
            </a:r>
          </a:p>
          <a:p>
            <a:endParaRPr lang="tr-TR" sz="2400" dirty="0" smtClean="0">
              <a:solidFill>
                <a:srgbClr val="00B0F0"/>
              </a:solidFill>
            </a:endParaRPr>
          </a:p>
          <a:p>
            <a:r>
              <a:rPr lang="tr-TR" sz="2400" dirty="0" smtClean="0">
                <a:solidFill>
                  <a:srgbClr val="00B0F0"/>
                </a:solidFill>
              </a:rPr>
              <a:t>Kopma </a:t>
            </a:r>
            <a:r>
              <a:rPr lang="tr-TR" sz="2400" dirty="0"/>
              <a:t>- kaya kırılması ve kırılması, depreme neden olur.</a:t>
            </a:r>
          </a:p>
          <a:p>
            <a:pPr marL="0" indent="0">
              <a:buNone/>
            </a:pPr>
            <a:endParaRPr lang="tr-TR" sz="2400" dirty="0" smtClean="0"/>
          </a:p>
          <a:p>
            <a:pPr marL="0" indent="0">
              <a:buNone/>
            </a:pPr>
            <a:r>
              <a:rPr lang="tr-TR" sz="2400" dirty="0"/>
              <a:t> </a:t>
            </a:r>
            <a:r>
              <a:rPr lang="tr-TR" sz="2400" dirty="0" smtClean="0"/>
              <a:t>          Kırılgan </a:t>
            </a:r>
            <a:r>
              <a:rPr lang="tr-TR" sz="2400" dirty="0"/>
              <a:t>malzemeler elastik deformasyon sırasında parçalanırlar.</a:t>
            </a:r>
          </a:p>
        </p:txBody>
      </p:sp>
      <p:sp>
        <p:nvSpPr>
          <p:cNvPr id="2" name="Slayt Numarası Yer Tutucusu 1"/>
          <p:cNvSpPr>
            <a:spLocks noGrp="1"/>
          </p:cNvSpPr>
          <p:nvPr>
            <p:ph type="sldNum" sz="quarter" idx="12"/>
          </p:nvPr>
        </p:nvSpPr>
        <p:spPr/>
        <p:txBody>
          <a:bodyPr/>
          <a:lstStyle/>
          <a:p>
            <a:fld id="{F302176B-0E47-46AC-8F43-DAB4B8A37D06}" type="slidenum">
              <a:rPr lang="tr-TR" smtClean="0"/>
              <a:t>14</a:t>
            </a:fld>
            <a:endParaRPr lang="tr-TR"/>
          </a:p>
        </p:txBody>
      </p:sp>
    </p:spTree>
    <p:extLst>
      <p:ext uri="{BB962C8B-B14F-4D97-AF65-F5344CB8AC3E}">
        <p14:creationId xmlns:p14="http://schemas.microsoft.com/office/powerpoint/2010/main" val="2927648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11560" y="476672"/>
            <a:ext cx="3733800" cy="5238328"/>
          </a:xfrm>
        </p:spPr>
        <p:txBody>
          <a:bodyPr>
            <a:normAutofit/>
          </a:bodyPr>
          <a:lstStyle/>
          <a:p>
            <a:pPr marL="0" indent="0">
              <a:buNone/>
            </a:pPr>
            <a:r>
              <a:rPr lang="tr-TR" sz="2800" dirty="0" err="1" smtClean="0">
                <a:solidFill>
                  <a:srgbClr val="00B050"/>
                </a:solidFill>
              </a:rPr>
              <a:t>Plastic</a:t>
            </a:r>
            <a:r>
              <a:rPr lang="tr-TR" sz="2800" dirty="0" smtClean="0">
                <a:solidFill>
                  <a:srgbClr val="00B050"/>
                </a:solidFill>
              </a:rPr>
              <a:t> </a:t>
            </a:r>
            <a:r>
              <a:rPr lang="tr-TR" sz="2800" dirty="0">
                <a:solidFill>
                  <a:srgbClr val="00B050"/>
                </a:solidFill>
              </a:rPr>
              <a:t>Deformasyon</a:t>
            </a:r>
          </a:p>
          <a:p>
            <a:r>
              <a:rPr lang="tr-TR" sz="2400" dirty="0" smtClean="0"/>
              <a:t>Bir </a:t>
            </a:r>
            <a:r>
              <a:rPr lang="tr-TR" sz="2400" dirty="0"/>
              <a:t>parça kalıplanmış kile benzer deformasyon</a:t>
            </a:r>
          </a:p>
          <a:p>
            <a:r>
              <a:rPr lang="tr-TR" sz="2400" dirty="0" smtClean="0"/>
              <a:t>Depremlere </a:t>
            </a:r>
            <a:r>
              <a:rPr lang="tr-TR" sz="2400" dirty="0"/>
              <a:t>sebep </a:t>
            </a:r>
            <a:r>
              <a:rPr lang="tr-TR" sz="2400" dirty="0" smtClean="0"/>
              <a:t>olmaz</a:t>
            </a:r>
            <a:endParaRPr lang="tr-TR" sz="2400" dirty="0"/>
          </a:p>
        </p:txBody>
      </p:sp>
      <p:sp>
        <p:nvSpPr>
          <p:cNvPr id="4" name="İçerik Yer Tutucusu 3"/>
          <p:cNvSpPr>
            <a:spLocks noGrp="1"/>
          </p:cNvSpPr>
          <p:nvPr>
            <p:ph sz="quarter" idx="14"/>
          </p:nvPr>
        </p:nvSpPr>
        <p:spPr>
          <a:xfrm>
            <a:off x="4800600" y="404664"/>
            <a:ext cx="3733800" cy="5310336"/>
          </a:xfrm>
        </p:spPr>
        <p:txBody>
          <a:bodyPr/>
          <a:lstStyle/>
          <a:p>
            <a:pPr marL="0" indent="0">
              <a:buNone/>
            </a:pPr>
            <a:r>
              <a:rPr lang="tr-TR" sz="2800" dirty="0" smtClean="0">
                <a:solidFill>
                  <a:srgbClr val="00B050"/>
                </a:solidFill>
              </a:rPr>
              <a:t> Elastik </a:t>
            </a:r>
            <a:r>
              <a:rPr lang="tr-TR" sz="2800" dirty="0">
                <a:solidFill>
                  <a:srgbClr val="00B050"/>
                </a:solidFill>
              </a:rPr>
              <a:t>Deformasyon</a:t>
            </a:r>
          </a:p>
          <a:p>
            <a:r>
              <a:rPr lang="tr-TR" sz="2400" dirty="0"/>
              <a:t> Bir lastik bant gibi deformasyon</a:t>
            </a:r>
          </a:p>
          <a:p>
            <a:r>
              <a:rPr lang="tr-TR" sz="2400" dirty="0"/>
              <a:t>Depremlere sebep olur</a:t>
            </a:r>
          </a:p>
          <a:p>
            <a:r>
              <a:rPr lang="tr-TR" sz="2400" dirty="0"/>
              <a:t>Kayaç kırılana kadar uzamasını korur.</a:t>
            </a:r>
          </a:p>
          <a:p>
            <a:r>
              <a:rPr lang="tr-TR" sz="2400" dirty="0"/>
              <a:t>Enerji kayaç kırılınca açığa çıkar</a:t>
            </a:r>
          </a:p>
          <a:p>
            <a:r>
              <a:rPr lang="tr-TR" sz="2400" dirty="0"/>
              <a:t>Kırılan parçalar gerilmemiş haline döner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15</a:t>
            </a:fld>
            <a:endParaRPr lang="tr-TR"/>
          </a:p>
        </p:txBody>
      </p:sp>
    </p:spTree>
    <p:extLst>
      <p:ext uri="{BB962C8B-B14F-4D97-AF65-F5344CB8AC3E}">
        <p14:creationId xmlns:p14="http://schemas.microsoft.com/office/powerpoint/2010/main" val="407347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706090"/>
          </a:xfrm>
        </p:spPr>
        <p:txBody>
          <a:bodyPr/>
          <a:lstStyle/>
          <a:p>
            <a:pPr algn="ctr"/>
            <a:r>
              <a:rPr lang="tr-TR" dirty="0" smtClean="0">
                <a:solidFill>
                  <a:srgbClr val="FF0000"/>
                </a:solidFill>
              </a:rPr>
              <a:t>Elastik </a:t>
            </a:r>
            <a:r>
              <a:rPr lang="tr-TR" dirty="0" err="1" smtClean="0">
                <a:solidFill>
                  <a:srgbClr val="FF0000"/>
                </a:solidFill>
              </a:rPr>
              <a:t>rebound</a:t>
            </a:r>
            <a:endParaRPr lang="tr-TR" dirty="0">
              <a:solidFill>
                <a:srgbClr val="FF0000"/>
              </a:solidFill>
            </a:endParaRPr>
          </a:p>
        </p:txBody>
      </p:sp>
      <p:sp>
        <p:nvSpPr>
          <p:cNvPr id="3" name="İçerik Yer Tutucusu 2"/>
          <p:cNvSpPr>
            <a:spLocks noGrp="1"/>
          </p:cNvSpPr>
          <p:nvPr>
            <p:ph sz="quarter" idx="13"/>
          </p:nvPr>
        </p:nvSpPr>
        <p:spPr>
          <a:xfrm>
            <a:off x="609600" y="1124744"/>
            <a:ext cx="7924800" cy="4590256"/>
          </a:xfrm>
        </p:spPr>
        <p:txBody>
          <a:bodyPr>
            <a:noAutofit/>
          </a:bodyPr>
          <a:lstStyle/>
          <a:p>
            <a:pPr marL="0" indent="0">
              <a:buNone/>
            </a:pPr>
            <a:r>
              <a:rPr lang="tr-TR" sz="2400" dirty="0" smtClean="0"/>
              <a:t>       Elastik </a:t>
            </a:r>
            <a:r>
              <a:rPr lang="tr-TR" sz="2400" dirty="0" err="1"/>
              <a:t>rebound</a:t>
            </a:r>
            <a:r>
              <a:rPr lang="tr-TR" sz="2400" dirty="0"/>
              <a:t> teori depremlerin nasıl olduğunu açıklar.</a:t>
            </a:r>
          </a:p>
          <a:p>
            <a:r>
              <a:rPr lang="tr-TR" sz="2400" dirty="0" smtClean="0"/>
              <a:t>Plaka </a:t>
            </a:r>
            <a:r>
              <a:rPr lang="tr-TR" sz="2400" dirty="0"/>
              <a:t>hareketleri kabukta enerjinin birikmesine sebep olur.</a:t>
            </a:r>
          </a:p>
          <a:p>
            <a:r>
              <a:rPr lang="tr-TR" sz="2400" dirty="0" smtClean="0"/>
              <a:t>Depolanan </a:t>
            </a:r>
            <a:r>
              <a:rPr lang="tr-TR" sz="2400" dirty="0"/>
              <a:t>enerji kabuğun gerilimini aştığında kabuk yırtılır.</a:t>
            </a:r>
          </a:p>
          <a:p>
            <a:r>
              <a:rPr lang="tr-TR" sz="2400" dirty="0" smtClean="0"/>
              <a:t>Kırılma </a:t>
            </a:r>
            <a:r>
              <a:rPr lang="tr-TR" sz="2400" dirty="0"/>
              <a:t>genellikle fay boyunca meydana gelir, çünkü bu en zayıf noktasıdır</a:t>
            </a:r>
          </a:p>
          <a:p>
            <a:r>
              <a:rPr lang="tr-TR" sz="2400" dirty="0" smtClean="0"/>
              <a:t>Esnek </a:t>
            </a:r>
            <a:r>
              <a:rPr lang="tr-TR" sz="2400" dirty="0"/>
              <a:t>deformasyona uğramış kayaçlar aniden geri döner.</a:t>
            </a:r>
          </a:p>
          <a:p>
            <a:r>
              <a:rPr lang="tr-TR" sz="2400" dirty="0" smtClean="0"/>
              <a:t>Kayacın </a:t>
            </a:r>
            <a:r>
              <a:rPr lang="tr-TR" sz="2400" dirty="0"/>
              <a:t>dayanabileceğinden daha fazla gerilim uygulandığında meydana gelir</a:t>
            </a:r>
          </a:p>
          <a:p>
            <a:r>
              <a:rPr lang="tr-TR" sz="2400" dirty="0" smtClean="0"/>
              <a:t> </a:t>
            </a:r>
            <a:r>
              <a:rPr lang="tr-TR" sz="2400" dirty="0"/>
              <a:t>Enerji açığa çıkar</a:t>
            </a:r>
          </a:p>
          <a:p>
            <a:r>
              <a:rPr lang="tr-TR" sz="2400" dirty="0" smtClean="0"/>
              <a:t>Sismik </a:t>
            </a:r>
            <a:r>
              <a:rPr lang="tr-TR" sz="2400" dirty="0"/>
              <a:t>dalgalar gibi hareket eder, depremlere sebep olur.</a:t>
            </a:r>
          </a:p>
        </p:txBody>
      </p:sp>
      <p:sp>
        <p:nvSpPr>
          <p:cNvPr id="4" name="Slayt Numarası Yer Tutucusu 3"/>
          <p:cNvSpPr>
            <a:spLocks noGrp="1"/>
          </p:cNvSpPr>
          <p:nvPr>
            <p:ph type="sldNum" sz="quarter" idx="12"/>
          </p:nvPr>
        </p:nvSpPr>
        <p:spPr/>
        <p:txBody>
          <a:bodyPr/>
          <a:lstStyle/>
          <a:p>
            <a:fld id="{F302176B-0E47-46AC-8F43-DAB4B8A37D06}" type="slidenum">
              <a:rPr lang="tr-TR" smtClean="0"/>
              <a:t>16</a:t>
            </a:fld>
            <a:endParaRPr lang="tr-TR"/>
          </a:p>
        </p:txBody>
      </p:sp>
    </p:spTree>
    <p:extLst>
      <p:ext uri="{BB962C8B-B14F-4D97-AF65-F5344CB8AC3E}">
        <p14:creationId xmlns:p14="http://schemas.microsoft.com/office/powerpoint/2010/main" val="1269235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850106"/>
          </a:xfrm>
        </p:spPr>
        <p:txBody>
          <a:bodyPr/>
          <a:lstStyle/>
          <a:p>
            <a:pPr algn="ctr"/>
            <a:r>
              <a:rPr lang="tr-TR" dirty="0" smtClean="0">
                <a:solidFill>
                  <a:srgbClr val="FF0000"/>
                </a:solidFill>
              </a:rPr>
              <a:t>Elastik </a:t>
            </a:r>
            <a:r>
              <a:rPr lang="tr-TR" dirty="0" err="1" smtClean="0">
                <a:solidFill>
                  <a:srgbClr val="FF0000"/>
                </a:solidFill>
              </a:rPr>
              <a:t>rebound</a:t>
            </a:r>
            <a:r>
              <a:rPr lang="tr-TR" dirty="0" smtClean="0">
                <a:solidFill>
                  <a:srgbClr val="FF0000"/>
                </a:solidFill>
              </a:rPr>
              <a:t> teorisi nedir?</a:t>
            </a:r>
            <a:endParaRPr lang="tr-TR" dirty="0">
              <a:solidFill>
                <a:srgbClr val="FF0000"/>
              </a:solidFill>
            </a:endParaRP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1268760"/>
            <a:ext cx="7344816" cy="5187150"/>
          </a:xfrm>
        </p:spPr>
      </p:pic>
      <p:sp>
        <p:nvSpPr>
          <p:cNvPr id="3" name="Slayt Numarası Yer Tutucusu 2"/>
          <p:cNvSpPr>
            <a:spLocks noGrp="1"/>
          </p:cNvSpPr>
          <p:nvPr>
            <p:ph type="sldNum" sz="quarter" idx="12"/>
          </p:nvPr>
        </p:nvSpPr>
        <p:spPr/>
        <p:txBody>
          <a:bodyPr/>
          <a:lstStyle/>
          <a:p>
            <a:fld id="{F302176B-0E47-46AC-8F43-DAB4B8A37D06}" type="slidenum">
              <a:rPr lang="tr-TR" smtClean="0"/>
              <a:t>17</a:t>
            </a:fld>
            <a:endParaRPr lang="tr-TR"/>
          </a:p>
        </p:txBody>
      </p:sp>
    </p:spTree>
    <p:extLst>
      <p:ext uri="{BB962C8B-B14F-4D97-AF65-F5344CB8AC3E}">
        <p14:creationId xmlns:p14="http://schemas.microsoft.com/office/powerpoint/2010/main" val="2054364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706090"/>
          </a:xfrm>
        </p:spPr>
        <p:txBody>
          <a:bodyPr/>
          <a:lstStyle/>
          <a:p>
            <a:pPr algn="ctr"/>
            <a:r>
              <a:rPr lang="tr-TR" dirty="0" smtClean="0">
                <a:solidFill>
                  <a:srgbClr val="FFC000"/>
                </a:solidFill>
              </a:rPr>
              <a:t>Faylar </a:t>
            </a:r>
            <a:endParaRPr lang="tr-TR" dirty="0">
              <a:solidFill>
                <a:srgbClr val="FFC000"/>
              </a:solidFill>
            </a:endParaRPr>
          </a:p>
        </p:txBody>
      </p:sp>
      <p:sp>
        <p:nvSpPr>
          <p:cNvPr id="3" name="İçerik Yer Tutucusu 2"/>
          <p:cNvSpPr>
            <a:spLocks noGrp="1"/>
          </p:cNvSpPr>
          <p:nvPr>
            <p:ph sz="quarter" idx="13"/>
          </p:nvPr>
        </p:nvSpPr>
        <p:spPr>
          <a:xfrm>
            <a:off x="609600" y="980728"/>
            <a:ext cx="7924800" cy="4734272"/>
          </a:xfrm>
        </p:spPr>
        <p:txBody>
          <a:bodyPr>
            <a:normAutofit/>
          </a:bodyPr>
          <a:lstStyle/>
          <a:p>
            <a:r>
              <a:rPr lang="tr-TR" sz="2400" dirty="0"/>
              <a:t>Enerji deprem sırasında sismik dalgalar şeklinde salınır.</a:t>
            </a:r>
          </a:p>
          <a:p>
            <a:pPr marL="0" indent="0">
              <a:buNone/>
            </a:pPr>
            <a:r>
              <a:rPr lang="tr-TR" sz="2400" dirty="0" smtClean="0"/>
              <a:t>       --İki </a:t>
            </a:r>
            <a:r>
              <a:rPr lang="tr-TR" sz="2400" dirty="0"/>
              <a:t>kaya kütlesi arasındaki bir kırık boyunca salınır (fay).</a:t>
            </a:r>
          </a:p>
          <a:p>
            <a:r>
              <a:rPr lang="tr-TR" sz="2400" dirty="0" smtClean="0"/>
              <a:t>Esnek </a:t>
            </a:r>
            <a:r>
              <a:rPr lang="tr-TR" sz="2400" dirty="0" err="1" smtClean="0"/>
              <a:t>rebound</a:t>
            </a:r>
            <a:r>
              <a:rPr lang="tr-TR" sz="2400" dirty="0" smtClean="0"/>
              <a:t> </a:t>
            </a:r>
            <a:r>
              <a:rPr lang="tr-TR" sz="2400" dirty="0"/>
              <a:t>teorisi - depremler kayalarda depolanan ve sonunda bir fay </a:t>
            </a:r>
            <a:r>
              <a:rPr lang="tr-TR" sz="2400" dirty="0" smtClean="0"/>
              <a:t>boyunca parçalanana </a:t>
            </a:r>
            <a:r>
              <a:rPr lang="tr-TR" sz="2400" dirty="0"/>
              <a:t>kadar hareket eden ani bir gerginliktir.</a:t>
            </a:r>
          </a:p>
          <a:p>
            <a:r>
              <a:rPr lang="tr-TR" sz="2400" dirty="0" smtClean="0"/>
              <a:t>Katı </a:t>
            </a:r>
            <a:r>
              <a:rPr lang="tr-TR" sz="2400" dirty="0"/>
              <a:t>sert plakalarla ilişkilendirdiğimizde, levhalar büküldükçe çok fazla stres, </a:t>
            </a:r>
            <a:r>
              <a:rPr lang="tr-TR" sz="2400" dirty="0" smtClean="0"/>
              <a:t>gerginlik oluşmasını </a:t>
            </a:r>
            <a:r>
              <a:rPr lang="tr-TR" sz="2400" dirty="0"/>
              <a:t>bekleyebiliriz. Bu gerginlik ve </a:t>
            </a:r>
            <a:r>
              <a:rPr lang="tr-TR" sz="2400" dirty="0" smtClean="0"/>
              <a:t>stresler </a:t>
            </a:r>
            <a:r>
              <a:rPr lang="tr-TR" sz="2400" dirty="0"/>
              <a:t>plaklarda fay adı verilen </a:t>
            </a:r>
            <a:r>
              <a:rPr lang="tr-TR" sz="2400" dirty="0" smtClean="0"/>
              <a:t>kırıkları oluşturur.</a:t>
            </a:r>
          </a:p>
          <a:p>
            <a:r>
              <a:rPr lang="tr-TR" sz="2400" dirty="0"/>
              <a:t>Faylar – her bir taraftaki kaya bloklarının farklı </a:t>
            </a:r>
            <a:r>
              <a:rPr lang="tr-TR" sz="2400" dirty="0" smtClean="0"/>
              <a:t>yönlerdeki hareketinin </a:t>
            </a:r>
            <a:r>
              <a:rPr lang="tr-TR" sz="2400" dirty="0"/>
              <a:t>olduğu yerlerdeki kırıklardır</a:t>
            </a:r>
            <a:r>
              <a:rPr lang="tr-TR" sz="2400" dirty="0" smtClean="0"/>
              <a:t>.</a:t>
            </a:r>
            <a:endParaRPr lang="tr-TR" sz="24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18</a:t>
            </a:fld>
            <a:endParaRPr lang="tr-TR"/>
          </a:p>
        </p:txBody>
      </p:sp>
    </p:spTree>
    <p:extLst>
      <p:ext uri="{BB962C8B-B14F-4D97-AF65-F5344CB8AC3E}">
        <p14:creationId xmlns:p14="http://schemas.microsoft.com/office/powerpoint/2010/main" val="1504531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260648"/>
            <a:ext cx="8280920" cy="6210690"/>
          </a:xfrm>
        </p:spPr>
      </p:pic>
      <p:sp>
        <p:nvSpPr>
          <p:cNvPr id="2" name="Slayt Numarası Yer Tutucusu 1"/>
          <p:cNvSpPr>
            <a:spLocks noGrp="1"/>
          </p:cNvSpPr>
          <p:nvPr>
            <p:ph type="sldNum" sz="quarter" idx="12"/>
          </p:nvPr>
        </p:nvSpPr>
        <p:spPr/>
        <p:txBody>
          <a:bodyPr/>
          <a:lstStyle/>
          <a:p>
            <a:fld id="{F302176B-0E47-46AC-8F43-DAB4B8A37D06}" type="slidenum">
              <a:rPr lang="tr-TR" smtClean="0"/>
              <a:t>19</a:t>
            </a:fld>
            <a:endParaRPr lang="tr-TR"/>
          </a:p>
        </p:txBody>
      </p:sp>
    </p:spTree>
    <p:extLst>
      <p:ext uri="{BB962C8B-B14F-4D97-AF65-F5344CB8AC3E}">
        <p14:creationId xmlns:p14="http://schemas.microsoft.com/office/powerpoint/2010/main" val="814986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609600" y="274638"/>
            <a:ext cx="7924800" cy="634082"/>
          </a:xfrm>
        </p:spPr>
        <p:txBody>
          <a:bodyPr/>
          <a:lstStyle/>
          <a:p>
            <a:pPr algn="ctr"/>
            <a:r>
              <a:rPr lang="tr-TR" sz="4800" dirty="0" smtClean="0">
                <a:solidFill>
                  <a:srgbClr val="FF0000"/>
                </a:solidFill>
                <a:latin typeface="Bodoni MT Black" pitchFamily="18" charset="0"/>
              </a:rPr>
              <a:t>                                            </a:t>
            </a:r>
            <a:endParaRPr lang="tr-TR" sz="4800" dirty="0">
              <a:solidFill>
                <a:srgbClr val="FF0000"/>
              </a:solidFill>
              <a:latin typeface="Bodoni MT Black" pitchFamily="18" charset="0"/>
            </a:endParaRPr>
          </a:p>
        </p:txBody>
      </p:sp>
      <p:sp>
        <p:nvSpPr>
          <p:cNvPr id="5" name="İçerik Yer Tutucusu 4"/>
          <p:cNvSpPr>
            <a:spLocks noGrp="1"/>
          </p:cNvSpPr>
          <p:nvPr>
            <p:ph sz="quarter" idx="13"/>
          </p:nvPr>
        </p:nvSpPr>
        <p:spPr>
          <a:xfrm>
            <a:off x="609600" y="908720"/>
            <a:ext cx="7924800" cy="4806280"/>
          </a:xfrm>
        </p:spPr>
        <p:txBody>
          <a:bodyPr>
            <a:normAutofit/>
          </a:bodyPr>
          <a:lstStyle/>
          <a:p>
            <a:pPr algn="just"/>
            <a:endParaRPr lang="tr-TR" sz="3200" dirty="0" smtClean="0">
              <a:latin typeface="Arial" pitchFamily="34" charset="0"/>
              <a:cs typeface="Arial" pitchFamily="34" charset="0"/>
            </a:endParaRPr>
          </a:p>
          <a:p>
            <a:pPr algn="just"/>
            <a:r>
              <a:rPr lang="tr-TR" sz="3200" dirty="0" smtClean="0">
                <a:latin typeface="Arial" pitchFamily="34" charset="0"/>
                <a:cs typeface="Arial" pitchFamily="34" charset="0"/>
              </a:rPr>
              <a:t>Deprem</a:t>
            </a:r>
            <a:r>
              <a:rPr lang="tr-TR" sz="3200" dirty="0">
                <a:latin typeface="Arial" pitchFamily="34" charset="0"/>
                <a:cs typeface="Arial" pitchFamily="34" charset="0"/>
              </a:rPr>
              <a:t>, </a:t>
            </a:r>
            <a:r>
              <a:rPr lang="tr-TR" sz="3200" dirty="0" smtClean="0">
                <a:latin typeface="Arial" pitchFamily="34" charset="0"/>
                <a:cs typeface="Arial" pitchFamily="34" charset="0"/>
              </a:rPr>
              <a:t>yer yüzeyinin </a:t>
            </a:r>
            <a:r>
              <a:rPr lang="tr-TR" sz="3200" dirty="0">
                <a:latin typeface="Arial" pitchFamily="34" charset="0"/>
                <a:cs typeface="Arial" pitchFamily="34" charset="0"/>
              </a:rPr>
              <a:t>altındaki kayalarda </a:t>
            </a:r>
            <a:r>
              <a:rPr lang="tr-TR" sz="3200" dirty="0" smtClean="0">
                <a:latin typeface="Arial" pitchFamily="34" charset="0"/>
                <a:cs typeface="Arial" pitchFamily="34" charset="0"/>
              </a:rPr>
              <a:t>depolanan enerjinin </a:t>
            </a:r>
            <a:r>
              <a:rPr lang="tr-TR" sz="3200" dirty="0">
                <a:latin typeface="Arial" pitchFamily="34" charset="0"/>
                <a:cs typeface="Arial" pitchFamily="34" charset="0"/>
              </a:rPr>
              <a:t>ani serbest bırakılması nedeniyle açığa </a:t>
            </a:r>
            <a:r>
              <a:rPr lang="tr-TR" sz="3200" dirty="0" smtClean="0">
                <a:latin typeface="Arial" pitchFamily="34" charset="0"/>
                <a:cs typeface="Arial" pitchFamily="34" charset="0"/>
              </a:rPr>
              <a:t>çıkan enerjinin </a:t>
            </a:r>
            <a:r>
              <a:rPr lang="tr-TR" sz="3200" dirty="0">
                <a:latin typeface="Arial" pitchFamily="34" charset="0"/>
                <a:cs typeface="Arial" pitchFamily="34" charset="0"/>
              </a:rPr>
              <a:t>zemini titremesi veya sallamasıdır. </a:t>
            </a:r>
            <a:endParaRPr lang="tr-TR" sz="3200" dirty="0" smtClean="0">
              <a:latin typeface="Arial" pitchFamily="34" charset="0"/>
              <a:cs typeface="Arial" pitchFamily="34" charset="0"/>
            </a:endParaRPr>
          </a:p>
          <a:p>
            <a:pPr algn="just"/>
            <a:endParaRPr lang="tr-TR" sz="3200" dirty="0" smtClean="0">
              <a:latin typeface="Arial" pitchFamily="34" charset="0"/>
              <a:cs typeface="Arial" pitchFamily="34" charset="0"/>
            </a:endParaRPr>
          </a:p>
        </p:txBody>
      </p:sp>
      <p:sp>
        <p:nvSpPr>
          <p:cNvPr id="6" name="Dikdörtgen 5"/>
          <p:cNvSpPr/>
          <p:nvPr/>
        </p:nvSpPr>
        <p:spPr>
          <a:xfrm>
            <a:off x="2771800" y="404664"/>
            <a:ext cx="3366627" cy="769441"/>
          </a:xfrm>
          <a:prstGeom prst="rect">
            <a:avLst/>
          </a:prstGeom>
        </p:spPr>
        <p:txBody>
          <a:bodyPr wrap="none">
            <a:spAutoFit/>
          </a:bodyPr>
          <a:lstStyle/>
          <a:p>
            <a:r>
              <a:rPr lang="tr-TR" sz="4400" dirty="0">
                <a:solidFill>
                  <a:srgbClr val="C00000"/>
                </a:solidFill>
              </a:rPr>
              <a:t>EARTHQUAKE</a:t>
            </a:r>
          </a:p>
        </p:txBody>
      </p:sp>
      <p:sp>
        <p:nvSpPr>
          <p:cNvPr id="2" name="Slayt Numarası Yer Tutucusu 1"/>
          <p:cNvSpPr>
            <a:spLocks noGrp="1"/>
          </p:cNvSpPr>
          <p:nvPr>
            <p:ph type="sldNum" sz="quarter" idx="12"/>
          </p:nvPr>
        </p:nvSpPr>
        <p:spPr/>
        <p:txBody>
          <a:bodyPr/>
          <a:lstStyle/>
          <a:p>
            <a:fld id="{F302176B-0E47-46AC-8F43-DAB4B8A37D06}" type="slidenum">
              <a:rPr lang="tr-TR" smtClean="0"/>
              <a:t>2</a:t>
            </a:fld>
            <a:endParaRPr lang="tr-TR"/>
          </a:p>
        </p:txBody>
      </p:sp>
    </p:spTree>
    <p:extLst>
      <p:ext uri="{BB962C8B-B14F-4D97-AF65-F5344CB8AC3E}">
        <p14:creationId xmlns:p14="http://schemas.microsoft.com/office/powerpoint/2010/main" val="186889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404664"/>
            <a:ext cx="7924800" cy="5310336"/>
          </a:xfrm>
        </p:spPr>
        <p:txBody>
          <a:bodyPr>
            <a:normAutofit/>
          </a:bodyPr>
          <a:lstStyle/>
          <a:p>
            <a:r>
              <a:rPr lang="tr-TR" sz="2400" dirty="0" smtClean="0"/>
              <a:t> </a:t>
            </a:r>
            <a:r>
              <a:rPr lang="tr-TR" sz="2400" dirty="0"/>
              <a:t>Faylar hareket biçimlerine göre </a:t>
            </a:r>
            <a:r>
              <a:rPr lang="tr-TR" sz="2400" dirty="0" smtClean="0"/>
              <a:t>sınıflandırılır.</a:t>
            </a:r>
          </a:p>
          <a:p>
            <a:pPr marL="0" indent="0">
              <a:buNone/>
            </a:pPr>
            <a:r>
              <a:rPr lang="tr-TR" sz="2400" dirty="0" smtClean="0"/>
              <a:t>3 farklı fay tipi vardır :</a:t>
            </a:r>
          </a:p>
          <a:p>
            <a:pPr marL="457200" indent="-457200">
              <a:buFont typeface="+mj-lt"/>
              <a:buAutoNum type="arabicPeriod"/>
            </a:pPr>
            <a:r>
              <a:rPr lang="tr-TR" sz="2400" dirty="0" smtClean="0">
                <a:solidFill>
                  <a:srgbClr val="00B0F0"/>
                </a:solidFill>
              </a:rPr>
              <a:t>NORMAL FAY</a:t>
            </a:r>
          </a:p>
          <a:p>
            <a:r>
              <a:rPr lang="tr-TR" sz="2400" dirty="0" smtClean="0"/>
              <a:t>Gerilme </a:t>
            </a:r>
            <a:r>
              <a:rPr lang="tr-TR" sz="2400" dirty="0"/>
              <a:t>kuvvetleri altında kayaç bloklarının birbirinden </a:t>
            </a:r>
            <a:r>
              <a:rPr lang="tr-TR" sz="2400" dirty="0" smtClean="0"/>
              <a:t>ayrılmasına normal </a:t>
            </a:r>
            <a:r>
              <a:rPr lang="tr-TR" sz="2400" dirty="0" err="1"/>
              <a:t>faylanma</a:t>
            </a:r>
            <a:r>
              <a:rPr lang="tr-TR" sz="2400" dirty="0"/>
              <a:t> olarak tanımlanır.</a:t>
            </a:r>
          </a:p>
          <a:p>
            <a:r>
              <a:rPr lang="tr-TR" sz="2400" dirty="0" smtClean="0"/>
              <a:t>Normal </a:t>
            </a:r>
            <a:r>
              <a:rPr lang="tr-TR" sz="2400" dirty="0" err="1"/>
              <a:t>faylanmada</a:t>
            </a:r>
            <a:r>
              <a:rPr lang="tr-TR" sz="2400" dirty="0"/>
              <a:t>, asılı blok taban bloğa göre aşağıya doğru </a:t>
            </a:r>
            <a:r>
              <a:rPr lang="tr-TR" sz="2400" dirty="0" smtClean="0"/>
              <a:t>hareket eder</a:t>
            </a:r>
            <a:r>
              <a:rPr lang="tr-TR" sz="2400" dirty="0"/>
              <a:t>.</a:t>
            </a:r>
          </a:p>
          <a:p>
            <a:r>
              <a:rPr lang="tr-TR" sz="2400" dirty="0" smtClean="0"/>
              <a:t>Taban </a:t>
            </a:r>
            <a:r>
              <a:rPr lang="tr-TR" sz="2400" dirty="0"/>
              <a:t>bloğu eğik fay düzleminin üst yüzeyidir.</a:t>
            </a:r>
          </a:p>
          <a:p>
            <a:pPr marL="0" indent="0">
              <a:buNone/>
            </a:pPr>
            <a:r>
              <a:rPr lang="tr-TR" sz="2400" dirty="0" smtClean="0"/>
              <a:t>Asılı </a:t>
            </a:r>
            <a:r>
              <a:rPr lang="tr-TR" sz="2400" dirty="0"/>
              <a:t>blok eğik fay düzleminin üst yüzeyidir.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20</a:t>
            </a:fld>
            <a:endParaRPr lang="tr-TR"/>
          </a:p>
        </p:txBody>
      </p:sp>
    </p:spTree>
    <p:extLst>
      <p:ext uri="{BB962C8B-B14F-4D97-AF65-F5344CB8AC3E}">
        <p14:creationId xmlns:p14="http://schemas.microsoft.com/office/powerpoint/2010/main" val="3087330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404664"/>
            <a:ext cx="7848872" cy="5328592"/>
          </a:xfrm>
        </p:spPr>
      </p:pic>
      <p:sp>
        <p:nvSpPr>
          <p:cNvPr id="3" name="Slayt Numarası Yer Tutucusu 2"/>
          <p:cNvSpPr>
            <a:spLocks noGrp="1"/>
          </p:cNvSpPr>
          <p:nvPr>
            <p:ph type="sldNum" sz="quarter" idx="12"/>
          </p:nvPr>
        </p:nvSpPr>
        <p:spPr/>
        <p:txBody>
          <a:bodyPr/>
          <a:lstStyle/>
          <a:p>
            <a:fld id="{F302176B-0E47-46AC-8F43-DAB4B8A37D06}" type="slidenum">
              <a:rPr lang="tr-TR" smtClean="0"/>
              <a:t>21</a:t>
            </a:fld>
            <a:endParaRPr lang="tr-TR"/>
          </a:p>
        </p:txBody>
      </p:sp>
    </p:spTree>
    <p:extLst>
      <p:ext uri="{BB962C8B-B14F-4D97-AF65-F5344CB8AC3E}">
        <p14:creationId xmlns:p14="http://schemas.microsoft.com/office/powerpoint/2010/main" val="1285341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332656"/>
            <a:ext cx="7924800" cy="5382344"/>
          </a:xfrm>
        </p:spPr>
        <p:txBody>
          <a:bodyPr/>
          <a:lstStyle/>
          <a:p>
            <a:pPr marL="0" indent="0">
              <a:buNone/>
            </a:pPr>
            <a:r>
              <a:rPr lang="tr-TR" sz="2800" dirty="0" smtClean="0">
                <a:solidFill>
                  <a:srgbClr val="FFC000"/>
                </a:solidFill>
              </a:rPr>
              <a:t>1:TERS FAYLANMA: </a:t>
            </a:r>
          </a:p>
          <a:p>
            <a:r>
              <a:rPr lang="tr-TR" sz="2400" dirty="0" smtClean="0"/>
              <a:t>Sıkıştırma </a:t>
            </a:r>
            <a:r>
              <a:rPr lang="tr-TR" sz="2400" dirty="0"/>
              <a:t>kuvvetleri altında kayaçların çarpışması sonucunda </a:t>
            </a:r>
            <a:r>
              <a:rPr lang="tr-TR" sz="2400" dirty="0" smtClean="0"/>
              <a:t>gelişen </a:t>
            </a:r>
            <a:r>
              <a:rPr lang="tr-TR" sz="2400" dirty="0" err="1" smtClean="0"/>
              <a:t>faylanma</a:t>
            </a:r>
            <a:r>
              <a:rPr lang="tr-TR" sz="2400" dirty="0" smtClean="0"/>
              <a:t> </a:t>
            </a:r>
            <a:r>
              <a:rPr lang="tr-TR" sz="2400" dirty="0"/>
              <a:t>ters </a:t>
            </a:r>
            <a:r>
              <a:rPr lang="tr-TR" sz="2400" dirty="0" err="1"/>
              <a:t>faylanma</a:t>
            </a:r>
            <a:r>
              <a:rPr lang="tr-TR" sz="2400" dirty="0"/>
              <a:t> olarak isimlendirilir.</a:t>
            </a:r>
          </a:p>
          <a:p>
            <a:r>
              <a:rPr lang="tr-TR" sz="2400" dirty="0" smtClean="0"/>
              <a:t>Kıta-kıta </a:t>
            </a:r>
            <a:r>
              <a:rPr lang="tr-TR" sz="2400" dirty="0"/>
              <a:t>çarpışmalarında ters </a:t>
            </a:r>
            <a:r>
              <a:rPr lang="tr-TR" sz="2400" dirty="0" err="1"/>
              <a:t>faylanma</a:t>
            </a:r>
            <a:r>
              <a:rPr lang="tr-TR" sz="2400" dirty="0"/>
              <a:t> yaygındır. Burada, </a:t>
            </a:r>
            <a:r>
              <a:rPr lang="tr-TR" sz="2400" dirty="0" smtClean="0"/>
              <a:t>kıvrımlarda sıklıkla </a:t>
            </a:r>
            <a:r>
              <a:rPr lang="tr-TR" sz="2400" dirty="0"/>
              <a:t>oluşur.</a:t>
            </a:r>
          </a:p>
          <a:p>
            <a:r>
              <a:rPr lang="tr-TR" sz="2400" dirty="0" smtClean="0"/>
              <a:t>Ters </a:t>
            </a:r>
            <a:r>
              <a:rPr lang="tr-TR" sz="2400" dirty="0" err="1"/>
              <a:t>faylanma</a:t>
            </a:r>
            <a:r>
              <a:rPr lang="tr-TR" sz="2400" dirty="0"/>
              <a:t> sırasında, asılı blok taban bloğa göre yukarı doğru hareket eder.</a:t>
            </a:r>
          </a:p>
        </p:txBody>
      </p:sp>
      <p:sp>
        <p:nvSpPr>
          <p:cNvPr id="2" name="Slayt Numarası Yer Tutucusu 1"/>
          <p:cNvSpPr>
            <a:spLocks noGrp="1"/>
          </p:cNvSpPr>
          <p:nvPr>
            <p:ph type="sldNum" sz="quarter" idx="12"/>
          </p:nvPr>
        </p:nvSpPr>
        <p:spPr/>
        <p:txBody>
          <a:bodyPr/>
          <a:lstStyle/>
          <a:p>
            <a:fld id="{F302176B-0E47-46AC-8F43-DAB4B8A37D06}" type="slidenum">
              <a:rPr lang="tr-TR" smtClean="0"/>
              <a:t>22</a:t>
            </a:fld>
            <a:endParaRPr lang="tr-TR"/>
          </a:p>
        </p:txBody>
      </p:sp>
    </p:spTree>
    <p:extLst>
      <p:ext uri="{BB962C8B-B14F-4D97-AF65-F5344CB8AC3E}">
        <p14:creationId xmlns:p14="http://schemas.microsoft.com/office/powerpoint/2010/main" val="210577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548680"/>
            <a:ext cx="7488832" cy="5010910"/>
          </a:xfrm>
        </p:spPr>
      </p:pic>
      <p:sp>
        <p:nvSpPr>
          <p:cNvPr id="2" name="Slayt Numarası Yer Tutucusu 1"/>
          <p:cNvSpPr>
            <a:spLocks noGrp="1"/>
          </p:cNvSpPr>
          <p:nvPr>
            <p:ph type="sldNum" sz="quarter" idx="12"/>
          </p:nvPr>
        </p:nvSpPr>
        <p:spPr/>
        <p:txBody>
          <a:bodyPr/>
          <a:lstStyle/>
          <a:p>
            <a:fld id="{F302176B-0E47-46AC-8F43-DAB4B8A37D06}" type="slidenum">
              <a:rPr lang="tr-TR" smtClean="0"/>
              <a:t>23</a:t>
            </a:fld>
            <a:endParaRPr lang="tr-TR"/>
          </a:p>
        </p:txBody>
      </p:sp>
    </p:spTree>
    <p:extLst>
      <p:ext uri="{BB962C8B-B14F-4D97-AF65-F5344CB8AC3E}">
        <p14:creationId xmlns:p14="http://schemas.microsoft.com/office/powerpoint/2010/main" val="1382933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260648"/>
            <a:ext cx="7924800" cy="5454352"/>
          </a:xfrm>
        </p:spPr>
        <p:txBody>
          <a:bodyPr>
            <a:normAutofit/>
          </a:bodyPr>
          <a:lstStyle/>
          <a:p>
            <a:pPr marL="0" indent="0">
              <a:buNone/>
            </a:pPr>
            <a:r>
              <a:rPr lang="tr-TR" sz="2800" dirty="0" smtClean="0">
                <a:solidFill>
                  <a:srgbClr val="FFC000"/>
                </a:solidFill>
              </a:rPr>
              <a:t>3.</a:t>
            </a:r>
            <a:r>
              <a:rPr lang="tr-TR" sz="2800" dirty="0" smtClean="0">
                <a:solidFill>
                  <a:srgbClr val="00B0F0"/>
                </a:solidFill>
              </a:rPr>
              <a:t>DOĞRU ATIMLI FAYLAR:</a:t>
            </a:r>
          </a:p>
          <a:p>
            <a:r>
              <a:rPr lang="tr-TR" sz="2800" dirty="0" smtClean="0"/>
              <a:t>Doğrultu </a:t>
            </a:r>
            <a:r>
              <a:rPr lang="tr-TR" sz="2800" dirty="0"/>
              <a:t>atımlı faylar iki bloğun yanla yönde ancak </a:t>
            </a:r>
            <a:r>
              <a:rPr lang="tr-TR" sz="2800" dirty="0" smtClean="0"/>
              <a:t>birbirine zıt </a:t>
            </a:r>
            <a:r>
              <a:rPr lang="tr-TR" sz="2800" dirty="0"/>
              <a:t>yönde hareket ettiğinde oluşur.</a:t>
            </a:r>
          </a:p>
          <a:p>
            <a:r>
              <a:rPr lang="tr-TR" sz="2800" dirty="0" smtClean="0"/>
              <a:t>Hareket </a:t>
            </a:r>
            <a:r>
              <a:rPr lang="tr-TR" sz="2800" dirty="0"/>
              <a:t>yönüne göre, sağ atımlı, sol atımlı doğrultu </a:t>
            </a:r>
            <a:r>
              <a:rPr lang="tr-TR" sz="2800" dirty="0" smtClean="0"/>
              <a:t>atımlı </a:t>
            </a:r>
            <a:r>
              <a:rPr lang="tr-TR" sz="2800" dirty="0" err="1" smtClean="0"/>
              <a:t>faylanma</a:t>
            </a:r>
            <a:r>
              <a:rPr lang="tr-TR" sz="2800" dirty="0" smtClean="0"/>
              <a:t> </a:t>
            </a:r>
            <a:r>
              <a:rPr lang="tr-TR" sz="2800" dirty="0"/>
              <a:t>olarak isimlendirilir.</a:t>
            </a:r>
          </a:p>
        </p:txBody>
      </p:sp>
      <p:sp>
        <p:nvSpPr>
          <p:cNvPr id="2" name="Slayt Numarası Yer Tutucusu 1"/>
          <p:cNvSpPr>
            <a:spLocks noGrp="1"/>
          </p:cNvSpPr>
          <p:nvPr>
            <p:ph type="sldNum" sz="quarter" idx="12"/>
          </p:nvPr>
        </p:nvSpPr>
        <p:spPr/>
        <p:txBody>
          <a:bodyPr/>
          <a:lstStyle/>
          <a:p>
            <a:fld id="{F302176B-0E47-46AC-8F43-DAB4B8A37D06}" type="slidenum">
              <a:rPr lang="tr-TR" smtClean="0"/>
              <a:t>24</a:t>
            </a:fld>
            <a:endParaRPr lang="tr-TR"/>
          </a:p>
        </p:txBody>
      </p:sp>
    </p:spTree>
    <p:extLst>
      <p:ext uri="{BB962C8B-B14F-4D97-AF65-F5344CB8AC3E}">
        <p14:creationId xmlns:p14="http://schemas.microsoft.com/office/powerpoint/2010/main" val="275143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404664"/>
            <a:ext cx="8352928" cy="5469728"/>
          </a:xfrm>
        </p:spPr>
      </p:pic>
      <p:sp>
        <p:nvSpPr>
          <p:cNvPr id="2" name="Slayt Numarası Yer Tutucusu 1"/>
          <p:cNvSpPr>
            <a:spLocks noGrp="1"/>
          </p:cNvSpPr>
          <p:nvPr>
            <p:ph type="sldNum" sz="quarter" idx="12"/>
          </p:nvPr>
        </p:nvSpPr>
        <p:spPr/>
        <p:txBody>
          <a:bodyPr/>
          <a:lstStyle/>
          <a:p>
            <a:fld id="{F302176B-0E47-46AC-8F43-DAB4B8A37D06}" type="slidenum">
              <a:rPr lang="tr-TR" smtClean="0"/>
              <a:t>25</a:t>
            </a:fld>
            <a:endParaRPr lang="tr-TR"/>
          </a:p>
        </p:txBody>
      </p:sp>
    </p:spTree>
    <p:extLst>
      <p:ext uri="{BB962C8B-B14F-4D97-AF65-F5344CB8AC3E}">
        <p14:creationId xmlns:p14="http://schemas.microsoft.com/office/powerpoint/2010/main" val="2318779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922114"/>
          </a:xfrm>
        </p:spPr>
        <p:txBody>
          <a:bodyPr/>
          <a:lstStyle/>
          <a:p>
            <a:pPr algn="ctr"/>
            <a:r>
              <a:rPr lang="tr-TR" dirty="0" smtClean="0">
                <a:solidFill>
                  <a:srgbClr val="FF0000"/>
                </a:solidFill>
              </a:rPr>
              <a:t>Sismik dalgalar </a:t>
            </a:r>
            <a:endParaRPr lang="tr-TR" dirty="0">
              <a:solidFill>
                <a:srgbClr val="FF0000"/>
              </a:solidFill>
            </a:endParaRPr>
          </a:p>
        </p:txBody>
      </p:sp>
      <p:graphicFrame>
        <p:nvGraphicFramePr>
          <p:cNvPr id="4" name="İçerik Yer Tutucusu 3"/>
          <p:cNvGraphicFramePr>
            <a:graphicFrameLocks noGrp="1"/>
          </p:cNvGraphicFramePr>
          <p:nvPr>
            <p:ph sz="quarter" idx="13"/>
            <p:extLst>
              <p:ext uri="{D42A27DB-BD31-4B8C-83A1-F6EECF244321}">
                <p14:modId xmlns:p14="http://schemas.microsoft.com/office/powerpoint/2010/main" val="3684563681"/>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ayt Numarası Yer Tutucusu 2"/>
          <p:cNvSpPr>
            <a:spLocks noGrp="1"/>
          </p:cNvSpPr>
          <p:nvPr>
            <p:ph type="sldNum" sz="quarter" idx="12"/>
          </p:nvPr>
        </p:nvSpPr>
        <p:spPr/>
        <p:txBody>
          <a:bodyPr/>
          <a:lstStyle/>
          <a:p>
            <a:fld id="{F302176B-0E47-46AC-8F43-DAB4B8A37D06}" type="slidenum">
              <a:rPr lang="tr-TR" smtClean="0"/>
              <a:t>26</a:t>
            </a:fld>
            <a:endParaRPr lang="tr-TR"/>
          </a:p>
        </p:txBody>
      </p:sp>
    </p:spTree>
    <p:extLst>
      <p:ext uri="{BB962C8B-B14F-4D97-AF65-F5344CB8AC3E}">
        <p14:creationId xmlns:p14="http://schemas.microsoft.com/office/powerpoint/2010/main" val="465444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634082"/>
          </a:xfrm>
        </p:spPr>
        <p:txBody>
          <a:bodyPr/>
          <a:lstStyle/>
          <a:p>
            <a:pPr algn="ctr"/>
            <a:r>
              <a:rPr lang="tr-TR" sz="3600" dirty="0" smtClean="0">
                <a:solidFill>
                  <a:srgbClr val="FF0000"/>
                </a:solidFill>
              </a:rPr>
              <a:t>SİSMİK DALGALAR </a:t>
            </a:r>
            <a:endParaRPr lang="tr-TR" sz="3600" dirty="0">
              <a:solidFill>
                <a:srgbClr val="FF0000"/>
              </a:solidFill>
            </a:endParaRPr>
          </a:p>
        </p:txBody>
      </p:sp>
      <p:sp>
        <p:nvSpPr>
          <p:cNvPr id="3" name="İçerik Yer Tutucusu 2"/>
          <p:cNvSpPr>
            <a:spLocks noGrp="1"/>
          </p:cNvSpPr>
          <p:nvPr>
            <p:ph sz="quarter" idx="13"/>
          </p:nvPr>
        </p:nvSpPr>
        <p:spPr>
          <a:xfrm>
            <a:off x="609600" y="1052736"/>
            <a:ext cx="7924800" cy="5184576"/>
          </a:xfrm>
        </p:spPr>
        <p:txBody>
          <a:bodyPr>
            <a:normAutofit/>
          </a:bodyPr>
          <a:lstStyle/>
          <a:p>
            <a:r>
              <a:rPr lang="tr-TR" sz="2400" dirty="0"/>
              <a:t>Bir deprem sarsıntısına sismik dalgalar neden olur. Sismik dalgalar, kabuk içindeki </a:t>
            </a:r>
            <a:r>
              <a:rPr lang="tr-TR" sz="2400" dirty="0" smtClean="0"/>
              <a:t>kayaçlar parçalandığında</a:t>
            </a:r>
            <a:r>
              <a:rPr lang="tr-TR" sz="2400" dirty="0"/>
              <a:t>, muazzam miktarda enerji üreterek üretilir. </a:t>
            </a:r>
            <a:endParaRPr lang="tr-TR" sz="2400" dirty="0" smtClean="0"/>
          </a:p>
          <a:p>
            <a:pPr marL="0" indent="0">
              <a:buNone/>
            </a:pPr>
            <a:r>
              <a:rPr lang="tr-TR" sz="2400" dirty="0" smtClean="0"/>
              <a:t>   Deprem </a:t>
            </a:r>
            <a:r>
              <a:rPr lang="tr-TR" sz="2400" dirty="0"/>
              <a:t>odaklı olarak iki tür sismik dalgalar üretilmektedir. </a:t>
            </a:r>
            <a:r>
              <a:rPr lang="tr-TR" sz="2400" dirty="0" smtClean="0"/>
              <a:t>:</a:t>
            </a:r>
          </a:p>
          <a:p>
            <a:pPr marL="457200" indent="-457200">
              <a:buFont typeface="+mj-lt"/>
              <a:buAutoNum type="arabicPeriod"/>
            </a:pPr>
            <a:r>
              <a:rPr lang="tr-TR" sz="2400" dirty="0" smtClean="0">
                <a:solidFill>
                  <a:srgbClr val="00B0F0"/>
                </a:solidFill>
              </a:rPr>
              <a:t>Cisim </a:t>
            </a:r>
            <a:r>
              <a:rPr lang="tr-TR" sz="2400" dirty="0">
                <a:solidFill>
                  <a:srgbClr val="00B0F0"/>
                </a:solidFill>
              </a:rPr>
              <a:t>dalgaları </a:t>
            </a:r>
            <a:r>
              <a:rPr lang="tr-TR" sz="2400" dirty="0" smtClean="0">
                <a:solidFill>
                  <a:srgbClr val="00B0F0"/>
                </a:solidFill>
              </a:rPr>
              <a:t>: </a:t>
            </a:r>
            <a:r>
              <a:rPr lang="tr-TR" sz="2400" dirty="0" smtClean="0"/>
              <a:t>Odaktan </a:t>
            </a:r>
            <a:r>
              <a:rPr lang="tr-TR" sz="2400" dirty="0"/>
              <a:t>dışarı yönde tüm yönlerde hareket eder.</a:t>
            </a:r>
          </a:p>
          <a:p>
            <a:pPr marL="457200" indent="-457200">
              <a:buFont typeface="+mj-lt"/>
              <a:buAutoNum type="arabicPeriod"/>
            </a:pPr>
            <a:r>
              <a:rPr lang="tr-TR" sz="2400" dirty="0" smtClean="0">
                <a:solidFill>
                  <a:srgbClr val="00B0F0"/>
                </a:solidFill>
              </a:rPr>
              <a:t>Yüzey dalgaları: </a:t>
            </a:r>
            <a:r>
              <a:rPr lang="tr-TR" sz="2400" dirty="0"/>
              <a:t>Gölette sarkıntılara benzeyen, merkez üssün dışına doğru uzanır. </a:t>
            </a:r>
            <a:r>
              <a:rPr lang="tr-TR" sz="2400" dirty="0" smtClean="0"/>
              <a:t>Bu dalgalar</a:t>
            </a:r>
            <a:r>
              <a:rPr lang="tr-TR" sz="2400" dirty="0"/>
              <a:t>, kaya parçacıklarını yuvarlama hareketi ile hareket ettirebilir; çok az </a:t>
            </a:r>
            <a:r>
              <a:rPr lang="tr-TR" sz="2400" dirty="0" smtClean="0"/>
              <a:t>yapı dayanabilir</a:t>
            </a:r>
            <a:r>
              <a:rPr lang="tr-TR" sz="2400" dirty="0"/>
              <a:t>. Bu dalgalar cisim dalgalarında </a:t>
            </a:r>
            <a:r>
              <a:rPr lang="tr-TR" sz="2400" dirty="0" smtClean="0"/>
              <a:t>yavaştır.</a:t>
            </a:r>
            <a:endParaRPr lang="tr-TR" sz="2400" dirty="0"/>
          </a:p>
          <a:p>
            <a:endParaRPr lang="tr-TR" sz="24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27</a:t>
            </a:fld>
            <a:endParaRPr lang="tr-TR"/>
          </a:p>
        </p:txBody>
      </p:sp>
    </p:spTree>
    <p:extLst>
      <p:ext uri="{BB962C8B-B14F-4D97-AF65-F5344CB8AC3E}">
        <p14:creationId xmlns:p14="http://schemas.microsoft.com/office/powerpoint/2010/main" val="3072483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908720"/>
            <a:ext cx="3733800" cy="4806280"/>
          </a:xfrm>
        </p:spPr>
        <p:txBody>
          <a:bodyPr>
            <a:normAutofit fontScale="92500"/>
          </a:bodyPr>
          <a:lstStyle/>
          <a:p>
            <a:r>
              <a:rPr lang="tr-TR" sz="2000" dirty="0"/>
              <a:t>Yeryüzünde hareket </a:t>
            </a:r>
            <a:r>
              <a:rPr lang="tr-TR" sz="2000" dirty="0" smtClean="0"/>
              <a:t>eder.</a:t>
            </a:r>
            <a:endParaRPr lang="tr-TR" sz="2000" dirty="0"/>
          </a:p>
          <a:p>
            <a:pPr marL="0" indent="0">
              <a:buNone/>
            </a:pPr>
            <a:r>
              <a:rPr lang="tr-TR" sz="2000" dirty="0"/>
              <a:t> </a:t>
            </a:r>
            <a:r>
              <a:rPr lang="tr-TR" sz="2000" dirty="0" smtClean="0"/>
              <a:t>    - </a:t>
            </a:r>
            <a:r>
              <a:rPr lang="tr-TR" sz="2000" dirty="0"/>
              <a:t>Hareketine göre 2 tiptir </a:t>
            </a:r>
            <a:r>
              <a:rPr lang="tr-TR" sz="2000" dirty="0" smtClean="0"/>
              <a:t>:</a:t>
            </a:r>
          </a:p>
          <a:p>
            <a:pPr marL="0" indent="0">
              <a:buNone/>
            </a:pPr>
            <a:r>
              <a:rPr lang="tr-TR" sz="2000" dirty="0">
                <a:solidFill>
                  <a:srgbClr val="FF0000"/>
                </a:solidFill>
              </a:rPr>
              <a:t>Birincil (P) dalgaları</a:t>
            </a:r>
          </a:p>
          <a:p>
            <a:pPr marL="0" indent="0">
              <a:buNone/>
            </a:pPr>
            <a:r>
              <a:rPr lang="tr-TR" sz="2000" dirty="0" smtClean="0"/>
              <a:t>    </a:t>
            </a:r>
            <a:r>
              <a:rPr lang="tr-TR" sz="2200" dirty="0" smtClean="0"/>
              <a:t>Sıkıştırmalı </a:t>
            </a:r>
            <a:r>
              <a:rPr lang="tr-TR" sz="2200" dirty="0"/>
              <a:t>dalga ( hareket yönüyle aynı yöndedir).</a:t>
            </a:r>
          </a:p>
          <a:p>
            <a:pPr marL="0" indent="0">
              <a:buNone/>
            </a:pPr>
            <a:r>
              <a:rPr lang="tr-TR" sz="2200" dirty="0" smtClean="0"/>
              <a:t>      Örnek</a:t>
            </a:r>
            <a:r>
              <a:rPr lang="tr-TR" sz="2200" dirty="0"/>
              <a:t>: yay.</a:t>
            </a:r>
          </a:p>
          <a:p>
            <a:pPr marL="0" indent="0">
              <a:buNone/>
            </a:pPr>
            <a:r>
              <a:rPr lang="tr-TR" sz="2200" dirty="0"/>
              <a:t>• Cisimlerin hareketi dalga yönüne </a:t>
            </a:r>
            <a:r>
              <a:rPr lang="tr-TR" sz="2200" dirty="0" err="1"/>
              <a:t>paralledir</a:t>
            </a:r>
            <a:r>
              <a:rPr lang="tr-TR" sz="2200" dirty="0"/>
              <a:t>.</a:t>
            </a:r>
          </a:p>
          <a:p>
            <a:pPr marL="0" indent="0">
              <a:buNone/>
            </a:pPr>
            <a:r>
              <a:rPr lang="tr-TR" sz="2200" dirty="0"/>
              <a:t>• 4-7 km/saniye hıza sahiptir, kayıt istasyonuna birinci</a:t>
            </a:r>
          </a:p>
          <a:p>
            <a:pPr marL="0" indent="0">
              <a:buNone/>
            </a:pPr>
            <a:r>
              <a:rPr lang="tr-TR" sz="2200" dirty="0" smtClean="0"/>
              <a:t>  olarak </a:t>
            </a:r>
            <a:r>
              <a:rPr lang="tr-TR" sz="2200" dirty="0"/>
              <a:t>ulaşır.</a:t>
            </a:r>
          </a:p>
          <a:p>
            <a:pPr marL="0" indent="0">
              <a:buNone/>
            </a:pPr>
            <a:r>
              <a:rPr lang="tr-TR" sz="2200" dirty="0"/>
              <a:t>• Katı ya da sıvıda hareket edebilir</a:t>
            </a:r>
          </a:p>
        </p:txBody>
      </p:sp>
      <p:sp>
        <p:nvSpPr>
          <p:cNvPr id="5" name="İçerik Yer Tutucusu 4"/>
          <p:cNvSpPr>
            <a:spLocks noGrp="1"/>
          </p:cNvSpPr>
          <p:nvPr>
            <p:ph sz="quarter" idx="14"/>
          </p:nvPr>
        </p:nvSpPr>
        <p:spPr/>
        <p:txBody>
          <a:bodyPr>
            <a:normAutofit/>
          </a:bodyPr>
          <a:lstStyle/>
          <a:p>
            <a:pPr marL="0" indent="0">
              <a:buNone/>
            </a:pPr>
            <a:r>
              <a:rPr lang="tr-TR" sz="2000" dirty="0" err="1">
                <a:solidFill>
                  <a:srgbClr val="FF0000"/>
                </a:solidFill>
              </a:rPr>
              <a:t>Secondary</a:t>
            </a:r>
            <a:r>
              <a:rPr lang="tr-TR" sz="2000" dirty="0">
                <a:solidFill>
                  <a:srgbClr val="FF0000"/>
                </a:solidFill>
              </a:rPr>
              <a:t> (S) </a:t>
            </a:r>
            <a:r>
              <a:rPr lang="tr-TR" sz="2000" dirty="0" err="1">
                <a:solidFill>
                  <a:srgbClr val="FF0000"/>
                </a:solidFill>
              </a:rPr>
              <a:t>waves</a:t>
            </a:r>
            <a:endParaRPr lang="tr-TR" sz="2000" dirty="0">
              <a:solidFill>
                <a:srgbClr val="FF0000"/>
              </a:solidFill>
            </a:endParaRPr>
          </a:p>
          <a:p>
            <a:pPr marL="0" indent="0">
              <a:buNone/>
            </a:pPr>
            <a:r>
              <a:rPr lang="tr-TR" dirty="0"/>
              <a:t>   </a:t>
            </a:r>
            <a:r>
              <a:rPr lang="tr-TR" sz="2000" dirty="0"/>
              <a:t>Enine dalga (dalga yönüne dik yönde hareket eder)</a:t>
            </a:r>
          </a:p>
          <a:p>
            <a:pPr marL="0" indent="0">
              <a:buNone/>
            </a:pPr>
            <a:r>
              <a:rPr lang="tr-TR" sz="2000" dirty="0"/>
              <a:t>      Örnek: Sallanan ip.</a:t>
            </a:r>
          </a:p>
          <a:p>
            <a:r>
              <a:rPr lang="tr-TR" sz="2000" dirty="0"/>
              <a:t>Cisim hareketi dalga yönüne diktir.</a:t>
            </a:r>
          </a:p>
          <a:p>
            <a:r>
              <a:rPr lang="tr-TR" sz="2000" dirty="0"/>
              <a:t>Hareketi kısmen yavaştır (2-5 km/saniye)</a:t>
            </a:r>
          </a:p>
          <a:p>
            <a:pPr marL="0" indent="0">
              <a:buNone/>
            </a:pPr>
            <a:endParaRPr lang="tr-TR" dirty="0"/>
          </a:p>
        </p:txBody>
      </p:sp>
      <p:sp>
        <p:nvSpPr>
          <p:cNvPr id="2" name="Başlık 1"/>
          <p:cNvSpPr>
            <a:spLocks noGrp="1"/>
          </p:cNvSpPr>
          <p:nvPr>
            <p:ph type="title"/>
          </p:nvPr>
        </p:nvSpPr>
        <p:spPr>
          <a:xfrm>
            <a:off x="609600" y="274638"/>
            <a:ext cx="7924800" cy="634082"/>
          </a:xfrm>
        </p:spPr>
        <p:txBody>
          <a:bodyPr/>
          <a:lstStyle/>
          <a:p>
            <a:pPr algn="ctr"/>
            <a:r>
              <a:rPr lang="tr-TR" dirty="0" smtClean="0">
                <a:solidFill>
                  <a:srgbClr val="FFC000"/>
                </a:solidFill>
              </a:rPr>
              <a:t>1. Cisim dalgaları</a:t>
            </a:r>
            <a:endParaRPr lang="tr-TR" dirty="0">
              <a:solidFill>
                <a:srgbClr val="FFC000"/>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28</a:t>
            </a:fld>
            <a:endParaRPr lang="tr-TR"/>
          </a:p>
        </p:txBody>
      </p:sp>
    </p:spTree>
    <p:extLst>
      <p:ext uri="{BB962C8B-B14F-4D97-AF65-F5344CB8AC3E}">
        <p14:creationId xmlns:p14="http://schemas.microsoft.com/office/powerpoint/2010/main" val="3040878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2420888"/>
            <a:ext cx="8064896" cy="3384376"/>
          </a:xfrm>
        </p:spPr>
      </p:pic>
      <p:sp>
        <p:nvSpPr>
          <p:cNvPr id="6" name="Başlık 5"/>
          <p:cNvSpPr>
            <a:spLocks noGrp="1"/>
          </p:cNvSpPr>
          <p:nvPr>
            <p:ph type="title"/>
          </p:nvPr>
        </p:nvSpPr>
        <p:spPr>
          <a:xfrm>
            <a:off x="609600" y="274638"/>
            <a:ext cx="7924800" cy="706090"/>
          </a:xfrm>
        </p:spPr>
        <p:txBody>
          <a:bodyPr/>
          <a:lstStyle/>
          <a:p>
            <a:pPr algn="ctr"/>
            <a:r>
              <a:rPr lang="tr-TR" dirty="0" smtClean="0">
                <a:solidFill>
                  <a:srgbClr val="FF0000"/>
                </a:solidFill>
              </a:rPr>
              <a:t>        CİSİM DALGALARI </a:t>
            </a:r>
            <a:endParaRPr lang="tr-TR" dirty="0">
              <a:solidFill>
                <a:srgbClr val="FF0000"/>
              </a:solidFill>
            </a:endParaRPr>
          </a:p>
        </p:txBody>
      </p:sp>
      <p:sp>
        <p:nvSpPr>
          <p:cNvPr id="7" name="Metin Yer Tutucusu 6"/>
          <p:cNvSpPr>
            <a:spLocks noGrp="1"/>
          </p:cNvSpPr>
          <p:nvPr>
            <p:ph type="body" idx="1"/>
          </p:nvPr>
        </p:nvSpPr>
        <p:spPr/>
        <p:txBody>
          <a:bodyPr>
            <a:normAutofit/>
          </a:bodyPr>
          <a:lstStyle/>
          <a:p>
            <a:pPr algn="ctr"/>
            <a:r>
              <a:rPr lang="tr-TR" sz="2000" dirty="0" smtClean="0"/>
              <a:t>BİRİNCİL(P ) DALGALARI </a:t>
            </a:r>
            <a:endParaRPr lang="tr-TR" sz="2000" dirty="0"/>
          </a:p>
        </p:txBody>
      </p:sp>
      <p:sp>
        <p:nvSpPr>
          <p:cNvPr id="8" name="Metin Yer Tutucusu 7"/>
          <p:cNvSpPr>
            <a:spLocks noGrp="1"/>
          </p:cNvSpPr>
          <p:nvPr>
            <p:ph type="body" sz="quarter" idx="3"/>
          </p:nvPr>
        </p:nvSpPr>
        <p:spPr/>
        <p:txBody>
          <a:bodyPr>
            <a:normAutofit/>
          </a:bodyPr>
          <a:lstStyle/>
          <a:p>
            <a:pPr algn="ctr"/>
            <a:r>
              <a:rPr lang="tr-TR" sz="2000" dirty="0" smtClean="0"/>
              <a:t>İKİNCİL(S) WAVES DALGALARI</a:t>
            </a:r>
            <a:endParaRPr lang="tr-TR" sz="2000" dirty="0"/>
          </a:p>
        </p:txBody>
      </p:sp>
      <p:sp>
        <p:nvSpPr>
          <p:cNvPr id="3" name="Slayt Numarası Yer Tutucusu 2"/>
          <p:cNvSpPr>
            <a:spLocks noGrp="1"/>
          </p:cNvSpPr>
          <p:nvPr>
            <p:ph type="sldNum" sz="quarter" idx="12"/>
          </p:nvPr>
        </p:nvSpPr>
        <p:spPr/>
        <p:txBody>
          <a:bodyPr/>
          <a:lstStyle/>
          <a:p>
            <a:fld id="{F302176B-0E47-46AC-8F43-DAB4B8A37D06}" type="slidenum">
              <a:rPr lang="tr-TR" smtClean="0"/>
              <a:t>29</a:t>
            </a:fld>
            <a:endParaRPr lang="tr-TR"/>
          </a:p>
        </p:txBody>
      </p:sp>
    </p:spTree>
    <p:extLst>
      <p:ext uri="{BB962C8B-B14F-4D97-AF65-F5344CB8AC3E}">
        <p14:creationId xmlns:p14="http://schemas.microsoft.com/office/powerpoint/2010/main" val="334037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260648"/>
            <a:ext cx="7924800" cy="5454352"/>
          </a:xfrm>
        </p:spPr>
        <p:txBody>
          <a:bodyPr>
            <a:normAutofit/>
          </a:bodyPr>
          <a:lstStyle/>
          <a:p>
            <a:pPr algn="just"/>
            <a:r>
              <a:rPr lang="tr-TR" sz="2800" dirty="0" smtClean="0">
                <a:latin typeface="Arial" pitchFamily="34" charset="0"/>
                <a:cs typeface="Arial" pitchFamily="34" charset="0"/>
              </a:rPr>
              <a:t>Yerküredeki </a:t>
            </a:r>
            <a:r>
              <a:rPr lang="tr-TR" sz="2800" dirty="0">
                <a:latin typeface="Arial" pitchFamily="34" charset="0"/>
                <a:cs typeface="Arial" pitchFamily="34" charset="0"/>
              </a:rPr>
              <a:t>tektonik kuvvetler, elastik sınırlarını aşan </a:t>
            </a:r>
            <a:r>
              <a:rPr lang="tr-TR" sz="2800" dirty="0" smtClean="0">
                <a:latin typeface="Arial" pitchFamily="34" charset="0"/>
                <a:cs typeface="Arial" pitchFamily="34" charset="0"/>
              </a:rPr>
              <a:t>kayalarda gerilmeler </a:t>
            </a:r>
            <a:r>
              <a:rPr lang="tr-TR" sz="2800" dirty="0">
                <a:latin typeface="Arial" pitchFamily="34" charset="0"/>
                <a:cs typeface="Arial" pitchFamily="34" charset="0"/>
              </a:rPr>
              <a:t>üretir ve bu da kırılmalara neden olur.</a:t>
            </a:r>
          </a:p>
          <a:p>
            <a:pPr algn="just"/>
            <a:r>
              <a:rPr lang="tr-TR" sz="2800" dirty="0" smtClean="0">
                <a:latin typeface="Arial" pitchFamily="34" charset="0"/>
                <a:cs typeface="Arial" pitchFamily="34" charset="0"/>
              </a:rPr>
              <a:t>Enerji </a:t>
            </a:r>
            <a:r>
              <a:rPr lang="tr-TR" sz="2800" dirty="0">
                <a:latin typeface="Arial" pitchFamily="34" charset="0"/>
                <a:cs typeface="Arial" pitchFamily="34" charset="0"/>
              </a:rPr>
              <a:t>deprem sırasında sismik dalgalar şeklinde </a:t>
            </a:r>
            <a:r>
              <a:rPr lang="tr-TR" sz="2800" dirty="0" smtClean="0">
                <a:latin typeface="Arial" pitchFamily="34" charset="0"/>
                <a:cs typeface="Arial" pitchFamily="34" charset="0"/>
              </a:rPr>
              <a:t>salınır. Enerji </a:t>
            </a:r>
            <a:r>
              <a:rPr lang="tr-TR" sz="2800" dirty="0">
                <a:latin typeface="Arial" pitchFamily="34" charset="0"/>
                <a:cs typeface="Arial" pitchFamily="34" charset="0"/>
              </a:rPr>
              <a:t>iki kaya kütlesi arasındaki bir kırık </a:t>
            </a:r>
            <a:r>
              <a:rPr lang="tr-TR" sz="2800" dirty="0" smtClean="0">
                <a:latin typeface="Arial" pitchFamily="34" charset="0"/>
                <a:cs typeface="Arial" pitchFamily="34" charset="0"/>
              </a:rPr>
              <a:t>uzanımdan salınmaktadır. </a:t>
            </a:r>
            <a:r>
              <a:rPr lang="tr-TR" sz="2800" dirty="0">
                <a:latin typeface="Arial" pitchFamily="34" charset="0"/>
                <a:cs typeface="Arial" pitchFamily="34" charset="0"/>
              </a:rPr>
              <a:t>(fay</a:t>
            </a:r>
            <a:r>
              <a:rPr lang="tr-TR" sz="2800" dirty="0" smtClean="0">
                <a:latin typeface="Arial" pitchFamily="34" charset="0"/>
                <a:cs typeface="Arial" pitchFamily="34" charset="0"/>
              </a:rPr>
              <a:t>)</a:t>
            </a:r>
          </a:p>
          <a:p>
            <a:pPr algn="just"/>
            <a:r>
              <a:rPr lang="tr-TR" sz="2800" dirty="0" smtClean="0">
                <a:latin typeface="Arial" pitchFamily="34" charset="0"/>
                <a:cs typeface="Arial" pitchFamily="34" charset="0"/>
              </a:rPr>
              <a:t>Depremler </a:t>
            </a:r>
            <a:r>
              <a:rPr lang="tr-TR" sz="2800" dirty="0">
                <a:latin typeface="Arial" pitchFamily="34" charset="0"/>
                <a:cs typeface="Arial" pitchFamily="34" charset="0"/>
              </a:rPr>
              <a:t>aniden faylar boyunca yerkabuğunun içinde </a:t>
            </a:r>
            <a:r>
              <a:rPr lang="tr-TR" sz="2800" dirty="0" smtClean="0">
                <a:latin typeface="Arial" pitchFamily="34" charset="0"/>
                <a:cs typeface="Arial" pitchFamily="34" charset="0"/>
              </a:rPr>
              <a:t>uzun süre </a:t>
            </a:r>
            <a:r>
              <a:rPr lang="tr-TR" sz="2800" dirty="0">
                <a:latin typeface="Arial" pitchFamily="34" charset="0"/>
                <a:cs typeface="Arial" pitchFamily="34" charset="0"/>
              </a:rPr>
              <a:t>boyunca </a:t>
            </a:r>
            <a:r>
              <a:rPr lang="tr-TR" sz="2800" dirty="0" smtClean="0">
                <a:latin typeface="Arial" pitchFamily="34" charset="0"/>
                <a:cs typeface="Arial" pitchFamily="34" charset="0"/>
              </a:rPr>
              <a:t>inşa olan  </a:t>
            </a:r>
            <a:r>
              <a:rPr lang="tr-TR" sz="2800" dirty="0">
                <a:latin typeface="Arial" pitchFamily="34" charset="0"/>
                <a:cs typeface="Arial" pitchFamily="34" charset="0"/>
              </a:rPr>
              <a:t>enerjinin büyük miktarlarda </a:t>
            </a:r>
            <a:r>
              <a:rPr lang="tr-TR" sz="2800" dirty="0" smtClean="0">
                <a:latin typeface="Arial" pitchFamily="34" charset="0"/>
                <a:cs typeface="Arial" pitchFamily="34" charset="0"/>
              </a:rPr>
              <a:t>serbest kalmasıyla </a:t>
            </a:r>
            <a:r>
              <a:rPr lang="tr-TR" sz="2800" dirty="0">
                <a:latin typeface="Arial" pitchFamily="34" charset="0"/>
                <a:cs typeface="Arial" pitchFamily="34" charset="0"/>
              </a:rPr>
              <a:t>meydana </a:t>
            </a:r>
            <a:r>
              <a:rPr lang="tr-TR" sz="2800" dirty="0" smtClean="0">
                <a:latin typeface="Arial" pitchFamily="34" charset="0"/>
                <a:cs typeface="Arial" pitchFamily="34" charset="0"/>
              </a:rPr>
              <a:t>gelir.</a:t>
            </a:r>
            <a:endParaRPr lang="tr-TR" sz="2800" dirty="0">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3</a:t>
            </a:fld>
            <a:endParaRPr lang="tr-TR"/>
          </a:p>
        </p:txBody>
      </p:sp>
    </p:spTree>
    <p:extLst>
      <p:ext uri="{BB962C8B-B14F-4D97-AF65-F5344CB8AC3E}">
        <p14:creationId xmlns:p14="http://schemas.microsoft.com/office/powerpoint/2010/main" val="1406273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400" dirty="0" smtClean="0"/>
              <a:t>Deprem </a:t>
            </a:r>
            <a:r>
              <a:rPr lang="tr-TR" sz="2400" dirty="0"/>
              <a:t>enerjisi yüzeye ulaştığında oluşur</a:t>
            </a:r>
            <a:r>
              <a:rPr lang="tr-TR" sz="2400" dirty="0" smtClean="0"/>
              <a:t>.</a:t>
            </a:r>
          </a:p>
          <a:p>
            <a:pPr marL="0" indent="0">
              <a:buNone/>
            </a:pPr>
            <a:r>
              <a:rPr lang="tr-TR" sz="2400" dirty="0"/>
              <a:t>Bunlar en yavaş hareketli dalgalardır, ama yeryüzündeki yapılar </a:t>
            </a:r>
            <a:r>
              <a:rPr lang="tr-TR" sz="2400" dirty="0" smtClean="0"/>
              <a:t>için oldukça </a:t>
            </a:r>
            <a:r>
              <a:rPr lang="tr-TR" sz="2400" dirty="0"/>
              <a:t>yıkıcıdır</a:t>
            </a:r>
            <a:r>
              <a:rPr lang="tr-TR" sz="2400" dirty="0" smtClean="0"/>
              <a:t>.</a:t>
            </a:r>
          </a:p>
          <a:p>
            <a:pPr marL="0" indent="0">
              <a:buNone/>
            </a:pPr>
            <a:r>
              <a:rPr lang="tr-TR" sz="2400" dirty="0" smtClean="0">
                <a:solidFill>
                  <a:srgbClr val="FF0000"/>
                </a:solidFill>
              </a:rPr>
              <a:t>1.Love </a:t>
            </a:r>
            <a:r>
              <a:rPr lang="tr-TR" sz="2400" dirty="0">
                <a:solidFill>
                  <a:srgbClr val="FF0000"/>
                </a:solidFill>
              </a:rPr>
              <a:t>Dalgaları</a:t>
            </a:r>
          </a:p>
          <a:p>
            <a:r>
              <a:rPr lang="tr-TR" sz="2400" dirty="0"/>
              <a:t>Yanal harekete sahiptir</a:t>
            </a:r>
            <a:r>
              <a:rPr lang="tr-TR" sz="2400" dirty="0" smtClean="0"/>
              <a:t>.</a:t>
            </a:r>
          </a:p>
          <a:p>
            <a:r>
              <a:rPr lang="tr-TR" sz="2400" dirty="0"/>
              <a:t>Sıvılarda hareket edemez</a:t>
            </a:r>
            <a:r>
              <a:rPr lang="tr-TR" sz="2400" dirty="0" smtClean="0"/>
              <a:t>.</a:t>
            </a:r>
            <a:endParaRPr lang="tr-TR" sz="2400" dirty="0"/>
          </a:p>
        </p:txBody>
      </p:sp>
      <p:sp>
        <p:nvSpPr>
          <p:cNvPr id="5" name="İçerik Yer Tutucusu 4"/>
          <p:cNvSpPr>
            <a:spLocks noGrp="1"/>
          </p:cNvSpPr>
          <p:nvPr>
            <p:ph sz="quarter" idx="14"/>
          </p:nvPr>
        </p:nvSpPr>
        <p:spPr/>
        <p:txBody>
          <a:bodyPr/>
          <a:lstStyle/>
          <a:p>
            <a:pPr marL="0" indent="0">
              <a:buNone/>
            </a:pPr>
            <a:r>
              <a:rPr lang="tr-TR" sz="2400" dirty="0">
                <a:solidFill>
                  <a:srgbClr val="FF0000"/>
                </a:solidFill>
              </a:rPr>
              <a:t>2. </a:t>
            </a:r>
            <a:r>
              <a:rPr lang="tr-TR" sz="2400" dirty="0" err="1">
                <a:solidFill>
                  <a:srgbClr val="FF0000"/>
                </a:solidFill>
              </a:rPr>
              <a:t>Rayleigh</a:t>
            </a:r>
            <a:r>
              <a:rPr lang="tr-TR" sz="2400" dirty="0">
                <a:solidFill>
                  <a:srgbClr val="FF0000"/>
                </a:solidFill>
              </a:rPr>
              <a:t> dalgalar</a:t>
            </a:r>
          </a:p>
          <a:p>
            <a:r>
              <a:rPr lang="tr-TR" sz="2400" dirty="0"/>
              <a:t>Yavaştır</a:t>
            </a:r>
          </a:p>
          <a:p>
            <a:r>
              <a:rPr lang="tr-TR" sz="2400" dirty="0"/>
              <a:t>Düşey harekete sahiptir.</a:t>
            </a:r>
          </a:p>
          <a:p>
            <a:r>
              <a:rPr lang="tr-TR" sz="2400" dirty="0"/>
              <a:t>Yapılara oldukça fazla verir.</a:t>
            </a:r>
          </a:p>
          <a:p>
            <a:endParaRPr lang="tr-TR" dirty="0"/>
          </a:p>
        </p:txBody>
      </p:sp>
      <p:sp>
        <p:nvSpPr>
          <p:cNvPr id="2" name="Başlık 1"/>
          <p:cNvSpPr>
            <a:spLocks noGrp="1"/>
          </p:cNvSpPr>
          <p:nvPr>
            <p:ph type="title"/>
          </p:nvPr>
        </p:nvSpPr>
        <p:spPr/>
        <p:txBody>
          <a:bodyPr/>
          <a:lstStyle/>
          <a:p>
            <a:pPr algn="ctr"/>
            <a:r>
              <a:rPr lang="tr-TR" dirty="0" smtClean="0">
                <a:solidFill>
                  <a:srgbClr val="FFC000"/>
                </a:solidFill>
              </a:rPr>
              <a:t>2.Yüzey dalgaları</a:t>
            </a:r>
            <a:endParaRPr lang="tr-TR" dirty="0">
              <a:solidFill>
                <a:srgbClr val="FFC000"/>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t>30</a:t>
            </a:fld>
            <a:endParaRPr lang="tr-TR"/>
          </a:p>
        </p:txBody>
      </p:sp>
    </p:spTree>
    <p:extLst>
      <p:ext uri="{BB962C8B-B14F-4D97-AF65-F5344CB8AC3E}">
        <p14:creationId xmlns:p14="http://schemas.microsoft.com/office/powerpoint/2010/main" val="292727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YÜZEY DALGALARI</a:t>
            </a:r>
            <a:endParaRPr lang="tr-TR" dirty="0">
              <a:solidFill>
                <a:srgbClr val="FF0000"/>
              </a:solidFill>
            </a:endParaRPr>
          </a:p>
        </p:txBody>
      </p:sp>
      <p:sp>
        <p:nvSpPr>
          <p:cNvPr id="5" name="Metin Yer Tutucusu 4"/>
          <p:cNvSpPr>
            <a:spLocks noGrp="1"/>
          </p:cNvSpPr>
          <p:nvPr>
            <p:ph type="body" idx="1"/>
          </p:nvPr>
        </p:nvSpPr>
        <p:spPr>
          <a:xfrm>
            <a:off x="395536" y="1484784"/>
            <a:ext cx="3733800" cy="574675"/>
          </a:xfrm>
        </p:spPr>
        <p:txBody>
          <a:bodyPr>
            <a:normAutofit/>
          </a:bodyPr>
          <a:lstStyle/>
          <a:p>
            <a:r>
              <a:rPr lang="tr-TR" sz="2000" dirty="0" smtClean="0"/>
              <a:t>LOVE DALGALARI </a:t>
            </a:r>
            <a:endParaRPr lang="tr-TR" sz="2000" dirty="0"/>
          </a:p>
        </p:txBody>
      </p:sp>
      <p:sp>
        <p:nvSpPr>
          <p:cNvPr id="6" name="Metin Yer Tutucusu 5"/>
          <p:cNvSpPr>
            <a:spLocks noGrp="1"/>
          </p:cNvSpPr>
          <p:nvPr>
            <p:ph type="body" sz="quarter" idx="3"/>
          </p:nvPr>
        </p:nvSpPr>
        <p:spPr>
          <a:xfrm>
            <a:off x="395536" y="5301208"/>
            <a:ext cx="3733800" cy="574675"/>
          </a:xfrm>
        </p:spPr>
        <p:txBody>
          <a:bodyPr>
            <a:normAutofit/>
          </a:bodyPr>
          <a:lstStyle/>
          <a:p>
            <a:r>
              <a:rPr lang="tr-TR" sz="2000" dirty="0" smtClean="0"/>
              <a:t>RAYLEİGH DALGALARI</a:t>
            </a:r>
            <a:endParaRPr lang="tr-TR" sz="2000" dirty="0"/>
          </a:p>
        </p:txBody>
      </p:sp>
      <p:pic>
        <p:nvPicPr>
          <p:cNvPr id="9" name="İçerik Yer Tutucusu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536" y="2276872"/>
            <a:ext cx="8424936" cy="2952328"/>
          </a:xfrm>
        </p:spPr>
      </p:pic>
      <p:sp>
        <p:nvSpPr>
          <p:cNvPr id="3" name="Slayt Numarası Yer Tutucusu 2"/>
          <p:cNvSpPr>
            <a:spLocks noGrp="1"/>
          </p:cNvSpPr>
          <p:nvPr>
            <p:ph type="sldNum" sz="quarter" idx="12"/>
          </p:nvPr>
        </p:nvSpPr>
        <p:spPr/>
        <p:txBody>
          <a:bodyPr/>
          <a:lstStyle/>
          <a:p>
            <a:fld id="{F302176B-0E47-46AC-8F43-DAB4B8A37D06}" type="slidenum">
              <a:rPr lang="tr-TR" smtClean="0"/>
              <a:t>31</a:t>
            </a:fld>
            <a:endParaRPr lang="tr-TR"/>
          </a:p>
        </p:txBody>
      </p:sp>
    </p:spTree>
    <p:extLst>
      <p:ext uri="{BB962C8B-B14F-4D97-AF65-F5344CB8AC3E}">
        <p14:creationId xmlns:p14="http://schemas.microsoft.com/office/powerpoint/2010/main" val="2135173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quarter" idx="14"/>
          </p:nvPr>
        </p:nvSpPr>
        <p:spPr/>
        <p:txBody>
          <a:bodyPr/>
          <a:lstStyle/>
          <a:p>
            <a:endParaRPr lang="tr-TR"/>
          </a:p>
        </p:txBody>
      </p:sp>
      <p:pic>
        <p:nvPicPr>
          <p:cNvPr id="3" name="İçerik Yer Tutucusu 2"/>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2450635"/>
            <a:ext cx="3733800" cy="3023530"/>
          </a:xfrm>
        </p:spPr>
      </p:pic>
      <p:sp>
        <p:nvSpPr>
          <p:cNvPr id="7" name="Metin Yer Tutucusu 6"/>
          <p:cNvSpPr>
            <a:spLocks noGrp="1"/>
          </p:cNvSpPr>
          <p:nvPr>
            <p:ph type="body" idx="1"/>
          </p:nvPr>
        </p:nvSpPr>
        <p:spPr/>
        <p:txBody>
          <a:bodyPr>
            <a:normAutofit/>
          </a:bodyPr>
          <a:lstStyle/>
          <a:p>
            <a:r>
              <a:rPr lang="tr-TR" sz="2800" dirty="0" err="1" smtClean="0"/>
              <a:t>Love</a:t>
            </a:r>
            <a:r>
              <a:rPr lang="tr-TR" sz="2800" dirty="0" smtClean="0"/>
              <a:t> Dalgası </a:t>
            </a:r>
            <a:endParaRPr lang="tr-TR" sz="2800" dirty="0"/>
          </a:p>
        </p:txBody>
      </p:sp>
      <p:sp>
        <p:nvSpPr>
          <p:cNvPr id="8" name="Metin Yer Tutucusu 7"/>
          <p:cNvSpPr>
            <a:spLocks noGrp="1"/>
          </p:cNvSpPr>
          <p:nvPr>
            <p:ph type="body" sz="quarter" idx="3"/>
          </p:nvPr>
        </p:nvSpPr>
        <p:spPr/>
        <p:txBody>
          <a:bodyPr>
            <a:normAutofit/>
          </a:bodyPr>
          <a:lstStyle/>
          <a:p>
            <a:r>
              <a:rPr lang="tr-TR" sz="2800" dirty="0" err="1" smtClean="0"/>
              <a:t>Rayleigh</a:t>
            </a:r>
            <a:r>
              <a:rPr lang="tr-TR" sz="2800" dirty="0" smtClean="0"/>
              <a:t> Dalgası</a:t>
            </a:r>
            <a:endParaRPr lang="tr-TR" sz="28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1" y="2420888"/>
            <a:ext cx="3569867" cy="2952328"/>
          </a:xfrm>
          <a:prstGeom prst="rect">
            <a:avLst/>
          </a:prstGeom>
        </p:spPr>
      </p:pic>
      <p:sp>
        <p:nvSpPr>
          <p:cNvPr id="10" name="Slayt Numarası Yer Tutucusu 9"/>
          <p:cNvSpPr>
            <a:spLocks noGrp="1"/>
          </p:cNvSpPr>
          <p:nvPr>
            <p:ph type="sldNum" sz="quarter" idx="12"/>
          </p:nvPr>
        </p:nvSpPr>
        <p:spPr/>
        <p:txBody>
          <a:bodyPr/>
          <a:lstStyle/>
          <a:p>
            <a:fld id="{F302176B-0E47-46AC-8F43-DAB4B8A37D06}" type="slidenum">
              <a:rPr lang="tr-TR" smtClean="0"/>
              <a:t>32</a:t>
            </a:fld>
            <a:endParaRPr lang="tr-TR"/>
          </a:p>
        </p:txBody>
      </p:sp>
    </p:spTree>
    <p:extLst>
      <p:ext uri="{BB962C8B-B14F-4D97-AF65-F5344CB8AC3E}">
        <p14:creationId xmlns:p14="http://schemas.microsoft.com/office/powerpoint/2010/main" val="2130637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634082"/>
          </a:xfrm>
        </p:spPr>
        <p:txBody>
          <a:bodyPr/>
          <a:lstStyle/>
          <a:p>
            <a:pPr algn="ctr"/>
            <a:r>
              <a:rPr lang="tr-TR" dirty="0" smtClean="0">
                <a:solidFill>
                  <a:srgbClr val="FFC000"/>
                </a:solidFill>
              </a:rPr>
              <a:t>Depremlerin ölçümü</a:t>
            </a:r>
            <a:endParaRPr lang="tr-TR" dirty="0">
              <a:solidFill>
                <a:srgbClr val="FFC000"/>
              </a:solidFill>
            </a:endParaRPr>
          </a:p>
        </p:txBody>
      </p:sp>
      <p:sp>
        <p:nvSpPr>
          <p:cNvPr id="3" name="İçerik Yer Tutucusu 2"/>
          <p:cNvSpPr>
            <a:spLocks noGrp="1"/>
          </p:cNvSpPr>
          <p:nvPr>
            <p:ph sz="quarter" idx="13"/>
          </p:nvPr>
        </p:nvSpPr>
        <p:spPr>
          <a:xfrm>
            <a:off x="609600" y="836712"/>
            <a:ext cx="7924800" cy="4878288"/>
          </a:xfrm>
        </p:spPr>
        <p:txBody>
          <a:bodyPr/>
          <a:lstStyle/>
          <a:p>
            <a:r>
              <a:rPr lang="tr-TR" sz="2400" dirty="0" smtClean="0">
                <a:solidFill>
                  <a:srgbClr val="FF0000"/>
                </a:solidFill>
              </a:rPr>
              <a:t> </a:t>
            </a:r>
            <a:r>
              <a:rPr lang="tr-TR" sz="2400" dirty="0" err="1">
                <a:solidFill>
                  <a:srgbClr val="FF0000"/>
                </a:solidFill>
              </a:rPr>
              <a:t>Sismometreler</a:t>
            </a:r>
            <a:r>
              <a:rPr lang="tr-TR" sz="2400" dirty="0">
                <a:solidFill>
                  <a:srgbClr val="FF0000"/>
                </a:solidFill>
              </a:rPr>
              <a:t> </a:t>
            </a:r>
            <a:r>
              <a:rPr lang="tr-TR" dirty="0" smtClean="0"/>
              <a:t>: </a:t>
            </a:r>
            <a:r>
              <a:rPr lang="tr-TR" dirty="0"/>
              <a:t>sismik dalgaları ölçmek için </a:t>
            </a:r>
            <a:r>
              <a:rPr lang="tr-TR" dirty="0" smtClean="0"/>
              <a:t>kullanılır.</a:t>
            </a:r>
            <a:endParaRPr lang="tr-TR" dirty="0"/>
          </a:p>
          <a:p>
            <a:r>
              <a:rPr lang="tr-TR" sz="2400" dirty="0" smtClean="0">
                <a:solidFill>
                  <a:srgbClr val="FF0000"/>
                </a:solidFill>
              </a:rPr>
              <a:t>Sismograflar :</a:t>
            </a:r>
            <a:r>
              <a:rPr lang="tr-TR" dirty="0" err="1" smtClean="0"/>
              <a:t>Sismometreler</a:t>
            </a:r>
            <a:r>
              <a:rPr lang="tr-TR" dirty="0" smtClean="0"/>
              <a:t> </a:t>
            </a:r>
            <a:r>
              <a:rPr lang="tr-TR" dirty="0"/>
              <a:t>tarafından tespit edilen hareketi kalıcı olarak </a:t>
            </a:r>
            <a:r>
              <a:rPr lang="tr-TR" dirty="0" smtClean="0"/>
              <a:t>üreten kayıt cihazları.</a:t>
            </a:r>
            <a:endParaRPr lang="tr-TR" dirty="0"/>
          </a:p>
          <a:p>
            <a:r>
              <a:rPr lang="tr-TR" sz="2400" dirty="0" smtClean="0">
                <a:solidFill>
                  <a:srgbClr val="FF0000"/>
                </a:solidFill>
              </a:rPr>
              <a:t> </a:t>
            </a:r>
            <a:r>
              <a:rPr lang="tr-TR" sz="2400" dirty="0" err="1">
                <a:solidFill>
                  <a:srgbClr val="FF0000"/>
                </a:solidFill>
              </a:rPr>
              <a:t>Sismogramlar</a:t>
            </a:r>
            <a:r>
              <a:rPr lang="tr-TR" sz="2400" dirty="0">
                <a:solidFill>
                  <a:srgbClr val="FF0000"/>
                </a:solidFill>
              </a:rPr>
              <a:t> </a:t>
            </a:r>
            <a:r>
              <a:rPr lang="tr-TR" dirty="0"/>
              <a:t>– deprem dalgalarının kalıcı </a:t>
            </a:r>
            <a:r>
              <a:rPr lang="tr-TR" dirty="0" smtClean="0"/>
              <a:t>kayıtları </a:t>
            </a:r>
          </a:p>
          <a:p>
            <a:pPr marL="0" indent="0">
              <a:buNone/>
            </a:pPr>
            <a:r>
              <a:rPr lang="tr-TR" dirty="0" smtClean="0"/>
              <a:t>      --Deprem </a:t>
            </a:r>
            <a:r>
              <a:rPr lang="tr-TR" dirty="0"/>
              <a:t>gerilimleri ölçmek için </a:t>
            </a:r>
            <a:r>
              <a:rPr lang="tr-TR" dirty="0" smtClean="0"/>
              <a:t>kullanılır.</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33</a:t>
            </a:fld>
            <a:endParaRPr lang="tr-TR"/>
          </a:p>
        </p:txBody>
      </p:sp>
    </p:spTree>
    <p:extLst>
      <p:ext uri="{BB962C8B-B14F-4D97-AF65-F5344CB8AC3E}">
        <p14:creationId xmlns:p14="http://schemas.microsoft.com/office/powerpoint/2010/main" val="3520594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634082"/>
          </a:xfrm>
        </p:spPr>
        <p:txBody>
          <a:bodyPr/>
          <a:lstStyle/>
          <a:p>
            <a:pPr algn="ctr"/>
            <a:r>
              <a:rPr lang="tr-TR" dirty="0" err="1" smtClean="0">
                <a:solidFill>
                  <a:srgbClr val="FF0000"/>
                </a:solidFill>
              </a:rPr>
              <a:t>seismograf</a:t>
            </a:r>
            <a:endParaRPr lang="tr-TR" dirty="0">
              <a:solidFill>
                <a:srgbClr val="FF0000"/>
              </a:solidFill>
            </a:endParaRPr>
          </a:p>
        </p:txBody>
      </p:sp>
      <p:sp>
        <p:nvSpPr>
          <p:cNvPr id="3" name="İçerik Yer Tutucusu 2"/>
          <p:cNvSpPr>
            <a:spLocks noGrp="1"/>
          </p:cNvSpPr>
          <p:nvPr>
            <p:ph sz="quarter" idx="13"/>
          </p:nvPr>
        </p:nvSpPr>
        <p:spPr>
          <a:xfrm>
            <a:off x="609600" y="1196752"/>
            <a:ext cx="7924800" cy="4518248"/>
          </a:xfrm>
        </p:spPr>
        <p:txBody>
          <a:bodyPr>
            <a:normAutofit/>
          </a:bodyPr>
          <a:lstStyle/>
          <a:p>
            <a:r>
              <a:rPr lang="tr-TR" sz="2400" dirty="0" smtClean="0"/>
              <a:t>Yanal </a:t>
            </a:r>
            <a:r>
              <a:rPr lang="tr-TR" sz="2400" dirty="0"/>
              <a:t>hareketi ölçer (</a:t>
            </a:r>
            <a:r>
              <a:rPr lang="tr-TR" sz="2400" dirty="0" smtClean="0"/>
              <a:t>P dalgaları)</a:t>
            </a:r>
          </a:p>
          <a:p>
            <a:pPr marL="0" indent="0">
              <a:buNone/>
            </a:pPr>
            <a:endParaRPr lang="tr-TR" sz="2400" dirty="0"/>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72000" y="2254784"/>
            <a:ext cx="4041773" cy="3473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259334"/>
            <a:ext cx="3816424" cy="3473921"/>
          </a:xfrm>
          <a:prstGeom prst="rect">
            <a:avLst/>
          </a:prstGeom>
        </p:spPr>
      </p:pic>
      <p:sp>
        <p:nvSpPr>
          <p:cNvPr id="6" name="Slayt Numarası Yer Tutucusu 5"/>
          <p:cNvSpPr>
            <a:spLocks noGrp="1"/>
          </p:cNvSpPr>
          <p:nvPr>
            <p:ph type="sldNum" sz="quarter" idx="12"/>
          </p:nvPr>
        </p:nvSpPr>
        <p:spPr/>
        <p:txBody>
          <a:bodyPr/>
          <a:lstStyle/>
          <a:p>
            <a:fld id="{F302176B-0E47-46AC-8F43-DAB4B8A37D06}" type="slidenum">
              <a:rPr lang="tr-TR" smtClean="0"/>
              <a:t>34</a:t>
            </a:fld>
            <a:endParaRPr lang="tr-TR"/>
          </a:p>
        </p:txBody>
      </p:sp>
    </p:spTree>
    <p:extLst>
      <p:ext uri="{BB962C8B-B14F-4D97-AF65-F5344CB8AC3E}">
        <p14:creationId xmlns:p14="http://schemas.microsoft.com/office/powerpoint/2010/main" val="1435305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850106"/>
          </a:xfrm>
        </p:spPr>
        <p:txBody>
          <a:bodyPr/>
          <a:lstStyle/>
          <a:p>
            <a:pPr algn="ctr"/>
            <a:r>
              <a:rPr lang="tr-TR" dirty="0" smtClean="0">
                <a:solidFill>
                  <a:srgbClr val="FFC000"/>
                </a:solidFill>
              </a:rPr>
              <a:t>Depremlerin yeri</a:t>
            </a:r>
            <a:endParaRPr lang="tr-TR" dirty="0">
              <a:solidFill>
                <a:srgbClr val="FFC000"/>
              </a:solidFill>
            </a:endParaRPr>
          </a:p>
        </p:txBody>
      </p:sp>
      <p:sp>
        <p:nvSpPr>
          <p:cNvPr id="3" name="İçerik Yer Tutucusu 2"/>
          <p:cNvSpPr>
            <a:spLocks noGrp="1"/>
          </p:cNvSpPr>
          <p:nvPr>
            <p:ph sz="quarter" idx="13"/>
          </p:nvPr>
        </p:nvSpPr>
        <p:spPr/>
        <p:txBody>
          <a:bodyPr>
            <a:normAutofit/>
          </a:bodyPr>
          <a:lstStyle/>
          <a:p>
            <a:r>
              <a:rPr lang="tr-TR" sz="2400" dirty="0" smtClean="0">
                <a:solidFill>
                  <a:srgbClr val="FF0000"/>
                </a:solidFill>
              </a:rPr>
              <a:t>Odak </a:t>
            </a:r>
            <a:r>
              <a:rPr lang="tr-TR" sz="2400" dirty="0">
                <a:solidFill>
                  <a:srgbClr val="FF0000"/>
                </a:solidFill>
              </a:rPr>
              <a:t>noktası </a:t>
            </a:r>
            <a:r>
              <a:rPr lang="tr-TR" sz="2400" dirty="0" smtClean="0"/>
              <a:t>:yerin </a:t>
            </a:r>
            <a:r>
              <a:rPr lang="tr-TR" sz="2400" dirty="0"/>
              <a:t>içinde depremin enerjisinin ortaya çıktığı noktadır.</a:t>
            </a:r>
          </a:p>
          <a:p>
            <a:r>
              <a:rPr lang="tr-TR" sz="2400" dirty="0" smtClean="0">
                <a:solidFill>
                  <a:srgbClr val="FF0000"/>
                </a:solidFill>
              </a:rPr>
              <a:t>Odak </a:t>
            </a:r>
            <a:r>
              <a:rPr lang="tr-TR" sz="2400" dirty="0">
                <a:solidFill>
                  <a:srgbClr val="FF0000"/>
                </a:solidFill>
              </a:rPr>
              <a:t>derinliği </a:t>
            </a:r>
            <a:r>
              <a:rPr lang="tr-TR" sz="2400" dirty="0" smtClean="0"/>
              <a:t>:yeryüzünün </a:t>
            </a:r>
            <a:r>
              <a:rPr lang="tr-TR" sz="2400" dirty="0"/>
              <a:t>altında olan odak derinliği belirlenebilir.</a:t>
            </a:r>
          </a:p>
          <a:p>
            <a:pPr marL="0" indent="0">
              <a:buNone/>
            </a:pPr>
            <a:r>
              <a:rPr lang="tr-TR" sz="2400" dirty="0" smtClean="0"/>
              <a:t>    – </a:t>
            </a:r>
            <a:r>
              <a:rPr lang="tr-TR" sz="2400" dirty="0"/>
              <a:t>Sığ </a:t>
            </a:r>
            <a:r>
              <a:rPr lang="tr-TR" sz="2400" dirty="0" smtClean="0"/>
              <a:t>odak: </a:t>
            </a:r>
            <a:r>
              <a:rPr lang="tr-TR" sz="2400" dirty="0"/>
              <a:t>0-70 km derinlik</a:t>
            </a:r>
          </a:p>
          <a:p>
            <a:pPr marL="0" indent="0">
              <a:buNone/>
            </a:pPr>
            <a:r>
              <a:rPr lang="tr-TR" sz="2400" dirty="0" smtClean="0"/>
              <a:t>   – </a:t>
            </a:r>
            <a:r>
              <a:rPr lang="tr-TR" sz="2400" dirty="0"/>
              <a:t>Ortalama odak </a:t>
            </a:r>
            <a:r>
              <a:rPr lang="tr-TR" sz="2400" dirty="0" smtClean="0"/>
              <a:t>:70-350 </a:t>
            </a:r>
            <a:r>
              <a:rPr lang="tr-TR" sz="2400" dirty="0"/>
              <a:t>km derinlik</a:t>
            </a:r>
          </a:p>
          <a:p>
            <a:pPr marL="0" indent="0">
              <a:buNone/>
            </a:pPr>
            <a:r>
              <a:rPr lang="tr-TR" sz="2400" dirty="0" smtClean="0"/>
              <a:t>    – </a:t>
            </a:r>
            <a:r>
              <a:rPr lang="tr-TR" sz="2400" dirty="0"/>
              <a:t>Derin odak </a:t>
            </a:r>
            <a:r>
              <a:rPr lang="tr-TR" sz="2400" dirty="0" smtClean="0"/>
              <a:t>:350-670 </a:t>
            </a:r>
            <a:r>
              <a:rPr lang="tr-TR" sz="2400" dirty="0"/>
              <a:t>km derinlik</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996952"/>
            <a:ext cx="3024336" cy="2879694"/>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t>35</a:t>
            </a:fld>
            <a:endParaRPr lang="tr-TR"/>
          </a:p>
        </p:txBody>
      </p:sp>
    </p:spTree>
    <p:extLst>
      <p:ext uri="{BB962C8B-B14F-4D97-AF65-F5344CB8AC3E}">
        <p14:creationId xmlns:p14="http://schemas.microsoft.com/office/powerpoint/2010/main" val="1473574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476672"/>
            <a:ext cx="7924800" cy="5238328"/>
          </a:xfrm>
        </p:spPr>
        <p:txBody>
          <a:bodyPr>
            <a:normAutofit/>
          </a:bodyPr>
          <a:lstStyle/>
          <a:p>
            <a:r>
              <a:rPr lang="tr-TR" sz="2400" dirty="0" smtClean="0"/>
              <a:t> P- </a:t>
            </a:r>
            <a:r>
              <a:rPr lang="tr-TR" sz="2400" dirty="0" err="1"/>
              <a:t>and</a:t>
            </a:r>
            <a:r>
              <a:rPr lang="tr-TR" sz="2400" dirty="0"/>
              <a:t> S-dalgaları deprem </a:t>
            </a:r>
            <a:r>
              <a:rPr lang="tr-TR" sz="2400" dirty="0" smtClean="0"/>
              <a:t>odağından aynı </a:t>
            </a:r>
            <a:r>
              <a:rPr lang="tr-TR" sz="2400" dirty="0"/>
              <a:t>anda ayrılır</a:t>
            </a:r>
          </a:p>
          <a:p>
            <a:r>
              <a:rPr lang="tr-TR" sz="2400" dirty="0" smtClean="0"/>
              <a:t> </a:t>
            </a:r>
            <a:r>
              <a:rPr lang="tr-TR" sz="2400" dirty="0"/>
              <a:t>P dalgaları, depremden uzaklık </a:t>
            </a:r>
            <a:r>
              <a:rPr lang="tr-TR" sz="2400" dirty="0" smtClean="0"/>
              <a:t>ve zaman </a:t>
            </a:r>
            <a:r>
              <a:rPr lang="tr-TR" sz="2400" dirty="0"/>
              <a:t>ile S-dalgasının daha </a:t>
            </a:r>
            <a:r>
              <a:rPr lang="tr-TR" sz="2400" dirty="0" smtClean="0"/>
              <a:t>ilerisinde kalır</a:t>
            </a:r>
            <a:r>
              <a:rPr lang="tr-TR" sz="2400" dirty="0"/>
              <a:t>.</a:t>
            </a:r>
          </a:p>
          <a:p>
            <a:r>
              <a:rPr lang="tr-TR" sz="2400" dirty="0" smtClean="0">
                <a:solidFill>
                  <a:srgbClr val="FFC000"/>
                </a:solidFill>
              </a:rPr>
              <a:t>Seyahat </a:t>
            </a:r>
            <a:r>
              <a:rPr lang="tr-TR" sz="2400" dirty="0">
                <a:solidFill>
                  <a:srgbClr val="FFC000"/>
                </a:solidFill>
              </a:rPr>
              <a:t>zaman eğrisi- </a:t>
            </a:r>
            <a:r>
              <a:rPr lang="tr-TR" sz="2400" dirty="0"/>
              <a:t>odak </a:t>
            </a:r>
            <a:r>
              <a:rPr lang="tr-TR" sz="2400" dirty="0" smtClean="0"/>
              <a:t>uzaklığını belirlemek </a:t>
            </a:r>
            <a:r>
              <a:rPr lang="tr-TR" sz="2400" dirty="0"/>
              <a:t>için kullanılır</a:t>
            </a:r>
          </a:p>
          <a:p>
            <a:pPr marL="0" indent="0">
              <a:buNone/>
            </a:pPr>
            <a:r>
              <a:rPr lang="tr-TR" sz="2400" dirty="0" smtClean="0"/>
              <a:t>      – </a:t>
            </a:r>
            <a:r>
              <a:rPr lang="tr-TR" sz="2400" dirty="0" err="1"/>
              <a:t>Ilk</a:t>
            </a:r>
            <a:r>
              <a:rPr lang="tr-TR" sz="2400" dirty="0"/>
              <a:t> P ve S dalgası varışları </a:t>
            </a:r>
            <a:r>
              <a:rPr lang="tr-TR" sz="2400" dirty="0" smtClean="0"/>
              <a:t>arasındaki zamana </a:t>
            </a:r>
            <a:r>
              <a:rPr lang="tr-TR" sz="2400" dirty="0"/>
              <a:t>dayalı</a:t>
            </a:r>
          </a:p>
        </p:txBody>
      </p:sp>
      <p:sp>
        <p:nvSpPr>
          <p:cNvPr id="2" name="Slayt Numarası Yer Tutucusu 1"/>
          <p:cNvSpPr>
            <a:spLocks noGrp="1"/>
          </p:cNvSpPr>
          <p:nvPr>
            <p:ph type="sldNum" sz="quarter" idx="12"/>
          </p:nvPr>
        </p:nvSpPr>
        <p:spPr/>
        <p:txBody>
          <a:bodyPr/>
          <a:lstStyle/>
          <a:p>
            <a:fld id="{F302176B-0E47-46AC-8F43-DAB4B8A37D06}" type="slidenum">
              <a:rPr lang="tr-TR" smtClean="0"/>
              <a:t>36</a:t>
            </a:fld>
            <a:endParaRPr lang="tr-TR"/>
          </a:p>
        </p:txBody>
      </p:sp>
    </p:spTree>
    <p:extLst>
      <p:ext uri="{BB962C8B-B14F-4D97-AF65-F5344CB8AC3E}">
        <p14:creationId xmlns:p14="http://schemas.microsoft.com/office/powerpoint/2010/main" val="1839624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260648"/>
            <a:ext cx="7924800" cy="5454352"/>
          </a:xfrm>
        </p:spPr>
        <p:txBody>
          <a:bodyPr>
            <a:normAutofit/>
          </a:bodyPr>
          <a:lstStyle/>
          <a:p>
            <a:pPr marL="0" indent="0">
              <a:buNone/>
            </a:pPr>
            <a:r>
              <a:rPr lang="tr-TR" sz="2400" dirty="0">
                <a:solidFill>
                  <a:srgbClr val="FF0000"/>
                </a:solidFill>
              </a:rPr>
              <a:t>Odak ve </a:t>
            </a:r>
            <a:r>
              <a:rPr lang="tr-TR" sz="2400" dirty="0" err="1">
                <a:solidFill>
                  <a:srgbClr val="FF0000"/>
                </a:solidFill>
              </a:rPr>
              <a:t>Epicenter</a:t>
            </a:r>
            <a:r>
              <a:rPr lang="tr-TR" sz="2400" dirty="0">
                <a:solidFill>
                  <a:srgbClr val="FF0000"/>
                </a:solidFill>
              </a:rPr>
              <a:t> arasındaki fark</a:t>
            </a:r>
          </a:p>
          <a:p>
            <a:pPr marL="0" indent="0">
              <a:buNone/>
            </a:pPr>
            <a:r>
              <a:rPr lang="tr-TR" sz="2400" dirty="0" smtClean="0">
                <a:solidFill>
                  <a:srgbClr val="FFC000"/>
                </a:solidFill>
              </a:rPr>
              <a:t>Odak : </a:t>
            </a:r>
            <a:r>
              <a:rPr lang="tr-TR" sz="2400" dirty="0" smtClean="0"/>
              <a:t>Yerkürenin </a:t>
            </a:r>
            <a:r>
              <a:rPr lang="tr-TR" sz="2400" dirty="0"/>
              <a:t>içinde depremlerin başladığı ve </a:t>
            </a:r>
            <a:r>
              <a:rPr lang="tr-TR" sz="2400" dirty="0" smtClean="0"/>
              <a:t>enerjinin bırakıldığı </a:t>
            </a:r>
            <a:r>
              <a:rPr lang="tr-TR" sz="2400" dirty="0"/>
              <a:t>yerdir.</a:t>
            </a:r>
          </a:p>
          <a:p>
            <a:pPr marL="0" indent="0">
              <a:buNone/>
            </a:pPr>
            <a:r>
              <a:rPr lang="tr-TR" sz="2400" dirty="0" smtClean="0">
                <a:solidFill>
                  <a:srgbClr val="FFC000"/>
                </a:solidFill>
              </a:rPr>
              <a:t> </a:t>
            </a:r>
            <a:r>
              <a:rPr lang="tr-TR" sz="2400" dirty="0" err="1" smtClean="0">
                <a:solidFill>
                  <a:srgbClr val="FFC000"/>
                </a:solidFill>
              </a:rPr>
              <a:t>Epicenter</a:t>
            </a:r>
            <a:r>
              <a:rPr lang="tr-TR" sz="2400" dirty="0" smtClean="0">
                <a:solidFill>
                  <a:srgbClr val="FFC000"/>
                </a:solidFill>
              </a:rPr>
              <a:t> :</a:t>
            </a:r>
            <a:r>
              <a:rPr lang="tr-TR" sz="2400" dirty="0" smtClean="0"/>
              <a:t>Dünya </a:t>
            </a:r>
            <a:r>
              <a:rPr lang="tr-TR" sz="2400" dirty="0"/>
              <a:t>yüzeyinde dikey olarak odak üzerindeki nokta</a:t>
            </a:r>
            <a:r>
              <a:rPr lang="tr-TR" sz="2400" dirty="0" smtClean="0"/>
              <a:t>.</a:t>
            </a:r>
          </a:p>
          <a:p>
            <a:pPr marL="0" indent="0">
              <a:buNone/>
            </a:pP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432929"/>
            <a:ext cx="7344816" cy="3470131"/>
          </a:xfrm>
          <a:prstGeom prst="rect">
            <a:avLst/>
          </a:prstGeom>
        </p:spPr>
      </p:pic>
      <p:sp>
        <p:nvSpPr>
          <p:cNvPr id="2" name="Slayt Numarası Yer Tutucusu 1"/>
          <p:cNvSpPr>
            <a:spLocks noGrp="1"/>
          </p:cNvSpPr>
          <p:nvPr>
            <p:ph type="sldNum" sz="quarter" idx="12"/>
          </p:nvPr>
        </p:nvSpPr>
        <p:spPr/>
        <p:txBody>
          <a:bodyPr/>
          <a:lstStyle/>
          <a:p>
            <a:fld id="{F302176B-0E47-46AC-8F43-DAB4B8A37D06}" type="slidenum">
              <a:rPr lang="tr-TR" smtClean="0"/>
              <a:t>37</a:t>
            </a:fld>
            <a:endParaRPr lang="tr-TR"/>
          </a:p>
        </p:txBody>
      </p:sp>
    </p:spTree>
    <p:extLst>
      <p:ext uri="{BB962C8B-B14F-4D97-AF65-F5344CB8AC3E}">
        <p14:creationId xmlns:p14="http://schemas.microsoft.com/office/powerpoint/2010/main" val="2765618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706090"/>
          </a:xfrm>
        </p:spPr>
        <p:txBody>
          <a:bodyPr/>
          <a:lstStyle/>
          <a:p>
            <a:pPr algn="ctr"/>
            <a:r>
              <a:rPr lang="tr-TR" dirty="0" smtClean="0">
                <a:solidFill>
                  <a:srgbClr val="FF0000"/>
                </a:solidFill>
              </a:rPr>
              <a:t>Dünya deprem </a:t>
            </a:r>
            <a:r>
              <a:rPr lang="tr-TR" dirty="0" err="1" smtClean="0">
                <a:solidFill>
                  <a:srgbClr val="FF0000"/>
                </a:solidFill>
              </a:rPr>
              <a:t>dagılımı</a:t>
            </a:r>
            <a:endParaRPr lang="tr-TR" dirty="0">
              <a:solidFill>
                <a:srgbClr val="FF0000"/>
              </a:solidFill>
            </a:endParaRPr>
          </a:p>
        </p:txBody>
      </p:sp>
      <p:sp>
        <p:nvSpPr>
          <p:cNvPr id="3" name="İçerik Yer Tutucusu 2"/>
          <p:cNvSpPr>
            <a:spLocks noGrp="1"/>
          </p:cNvSpPr>
          <p:nvPr>
            <p:ph sz="quarter" idx="13"/>
          </p:nvPr>
        </p:nvSpPr>
        <p:spPr>
          <a:xfrm>
            <a:off x="609600" y="1052736"/>
            <a:ext cx="7924800" cy="4662264"/>
          </a:xfrm>
        </p:spPr>
        <p:txBody>
          <a:bodyPr/>
          <a:lstStyle/>
          <a:p>
            <a:r>
              <a:rPr lang="tr-TR" dirty="0" smtClean="0"/>
              <a:t>Bunlardan biri büyük okyanusu </a:t>
            </a:r>
            <a:r>
              <a:rPr lang="tr-TR" dirty="0"/>
              <a:t>ç</a:t>
            </a:r>
            <a:r>
              <a:rPr lang="tr-TR" dirty="0" smtClean="0"/>
              <a:t>evreleyen ve özellikle  üzerinde etkili olan </a:t>
            </a:r>
            <a:r>
              <a:rPr lang="tr-TR" sz="2400" dirty="0" smtClean="0">
                <a:solidFill>
                  <a:srgbClr val="FF0000"/>
                </a:solidFill>
              </a:rPr>
              <a:t>pasifik deprem </a:t>
            </a:r>
            <a:r>
              <a:rPr lang="tr-TR" dirty="0" smtClean="0">
                <a:solidFill>
                  <a:srgbClr val="FF0000"/>
                </a:solidFill>
              </a:rPr>
              <a:t>kuşağı</a:t>
            </a:r>
            <a:r>
              <a:rPr lang="tr-TR" dirty="0" smtClean="0"/>
              <a:t> (yeryüzündeki depremlerin yaklaşık %81 ‘i bu kuşakta meydana gelir .)</a:t>
            </a:r>
            <a:endParaRPr lang="tr-TR" sz="1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72816"/>
            <a:ext cx="7776864" cy="4102359"/>
          </a:xfrm>
          <a:prstGeom prst="rect">
            <a:avLst/>
          </a:prstGeom>
        </p:spPr>
      </p:pic>
      <p:sp>
        <p:nvSpPr>
          <p:cNvPr id="5" name="Slayt Numarası Yer Tutucusu 4"/>
          <p:cNvSpPr>
            <a:spLocks noGrp="1"/>
          </p:cNvSpPr>
          <p:nvPr>
            <p:ph type="sldNum" sz="quarter" idx="12"/>
          </p:nvPr>
        </p:nvSpPr>
        <p:spPr/>
        <p:txBody>
          <a:bodyPr/>
          <a:lstStyle/>
          <a:p>
            <a:fld id="{F302176B-0E47-46AC-8F43-DAB4B8A37D06}" type="slidenum">
              <a:rPr lang="tr-TR" smtClean="0"/>
              <a:t>38</a:t>
            </a:fld>
            <a:endParaRPr lang="tr-TR"/>
          </a:p>
        </p:txBody>
      </p:sp>
    </p:spTree>
    <p:extLst>
      <p:ext uri="{BB962C8B-B14F-4D97-AF65-F5344CB8AC3E}">
        <p14:creationId xmlns:p14="http://schemas.microsoft.com/office/powerpoint/2010/main" val="678363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404664"/>
            <a:ext cx="8136904" cy="5400600"/>
          </a:xfrm>
        </p:spPr>
      </p:pic>
      <p:sp>
        <p:nvSpPr>
          <p:cNvPr id="2" name="Slayt Numarası Yer Tutucusu 1"/>
          <p:cNvSpPr>
            <a:spLocks noGrp="1"/>
          </p:cNvSpPr>
          <p:nvPr>
            <p:ph type="sldNum" sz="quarter" idx="12"/>
          </p:nvPr>
        </p:nvSpPr>
        <p:spPr/>
        <p:txBody>
          <a:bodyPr/>
          <a:lstStyle/>
          <a:p>
            <a:fld id="{F302176B-0E47-46AC-8F43-DAB4B8A37D06}" type="slidenum">
              <a:rPr lang="tr-TR" smtClean="0"/>
              <a:t>39</a:t>
            </a:fld>
            <a:endParaRPr lang="tr-TR"/>
          </a:p>
        </p:txBody>
      </p:sp>
    </p:spTree>
    <p:extLst>
      <p:ext uri="{BB962C8B-B14F-4D97-AF65-F5344CB8AC3E}">
        <p14:creationId xmlns:p14="http://schemas.microsoft.com/office/powerpoint/2010/main" val="625534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994122"/>
          </a:xfrm>
        </p:spPr>
        <p:txBody>
          <a:bodyPr/>
          <a:lstStyle/>
          <a:p>
            <a:r>
              <a:rPr lang="tr-TR" sz="4000" dirty="0" smtClean="0">
                <a:solidFill>
                  <a:srgbClr val="7030A0"/>
                </a:solidFill>
              </a:rPr>
              <a:t>        DEPREMLERİN NEDENLERİ </a:t>
            </a:r>
            <a:endParaRPr lang="tr-TR" sz="4000" dirty="0">
              <a:solidFill>
                <a:srgbClr val="7030A0"/>
              </a:solidFill>
            </a:endParaRPr>
          </a:p>
        </p:txBody>
      </p:sp>
      <p:sp>
        <p:nvSpPr>
          <p:cNvPr id="3" name="İçerik Yer Tutucusu 2"/>
          <p:cNvSpPr>
            <a:spLocks noGrp="1"/>
          </p:cNvSpPr>
          <p:nvPr>
            <p:ph sz="quarter" idx="13"/>
          </p:nvPr>
        </p:nvSpPr>
        <p:spPr>
          <a:xfrm>
            <a:off x="609600" y="1268760"/>
            <a:ext cx="7924800" cy="4446240"/>
          </a:xfrm>
        </p:spPr>
        <p:txBody>
          <a:bodyPr>
            <a:normAutofit/>
          </a:bodyPr>
          <a:lstStyle/>
          <a:p>
            <a:pPr algn="just"/>
            <a:r>
              <a:rPr lang="tr-TR" sz="3200" dirty="0"/>
              <a:t>Tektonik stres (en yaygın</a:t>
            </a:r>
            <a:r>
              <a:rPr lang="tr-TR" sz="3200" dirty="0" smtClean="0"/>
              <a:t>), Levhalar </a:t>
            </a:r>
            <a:r>
              <a:rPr lang="tr-TR" sz="3200" dirty="0"/>
              <a:t>birbirlerine </a:t>
            </a:r>
            <a:r>
              <a:rPr lang="tr-TR" sz="3200" dirty="0" smtClean="0"/>
              <a:t>sürtünme, çekme </a:t>
            </a:r>
            <a:r>
              <a:rPr lang="tr-TR" sz="3200" dirty="0"/>
              <a:t>veya kayma gibi </a:t>
            </a:r>
            <a:r>
              <a:rPr lang="tr-TR" sz="3200" dirty="0" smtClean="0"/>
              <a:t>gerilimler faylar </a:t>
            </a:r>
            <a:r>
              <a:rPr lang="tr-TR" sz="3200" dirty="0"/>
              <a:t>boyunca artar.</a:t>
            </a:r>
          </a:p>
          <a:p>
            <a:r>
              <a:rPr lang="tr-TR" sz="3200" dirty="0" smtClean="0"/>
              <a:t>Jeotermal </a:t>
            </a:r>
            <a:r>
              <a:rPr lang="tr-TR" sz="3200" dirty="0" err="1"/>
              <a:t>gradient</a:t>
            </a:r>
            <a:r>
              <a:rPr lang="tr-TR" sz="3200" dirty="0"/>
              <a:t> (</a:t>
            </a:r>
            <a:r>
              <a:rPr lang="tr-TR" sz="3200" dirty="0" smtClean="0"/>
              <a:t>sınırlar yüzünden </a:t>
            </a:r>
            <a:r>
              <a:rPr lang="tr-TR" sz="3200" dirty="0"/>
              <a:t>değişim)</a:t>
            </a:r>
          </a:p>
          <a:p>
            <a:pPr algn="just"/>
            <a:r>
              <a:rPr lang="tr-TR" sz="3200" dirty="0" smtClean="0"/>
              <a:t>Gerilim </a:t>
            </a:r>
            <a:r>
              <a:rPr lang="tr-TR" sz="3200" dirty="0"/>
              <a:t>sonucunda deformasyon</a:t>
            </a:r>
          </a:p>
          <a:p>
            <a:pPr algn="just"/>
            <a:r>
              <a:rPr lang="tr-TR" sz="3200" dirty="0" smtClean="0"/>
              <a:t>Deformasyon </a:t>
            </a:r>
            <a:r>
              <a:rPr lang="tr-TR" sz="3200" dirty="0"/>
              <a:t>– Strese tepki </a:t>
            </a:r>
            <a:r>
              <a:rPr lang="tr-TR" sz="3200" dirty="0" smtClean="0"/>
              <a:t>olarak kaya </a:t>
            </a:r>
            <a:r>
              <a:rPr lang="tr-TR" sz="3200" dirty="0"/>
              <a:t>şeklindeki değişim</a:t>
            </a:r>
          </a:p>
          <a:p>
            <a:endParaRPr lang="tr-TR" sz="32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4</a:t>
            </a:fld>
            <a:endParaRPr lang="tr-TR"/>
          </a:p>
        </p:txBody>
      </p:sp>
    </p:spTree>
    <p:extLst>
      <p:ext uri="{BB962C8B-B14F-4D97-AF65-F5344CB8AC3E}">
        <p14:creationId xmlns:p14="http://schemas.microsoft.com/office/powerpoint/2010/main" val="718233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476672"/>
            <a:ext cx="7924800" cy="5238328"/>
          </a:xfrm>
        </p:spPr>
        <p:txBody>
          <a:bodyPr/>
          <a:lstStyle/>
          <a:p>
            <a:pPr marL="0" indent="0" algn="ctr">
              <a:buNone/>
            </a:pPr>
            <a:r>
              <a:rPr lang="tr-TR" sz="2800" dirty="0">
                <a:solidFill>
                  <a:srgbClr val="FF0000"/>
                </a:solidFill>
              </a:rPr>
              <a:t>Depremler Nerede ve Ne </a:t>
            </a:r>
            <a:r>
              <a:rPr lang="tr-TR" sz="2800" dirty="0" smtClean="0">
                <a:solidFill>
                  <a:srgbClr val="FF0000"/>
                </a:solidFill>
              </a:rPr>
              <a:t>Sıklıkla </a:t>
            </a:r>
            <a:r>
              <a:rPr lang="tr-TR" sz="2800" dirty="0">
                <a:solidFill>
                  <a:srgbClr val="FF0000"/>
                </a:solidFill>
              </a:rPr>
              <a:t>Oluşur?</a:t>
            </a:r>
          </a:p>
          <a:p>
            <a:r>
              <a:rPr lang="tr-TR" sz="2400" dirty="0" smtClean="0"/>
              <a:t>Tüm </a:t>
            </a:r>
            <a:r>
              <a:rPr lang="tr-TR" sz="2400" dirty="0"/>
              <a:t>depremlerin% 80'i çevre-Pasifik </a:t>
            </a:r>
            <a:r>
              <a:rPr lang="tr-TR" sz="2400" dirty="0" smtClean="0"/>
              <a:t>kuşağında </a:t>
            </a:r>
          </a:p>
          <a:p>
            <a:r>
              <a:rPr lang="tr-TR" sz="2400" dirty="0" smtClean="0"/>
              <a:t>15</a:t>
            </a:r>
            <a:r>
              <a:rPr lang="tr-TR" sz="2400" dirty="0"/>
              <a:t>% Akdeniz-Asya kuşağında oluşur.</a:t>
            </a:r>
          </a:p>
          <a:p>
            <a:r>
              <a:rPr lang="tr-TR" sz="2400" dirty="0" smtClean="0"/>
              <a:t>Kalanların</a:t>
            </a:r>
            <a:r>
              <a:rPr lang="tr-TR" sz="2400" dirty="0"/>
              <a:t>% 5'i plakaların iç kısımlarında ve sırt merkezlerinde ortaya </a:t>
            </a:r>
            <a:r>
              <a:rPr lang="tr-TR" sz="2400" dirty="0" smtClean="0"/>
              <a:t>çıkar.150,000den </a:t>
            </a:r>
            <a:r>
              <a:rPr lang="tr-TR" sz="2400" dirty="0"/>
              <a:t>fazla deprem her yıl güçlü bir şekilde hissedilir ve </a:t>
            </a:r>
            <a:r>
              <a:rPr lang="tr-TR" sz="2400" dirty="0" smtClean="0"/>
              <a:t>kaydedilir.</a:t>
            </a:r>
          </a:p>
          <a:p>
            <a:pPr marL="0" indent="0">
              <a:buNone/>
            </a:pPr>
            <a:endParaRPr lang="tr-TR" sz="2400" dirty="0" smtClean="0"/>
          </a:p>
          <a:p>
            <a:pPr marL="0" indent="0">
              <a:buNone/>
            </a:pPr>
            <a:endParaRPr lang="tr-TR" sz="24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40</a:t>
            </a:fld>
            <a:endParaRPr lang="tr-TR"/>
          </a:p>
        </p:txBody>
      </p:sp>
    </p:spTree>
    <p:extLst>
      <p:ext uri="{BB962C8B-B14F-4D97-AF65-F5344CB8AC3E}">
        <p14:creationId xmlns:p14="http://schemas.microsoft.com/office/powerpoint/2010/main" val="3748379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778098"/>
          </a:xfrm>
        </p:spPr>
        <p:txBody>
          <a:bodyPr/>
          <a:lstStyle/>
          <a:p>
            <a:pPr algn="ctr"/>
            <a:r>
              <a:rPr lang="tr-TR" dirty="0" smtClean="0">
                <a:solidFill>
                  <a:srgbClr val="FF0000"/>
                </a:solidFill>
              </a:rPr>
              <a:t>Türkiye’de deprem </a:t>
            </a:r>
            <a:endParaRPr lang="tr-TR" dirty="0">
              <a:solidFill>
                <a:srgbClr val="FF0000"/>
              </a:solidFill>
            </a:endParaRP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520" y="1268760"/>
            <a:ext cx="8724046" cy="4536504"/>
          </a:xfrm>
        </p:spPr>
      </p:pic>
      <p:sp>
        <p:nvSpPr>
          <p:cNvPr id="3" name="Slayt Numarası Yer Tutucusu 2"/>
          <p:cNvSpPr>
            <a:spLocks noGrp="1"/>
          </p:cNvSpPr>
          <p:nvPr>
            <p:ph type="sldNum" sz="quarter" idx="12"/>
          </p:nvPr>
        </p:nvSpPr>
        <p:spPr/>
        <p:txBody>
          <a:bodyPr/>
          <a:lstStyle/>
          <a:p>
            <a:fld id="{F302176B-0E47-46AC-8F43-DAB4B8A37D06}" type="slidenum">
              <a:rPr lang="tr-TR" smtClean="0"/>
              <a:t>41</a:t>
            </a:fld>
            <a:endParaRPr lang="tr-TR"/>
          </a:p>
        </p:txBody>
      </p:sp>
    </p:spTree>
    <p:extLst>
      <p:ext uri="{BB962C8B-B14F-4D97-AF65-F5344CB8AC3E}">
        <p14:creationId xmlns:p14="http://schemas.microsoft.com/office/powerpoint/2010/main" val="1616221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548680"/>
            <a:ext cx="7924800" cy="5166320"/>
          </a:xfrm>
        </p:spPr>
        <p:txBody>
          <a:bodyPr>
            <a:normAutofit/>
          </a:bodyPr>
          <a:lstStyle/>
          <a:p>
            <a:r>
              <a:rPr lang="tr-TR" sz="2800" dirty="0" smtClean="0"/>
              <a:t>Cebelitarık’tan </a:t>
            </a:r>
            <a:r>
              <a:rPr lang="tr-TR" sz="2800" dirty="0" err="1" smtClean="0"/>
              <a:t>endonezya</a:t>
            </a:r>
            <a:r>
              <a:rPr lang="tr-TR" sz="2800" dirty="0" smtClean="0"/>
              <a:t> adalarına uzanan ve Türkiye’nin de içinde bulunduğu Akdeniz </a:t>
            </a:r>
            <a:r>
              <a:rPr lang="tr-TR" sz="2800" dirty="0" err="1" smtClean="0"/>
              <a:t>Himalaya</a:t>
            </a:r>
            <a:r>
              <a:rPr lang="tr-TR" sz="2800" dirty="0" smtClean="0"/>
              <a:t> deprem kuşağıdır .(%17’ si de bu kuşakta yer alır.</a:t>
            </a:r>
          </a:p>
          <a:p>
            <a:r>
              <a:rPr lang="tr-TR" sz="2800" dirty="0" smtClean="0"/>
              <a:t>Türkiye’nin bulunduğu bölgede büyük levhalar arasında küçük birçok levhanın olması , Türkiye’nin büyük bir bölümünün deprem kuşağı içinde yer almasına neden olur.</a:t>
            </a:r>
          </a:p>
          <a:p>
            <a:r>
              <a:rPr lang="tr-TR" sz="2800" dirty="0" smtClean="0"/>
              <a:t>Türkiye , üç büyük levhanın etkisi altındadır. Avrasya , Afrika ve Arap levhaları, Anadolu’nun büyük bir kısmının yer aldığı Anadolu levhası, Avrasya levhasının küçük bir bölümüdür.</a:t>
            </a:r>
            <a:endParaRPr lang="tr-TR" sz="28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42</a:t>
            </a:fld>
            <a:endParaRPr lang="tr-TR"/>
          </a:p>
        </p:txBody>
      </p:sp>
    </p:spTree>
    <p:extLst>
      <p:ext uri="{BB962C8B-B14F-4D97-AF65-F5344CB8AC3E}">
        <p14:creationId xmlns:p14="http://schemas.microsoft.com/office/powerpoint/2010/main" val="3793663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9512" y="548680"/>
            <a:ext cx="8712968" cy="5328592"/>
          </a:xfrm>
        </p:spPr>
      </p:pic>
      <p:sp>
        <p:nvSpPr>
          <p:cNvPr id="2" name="Slayt Numarası Yer Tutucusu 1"/>
          <p:cNvSpPr>
            <a:spLocks noGrp="1"/>
          </p:cNvSpPr>
          <p:nvPr>
            <p:ph type="sldNum" sz="quarter" idx="12"/>
          </p:nvPr>
        </p:nvSpPr>
        <p:spPr/>
        <p:txBody>
          <a:bodyPr/>
          <a:lstStyle/>
          <a:p>
            <a:fld id="{F302176B-0E47-46AC-8F43-DAB4B8A37D06}" type="slidenum">
              <a:rPr lang="tr-TR" smtClean="0"/>
              <a:t>43</a:t>
            </a:fld>
            <a:endParaRPr lang="tr-TR"/>
          </a:p>
        </p:txBody>
      </p:sp>
    </p:spTree>
    <p:extLst>
      <p:ext uri="{BB962C8B-B14F-4D97-AF65-F5344CB8AC3E}">
        <p14:creationId xmlns:p14="http://schemas.microsoft.com/office/powerpoint/2010/main" val="2452570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quarter" idx="14"/>
          </p:nvPr>
        </p:nvSpPr>
        <p:spPr>
          <a:xfrm>
            <a:off x="4786745" y="1614054"/>
            <a:ext cx="3733800" cy="4479242"/>
          </a:xfrm>
        </p:spPr>
        <p:txBody>
          <a:bodyPr>
            <a:noAutofit/>
          </a:bodyPr>
          <a:lstStyle/>
          <a:p>
            <a:r>
              <a:rPr lang="tr-TR" sz="1800" dirty="0">
                <a:solidFill>
                  <a:srgbClr val="0070C0"/>
                </a:solidFill>
              </a:rPr>
              <a:t>Enerji hatlarından, diğer binalardan, direklerden, ağaçlardan ve duvar diplerinden uzaklaşın.</a:t>
            </a:r>
          </a:p>
          <a:p>
            <a:r>
              <a:rPr lang="tr-TR" sz="1800" dirty="0">
                <a:solidFill>
                  <a:srgbClr val="0070C0"/>
                </a:solidFill>
              </a:rPr>
              <a:t>Açık arazide çömelerek etraftan gelen tehlikelere karşı hazırlıklı olun.</a:t>
            </a:r>
          </a:p>
          <a:p>
            <a:r>
              <a:rPr lang="tr-TR" sz="1800" dirty="0">
                <a:solidFill>
                  <a:srgbClr val="0070C0"/>
                </a:solidFill>
              </a:rPr>
              <a:t>Deniz kıyısından uzaklaşın</a:t>
            </a:r>
            <a:r>
              <a:rPr lang="tr-TR" sz="1800" dirty="0" smtClean="0">
                <a:solidFill>
                  <a:srgbClr val="0070C0"/>
                </a:solidFill>
              </a:rPr>
              <a:t>.</a:t>
            </a:r>
          </a:p>
          <a:p>
            <a:r>
              <a:rPr lang="tr-TR" sz="1800" dirty="0">
                <a:solidFill>
                  <a:srgbClr val="0070C0"/>
                </a:solidFill>
              </a:rPr>
              <a:t>Toprak kayması, taş veya kaya düşebilecek yamaç altlarında bulunmayın. </a:t>
            </a:r>
            <a:endParaRPr lang="tr-TR" sz="1800" dirty="0" smtClean="0">
              <a:solidFill>
                <a:srgbClr val="0070C0"/>
              </a:solidFill>
            </a:endParaRPr>
          </a:p>
          <a:p>
            <a:r>
              <a:rPr lang="tr-TR" sz="1800" dirty="0">
                <a:solidFill>
                  <a:srgbClr val="0070C0"/>
                </a:solidFill>
              </a:rPr>
              <a:t>Binalardan düşebilecek baca, cam kırıkları ve sıvalara karşı tedbirli olun</a:t>
            </a:r>
            <a:r>
              <a:rPr lang="tr-TR" sz="1800" dirty="0" smtClean="0">
                <a:solidFill>
                  <a:srgbClr val="0070C0"/>
                </a:solidFill>
              </a:rPr>
              <a:t>.</a:t>
            </a:r>
          </a:p>
          <a:p>
            <a:r>
              <a:rPr lang="tr-TR" sz="1800" dirty="0">
                <a:solidFill>
                  <a:srgbClr val="0070C0"/>
                </a:solidFill>
              </a:rPr>
              <a:t>Toprak altındaki kanalizasyon, elektrik ve gaz hatlarından gelecek tehlikelere karşı dikkatli olun.</a:t>
            </a:r>
          </a:p>
        </p:txBody>
      </p:sp>
      <p:sp>
        <p:nvSpPr>
          <p:cNvPr id="3" name="İçerik Yer Tutucusu 2"/>
          <p:cNvSpPr>
            <a:spLocks noGrp="1"/>
          </p:cNvSpPr>
          <p:nvPr>
            <p:ph sz="quarter" idx="13"/>
          </p:nvPr>
        </p:nvSpPr>
        <p:spPr>
          <a:xfrm>
            <a:off x="609600" y="1628800"/>
            <a:ext cx="3733800" cy="5229200"/>
          </a:xfrm>
        </p:spPr>
        <p:txBody>
          <a:bodyPr>
            <a:normAutofit/>
          </a:bodyPr>
          <a:lstStyle/>
          <a:p>
            <a:r>
              <a:rPr lang="tr-TR" sz="1800" dirty="0">
                <a:solidFill>
                  <a:srgbClr val="0070C0"/>
                </a:solidFill>
              </a:rPr>
              <a:t>ACİL DURUMLARI ve YANGINLARI bildirmek dışında telefonları KULLANMAYIN. Kibrit ve çakmak YAKMAYIN, elektrik düğmelerine DOKUNMAYIN</a:t>
            </a:r>
            <a:r>
              <a:rPr lang="tr-TR" sz="1800" dirty="0" smtClean="0">
                <a:solidFill>
                  <a:srgbClr val="0070C0"/>
                </a:solidFill>
              </a:rPr>
              <a:t>.</a:t>
            </a:r>
          </a:p>
          <a:p>
            <a:r>
              <a:rPr lang="tr-TR" sz="1800" dirty="0">
                <a:solidFill>
                  <a:srgbClr val="0070C0"/>
                </a:solidFill>
              </a:rPr>
              <a:t>Elektriklerin kesilebileceğinin; yangın alarmlarının çalışabileceğinin ve yangın söndürme sistemlerinin devreye girebileceğinin </a:t>
            </a:r>
            <a:r>
              <a:rPr lang="tr-TR" sz="1800" dirty="0" smtClean="0">
                <a:solidFill>
                  <a:srgbClr val="0070C0"/>
                </a:solidFill>
              </a:rPr>
              <a:t>farkında olun.</a:t>
            </a:r>
          </a:p>
          <a:p>
            <a:r>
              <a:rPr lang="tr-TR" sz="1800" dirty="0">
                <a:solidFill>
                  <a:srgbClr val="0070C0"/>
                </a:solidFill>
              </a:rPr>
              <a:t>Balkona çıkmayın.</a:t>
            </a:r>
          </a:p>
          <a:p>
            <a:r>
              <a:rPr lang="tr-TR" sz="1800" dirty="0">
                <a:solidFill>
                  <a:srgbClr val="0070C0"/>
                </a:solidFill>
              </a:rPr>
              <a:t>Balkonlardan ya da pencerelerden atlamayın.</a:t>
            </a:r>
          </a:p>
          <a:p>
            <a:r>
              <a:rPr lang="tr-TR" sz="1800" dirty="0">
                <a:solidFill>
                  <a:srgbClr val="0070C0"/>
                </a:solidFill>
              </a:rPr>
              <a:t>Asansör kullanmayın</a:t>
            </a:r>
            <a:r>
              <a:rPr lang="tr-TR" sz="1800" dirty="0" smtClean="0">
                <a:solidFill>
                  <a:srgbClr val="0070C0"/>
                </a:solidFill>
              </a:rPr>
              <a:t>.</a:t>
            </a:r>
          </a:p>
          <a:p>
            <a:r>
              <a:rPr lang="tr-TR" sz="1800" dirty="0">
                <a:solidFill>
                  <a:srgbClr val="0070C0"/>
                </a:solidFill>
              </a:rPr>
              <a:t>Sabitlenmemiş dolap, raf, pencere vb. eşyalardan uzak durunuz</a:t>
            </a:r>
            <a:r>
              <a:rPr lang="tr-TR" sz="1800" dirty="0" smtClean="0">
                <a:solidFill>
                  <a:srgbClr val="0070C0"/>
                </a:solidFill>
              </a:rPr>
              <a:t>.</a:t>
            </a:r>
          </a:p>
          <a:p>
            <a:endParaRPr lang="tr-TR" sz="1800" dirty="0" smtClean="0">
              <a:solidFill>
                <a:srgbClr val="0070C0"/>
              </a:solidFill>
            </a:endParaRPr>
          </a:p>
          <a:p>
            <a:endParaRPr lang="tr-TR" sz="1800" dirty="0" smtClean="0">
              <a:solidFill>
                <a:srgbClr val="0070C0"/>
              </a:solidFill>
            </a:endParaRPr>
          </a:p>
          <a:p>
            <a:endParaRPr lang="tr-TR" sz="1800" dirty="0" smtClean="0">
              <a:solidFill>
                <a:srgbClr val="0070C0"/>
              </a:solidFill>
            </a:endParaRPr>
          </a:p>
          <a:p>
            <a:endParaRPr lang="tr-TR" sz="1800" dirty="0" smtClean="0">
              <a:solidFill>
                <a:srgbClr val="0070C0"/>
              </a:solidFill>
            </a:endParaRPr>
          </a:p>
        </p:txBody>
      </p:sp>
      <p:sp>
        <p:nvSpPr>
          <p:cNvPr id="2" name="Başlık 1"/>
          <p:cNvSpPr>
            <a:spLocks noGrp="1"/>
          </p:cNvSpPr>
          <p:nvPr>
            <p:ph type="title"/>
          </p:nvPr>
        </p:nvSpPr>
        <p:spPr>
          <a:xfrm>
            <a:off x="609600" y="274638"/>
            <a:ext cx="7924800" cy="634082"/>
          </a:xfrm>
        </p:spPr>
        <p:txBody>
          <a:bodyPr/>
          <a:lstStyle/>
          <a:p>
            <a:pPr algn="ctr"/>
            <a:r>
              <a:rPr lang="tr-TR" dirty="0" smtClean="0">
                <a:solidFill>
                  <a:srgbClr val="FF0000"/>
                </a:solidFill>
              </a:rPr>
              <a:t>DEPREM SIRASINDA NELER YAPILMALI?</a:t>
            </a:r>
            <a:endParaRPr lang="tr-TR" dirty="0">
              <a:solidFill>
                <a:srgbClr val="FF0000"/>
              </a:solidFill>
            </a:endParaRPr>
          </a:p>
        </p:txBody>
      </p:sp>
      <p:sp>
        <p:nvSpPr>
          <p:cNvPr id="4" name="Metin Yer Tutucusu 3"/>
          <p:cNvSpPr>
            <a:spLocks noGrp="1"/>
          </p:cNvSpPr>
          <p:nvPr>
            <p:ph type="body" idx="1"/>
          </p:nvPr>
        </p:nvSpPr>
        <p:spPr>
          <a:xfrm>
            <a:off x="609600" y="980729"/>
            <a:ext cx="3733800" cy="504055"/>
          </a:xfrm>
        </p:spPr>
        <p:txBody>
          <a:bodyPr>
            <a:normAutofit/>
          </a:bodyPr>
          <a:lstStyle/>
          <a:p>
            <a:r>
              <a:rPr lang="tr-TR" dirty="0" smtClean="0"/>
              <a:t>Bina İçindeyseniz</a:t>
            </a:r>
          </a:p>
        </p:txBody>
      </p:sp>
      <p:sp>
        <p:nvSpPr>
          <p:cNvPr id="5" name="Metin Yer Tutucusu 4"/>
          <p:cNvSpPr>
            <a:spLocks noGrp="1"/>
          </p:cNvSpPr>
          <p:nvPr>
            <p:ph type="body" sz="quarter" idx="3"/>
          </p:nvPr>
        </p:nvSpPr>
        <p:spPr>
          <a:xfrm>
            <a:off x="4788024" y="1052737"/>
            <a:ext cx="3733800" cy="432047"/>
          </a:xfrm>
        </p:spPr>
        <p:txBody>
          <a:bodyPr/>
          <a:lstStyle/>
          <a:p>
            <a:r>
              <a:rPr lang="tr-TR" dirty="0" smtClean="0"/>
              <a:t>Bina Dışındaysanız </a:t>
            </a:r>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44</a:t>
            </a:fld>
            <a:endParaRPr lang="tr-TR"/>
          </a:p>
        </p:txBody>
      </p:sp>
    </p:spTree>
    <p:extLst>
      <p:ext uri="{BB962C8B-B14F-4D97-AF65-F5344CB8AC3E}">
        <p14:creationId xmlns:p14="http://schemas.microsoft.com/office/powerpoint/2010/main" val="2925519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pPr algn="ctr"/>
            <a:r>
              <a:rPr lang="tr-TR" sz="4400" dirty="0" smtClean="0">
                <a:solidFill>
                  <a:srgbClr val="FF0000"/>
                </a:solidFill>
              </a:rPr>
              <a:t>kaynakça</a:t>
            </a:r>
            <a:endParaRPr lang="tr-TR" sz="4400" dirty="0">
              <a:solidFill>
                <a:srgbClr val="FF0000"/>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t>45</a:t>
            </a:fld>
            <a:endParaRPr lang="tr-TR"/>
          </a:p>
        </p:txBody>
      </p:sp>
      <p:sp>
        <p:nvSpPr>
          <p:cNvPr id="8" name="İçerik Yer Tutucusu 7"/>
          <p:cNvSpPr>
            <a:spLocks noGrp="1"/>
          </p:cNvSpPr>
          <p:nvPr>
            <p:ph sz="quarter" idx="13"/>
          </p:nvPr>
        </p:nvSpPr>
        <p:spPr>
          <a:xfrm>
            <a:off x="609600" y="1600200"/>
            <a:ext cx="7924800" cy="5105400"/>
          </a:xfrm>
        </p:spPr>
        <p:txBody>
          <a:bodyPr>
            <a:normAutofit/>
          </a:bodyPr>
          <a:lstStyle/>
          <a:p>
            <a:r>
              <a:rPr lang="tr-TR" sz="2400" dirty="0">
                <a:hlinkClick r:id="rId2"/>
              </a:rPr>
              <a:t>http://</a:t>
            </a:r>
            <a:r>
              <a:rPr lang="tr-TR" sz="2400" dirty="0" smtClean="0">
                <a:hlinkClick r:id="rId2"/>
              </a:rPr>
              <a:t>ybu.edu.tr/muhendislik/insaat/contents/files/DEPREM%20JEOLOJ%C4%B0S%C4%B0.pdf</a:t>
            </a:r>
            <a:endParaRPr lang="tr-TR" sz="2400" dirty="0" smtClean="0"/>
          </a:p>
          <a:p>
            <a:r>
              <a:rPr lang="tr-TR" sz="2400" dirty="0">
                <a:hlinkClick r:id="rId3"/>
              </a:rPr>
              <a:t>http://yunus.hacettepe.edu.tr/~</a:t>
            </a:r>
            <a:r>
              <a:rPr lang="tr-TR" sz="2400" dirty="0" smtClean="0">
                <a:hlinkClick r:id="rId3"/>
              </a:rPr>
              <a:t>kdirik/FJ_18_Depremler.pdf</a:t>
            </a:r>
            <a:endParaRPr lang="tr-TR" sz="2400" dirty="0" smtClean="0"/>
          </a:p>
          <a:p>
            <a:r>
              <a:rPr lang="tr-TR" sz="2400" dirty="0">
                <a:hlinkClick r:id="rId4"/>
              </a:rPr>
              <a:t>http://</a:t>
            </a:r>
            <a:r>
              <a:rPr lang="tr-TR" sz="2400" dirty="0" smtClean="0">
                <a:hlinkClick r:id="rId4"/>
              </a:rPr>
              <a:t>www.e-sehir.com/turkiye-haritasi/deprem-fay-haritasi.php</a:t>
            </a:r>
            <a:endParaRPr lang="tr-TR" sz="2400" dirty="0" smtClean="0"/>
          </a:p>
          <a:p>
            <a:r>
              <a:rPr lang="tr-TR" sz="2400" dirty="0">
                <a:hlinkClick r:id="rId5"/>
              </a:rPr>
              <a:t>https://</a:t>
            </a:r>
            <a:r>
              <a:rPr lang="tr-TR" sz="2400" dirty="0" smtClean="0">
                <a:hlinkClick r:id="rId5"/>
              </a:rPr>
              <a:t>iujfk.files.wordpress.com/2013/09/9-ders-deprem-odak-mekanizmasi.pdf</a:t>
            </a:r>
            <a:endParaRPr lang="tr-TR" sz="2400" dirty="0" smtClean="0"/>
          </a:p>
          <a:p>
            <a:r>
              <a:rPr lang="tr-TR" sz="2400" dirty="0">
                <a:hlinkClick r:id="rId6"/>
              </a:rPr>
              <a:t>https://</a:t>
            </a:r>
            <a:r>
              <a:rPr lang="tr-TR" sz="2400" dirty="0" smtClean="0">
                <a:hlinkClick r:id="rId6"/>
              </a:rPr>
              <a:t>www.frmtr.com/jeoloji-jeofizik/4255769-deprem-nedir-jeoloji.html</a:t>
            </a:r>
            <a:endParaRPr lang="tr-TR" sz="2400" dirty="0" smtClean="0"/>
          </a:p>
          <a:p>
            <a:endParaRPr lang="tr-TR" sz="2400" dirty="0"/>
          </a:p>
        </p:txBody>
      </p:sp>
    </p:spTree>
    <p:extLst>
      <p:ext uri="{BB962C8B-B14F-4D97-AF65-F5344CB8AC3E}">
        <p14:creationId xmlns:p14="http://schemas.microsoft.com/office/powerpoint/2010/main" val="2339542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F302176B-0E47-46AC-8F43-DAB4B8A37D06}" type="slidenum">
              <a:rPr lang="tr-TR" smtClean="0"/>
              <a:t>46</a:t>
            </a:fld>
            <a:endParaRPr lang="tr-TR"/>
          </a:p>
        </p:txBody>
      </p:sp>
      <p:sp>
        <p:nvSpPr>
          <p:cNvPr id="4" name="İçerik Yer Tutucusu 3"/>
          <p:cNvSpPr>
            <a:spLocks noGrp="1"/>
          </p:cNvSpPr>
          <p:nvPr>
            <p:ph sz="quarter" idx="13"/>
          </p:nvPr>
        </p:nvSpPr>
        <p:spPr>
          <a:xfrm>
            <a:off x="609600" y="332656"/>
            <a:ext cx="7924800" cy="5382344"/>
          </a:xfrm>
        </p:spPr>
        <p:txBody>
          <a:bodyPr>
            <a:normAutofit/>
          </a:bodyPr>
          <a:lstStyle/>
          <a:p>
            <a:r>
              <a:rPr lang="tr-TR" sz="2400" dirty="0" smtClean="0"/>
              <a:t>Yrd. Doç. Nehir </a:t>
            </a:r>
            <a:r>
              <a:rPr lang="tr-TR" sz="2400" dirty="0"/>
              <a:t>V</a:t>
            </a:r>
            <a:r>
              <a:rPr lang="tr-TR" sz="2400" dirty="0" smtClean="0"/>
              <a:t>arol ders notları </a:t>
            </a:r>
          </a:p>
          <a:p>
            <a:r>
              <a:rPr lang="tr-TR" sz="2400" dirty="0">
                <a:hlinkClick r:id="rId2"/>
              </a:rPr>
              <a:t>http://www.jeofizikmuhendisleri.com/makaleler/Fay.Nedir</a:t>
            </a:r>
            <a:r>
              <a:rPr lang="tr-TR" sz="2400">
                <a:hlinkClick r:id="rId2"/>
              </a:rPr>
              <a:t>?.</a:t>
            </a:r>
            <a:r>
              <a:rPr lang="tr-TR" sz="2400" smtClean="0">
                <a:hlinkClick r:id="rId2"/>
              </a:rPr>
              <a:t>Fay.Cesitleri.Nelerdir</a:t>
            </a:r>
            <a:endParaRPr lang="tr-TR" sz="2400" dirty="0" smtClean="0"/>
          </a:p>
          <a:p>
            <a:r>
              <a:rPr lang="tr-TR" sz="2400" dirty="0">
                <a:hlinkClick r:id="rId3"/>
              </a:rPr>
              <a:t>https://</a:t>
            </a:r>
            <a:r>
              <a:rPr lang="tr-TR" sz="2400" dirty="0" smtClean="0">
                <a:hlinkClick r:id="rId3"/>
              </a:rPr>
              <a:t>www.youtube.com/watch?v=mSEF7D8Y7Hw</a:t>
            </a:r>
            <a:endParaRPr lang="tr-TR" sz="2400" dirty="0" smtClean="0"/>
          </a:p>
          <a:p>
            <a:r>
              <a:rPr lang="tr-TR" sz="2400" dirty="0">
                <a:hlinkClick r:id="rId4"/>
              </a:rPr>
              <a:t>http://tr.swewe.net/word_show.htm/?</a:t>
            </a:r>
            <a:r>
              <a:rPr lang="tr-TR" sz="2400" dirty="0" smtClean="0">
                <a:hlinkClick r:id="rId4"/>
              </a:rPr>
              <a:t>290970_1&amp;Tektonik_stres</a:t>
            </a:r>
            <a:endParaRPr lang="tr-TR" sz="2400" dirty="0" smtClean="0"/>
          </a:p>
          <a:p>
            <a:r>
              <a:rPr lang="tr-TR" sz="2400" dirty="0">
                <a:hlinkClick r:id="rId5"/>
              </a:rPr>
              <a:t>https://</a:t>
            </a:r>
            <a:r>
              <a:rPr lang="tr-TR" sz="2400" dirty="0" smtClean="0">
                <a:hlinkClick r:id="rId5"/>
              </a:rPr>
              <a:t>www.youtube.com/watch?v=n6qvDeA0PbU</a:t>
            </a:r>
            <a:endParaRPr lang="tr-TR" sz="2400" dirty="0" smtClean="0"/>
          </a:p>
          <a:p>
            <a:r>
              <a:rPr lang="tr-TR" sz="2400" dirty="0">
                <a:hlinkClick r:id="rId6"/>
              </a:rPr>
              <a:t>https://</a:t>
            </a:r>
            <a:r>
              <a:rPr lang="tr-TR" sz="2400" dirty="0" smtClean="0">
                <a:hlinkClick r:id="rId6"/>
              </a:rPr>
              <a:t>www.afad.gov.tr/tr/4378/Deprem-Aninda-Neler-Yapmalisiniz</a:t>
            </a:r>
            <a:endParaRPr lang="tr-TR" sz="2400" dirty="0" smtClean="0"/>
          </a:p>
          <a:p>
            <a:r>
              <a:rPr lang="tr-TR" sz="2400" dirty="0">
                <a:hlinkClick r:id="rId7"/>
              </a:rPr>
              <a:t>http://</a:t>
            </a:r>
            <a:r>
              <a:rPr lang="tr-TR" sz="2400" dirty="0" smtClean="0">
                <a:hlinkClick r:id="rId7"/>
              </a:rPr>
              <a:t>erdemgundogdu.weebly.com/uploads/5/7/8/3/5783574/7-levha_tektonigi.pdf</a:t>
            </a:r>
            <a:endParaRPr lang="tr-TR" sz="2400" dirty="0" smtClean="0"/>
          </a:p>
          <a:p>
            <a:endParaRPr lang="tr-TR" sz="2400" dirty="0" smtClean="0"/>
          </a:p>
        </p:txBody>
      </p:sp>
    </p:spTree>
    <p:extLst>
      <p:ext uri="{BB962C8B-B14F-4D97-AF65-F5344CB8AC3E}">
        <p14:creationId xmlns:p14="http://schemas.microsoft.com/office/powerpoint/2010/main" val="97875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260648"/>
            <a:ext cx="7924800" cy="5454352"/>
          </a:xfrm>
        </p:spPr>
        <p:txBody>
          <a:bodyPr>
            <a:normAutofit/>
          </a:bodyPr>
          <a:lstStyle/>
          <a:p>
            <a:pPr marL="0" indent="0">
              <a:buNone/>
            </a:pPr>
            <a:r>
              <a:rPr lang="tr-TR" sz="4800" dirty="0" smtClean="0">
                <a:solidFill>
                  <a:srgbClr val="0070C0"/>
                </a:solidFill>
                <a:latin typeface="Arial Rounded MT Bold" pitchFamily="34" charset="0"/>
              </a:rPr>
              <a:t>         </a:t>
            </a:r>
          </a:p>
          <a:p>
            <a:pPr marL="0" indent="0">
              <a:buNone/>
            </a:pPr>
            <a:r>
              <a:rPr lang="tr-TR" sz="4800" dirty="0" smtClean="0">
                <a:solidFill>
                  <a:srgbClr val="0070C0"/>
                </a:solidFill>
                <a:latin typeface="Arial Rounded MT Bold" pitchFamily="34" charset="0"/>
              </a:rPr>
              <a:t>DEPREMLER</a:t>
            </a:r>
          </a:p>
          <a:p>
            <a:pPr marL="0" indent="0">
              <a:buNone/>
            </a:pPr>
            <a:r>
              <a:rPr lang="tr-TR" sz="4800" dirty="0">
                <a:solidFill>
                  <a:srgbClr val="0070C0"/>
                </a:solidFill>
                <a:latin typeface="Arial Rounded MT Bold" pitchFamily="34" charset="0"/>
              </a:rPr>
              <a:t> </a:t>
            </a:r>
            <a:r>
              <a:rPr lang="tr-TR" sz="4800" dirty="0" smtClean="0">
                <a:solidFill>
                  <a:srgbClr val="0070C0"/>
                </a:solidFill>
                <a:latin typeface="Arial Rounded MT Bold" pitchFamily="34" charset="0"/>
              </a:rPr>
              <a:t>                    NASIL </a:t>
            </a:r>
          </a:p>
          <a:p>
            <a:pPr marL="0" indent="0" algn="r">
              <a:buNone/>
            </a:pPr>
            <a:r>
              <a:rPr lang="tr-TR" sz="4800" dirty="0" smtClean="0">
                <a:solidFill>
                  <a:srgbClr val="0070C0"/>
                </a:solidFill>
                <a:latin typeface="Arial Rounded MT Bold" pitchFamily="34" charset="0"/>
              </a:rPr>
              <a:t>OLUŞUR? </a:t>
            </a:r>
            <a:endParaRPr lang="tr-TR" sz="4800" dirty="0">
              <a:solidFill>
                <a:srgbClr val="0070C0"/>
              </a:solidFill>
              <a:latin typeface="Arial Rounded MT Bold" pitchFamily="34"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1436841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sz="quarter" idx="13"/>
          </p:nvPr>
        </p:nvSpPr>
        <p:spPr>
          <a:xfrm>
            <a:off x="609600" y="260350"/>
            <a:ext cx="7924800" cy="5454650"/>
          </a:xfrm>
        </p:spPr>
        <p:txBody>
          <a:bodyPr>
            <a:noAutofit/>
          </a:bodyPr>
          <a:lstStyle/>
          <a:p>
            <a:pPr algn="just"/>
            <a:r>
              <a:rPr lang="tr-TR" sz="2800" dirty="0">
                <a:latin typeface="Arial" pitchFamily="34" charset="0"/>
                <a:cs typeface="Arial" pitchFamily="34" charset="0"/>
              </a:rPr>
              <a:t> Depremler, yerkabuğundaki fay adı verilen kırıklarda meydana gelir. Faylar, kayanın kırılgan özelliğe sahip olmasından dolayı yüksek basınç (gerilme, sıkışma veya bükülme) altında kırılmasıyla oluşur. </a:t>
            </a:r>
            <a:endParaRPr lang="tr-TR" sz="2800" dirty="0" smtClean="0">
              <a:latin typeface="Arial" pitchFamily="34" charset="0"/>
              <a:cs typeface="Arial" pitchFamily="34" charset="0"/>
            </a:endParaRPr>
          </a:p>
          <a:p>
            <a:pPr algn="just"/>
            <a:r>
              <a:rPr lang="tr-TR" sz="2800" dirty="0" smtClean="0">
                <a:latin typeface="Arial" pitchFamily="34" charset="0"/>
                <a:cs typeface="Arial" pitchFamily="34" charset="0"/>
              </a:rPr>
              <a:t>Gerilme </a:t>
            </a:r>
            <a:r>
              <a:rPr lang="tr-TR" sz="2800" dirty="0">
                <a:latin typeface="Arial" pitchFamily="34" charset="0"/>
                <a:cs typeface="Arial" pitchFamily="34" charset="0"/>
              </a:rPr>
              <a:t>levhaların kademeli hareketi sonucunda yerkabuğunun değişik noktalarında meydana gelir. Depremler, kayalık bir alanda oluşan gerilmenin ani bir harekete yol açacak kadar yükselmesiyle olur. </a:t>
            </a:r>
          </a:p>
        </p:txBody>
      </p:sp>
      <p:sp>
        <p:nvSpPr>
          <p:cNvPr id="2" name="Slayt Numarası Yer Tutucusu 1"/>
          <p:cNvSpPr>
            <a:spLocks noGrp="1"/>
          </p:cNvSpPr>
          <p:nvPr>
            <p:ph type="sldNum" sz="quarter" idx="12"/>
          </p:nvPr>
        </p:nvSpPr>
        <p:spPr/>
        <p:txBody>
          <a:bodyPr/>
          <a:lstStyle/>
          <a:p>
            <a:fld id="{F302176B-0E47-46AC-8F43-DAB4B8A37D06}" type="slidenum">
              <a:rPr lang="tr-TR" smtClean="0"/>
              <a:t>6</a:t>
            </a:fld>
            <a:endParaRPr lang="tr-TR"/>
          </a:p>
        </p:txBody>
      </p:sp>
    </p:spTree>
    <p:extLst>
      <p:ext uri="{BB962C8B-B14F-4D97-AF65-F5344CB8AC3E}">
        <p14:creationId xmlns:p14="http://schemas.microsoft.com/office/powerpoint/2010/main" val="2236986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16632"/>
            <a:ext cx="7924800" cy="5598368"/>
          </a:xfrm>
        </p:spPr>
        <p:txBody>
          <a:bodyPr/>
          <a:lstStyle/>
          <a:p>
            <a:pPr algn="just"/>
            <a:r>
              <a:rPr lang="tr-TR" sz="2800" dirty="0">
                <a:latin typeface="Arial" pitchFamily="34" charset="0"/>
                <a:cs typeface="Arial" pitchFamily="34" charset="0"/>
              </a:rPr>
              <a:t>Bu hareket, kayanın en zayıf noktasında kırılmasıyla yeni bir fay oluşturabilir yada kaya var olan fay boyunca kayar. Bunun sonucunda, gerilmenin boşalmasıyla olağanüstü büyük boyutta enerji açığa çıkar. Bu enerjinin çevredeki kaya kütlelerinde oluşturduğu titreşim depremi yaratır. </a:t>
            </a:r>
            <a:endParaRPr lang="tr-TR" sz="2800" dirty="0" smtClean="0">
              <a:latin typeface="Arial" pitchFamily="34" charset="0"/>
              <a:cs typeface="Arial" pitchFamily="34" charset="0"/>
            </a:endParaRPr>
          </a:p>
          <a:p>
            <a:pPr algn="just"/>
            <a:r>
              <a:rPr lang="tr-TR" sz="2800" dirty="0" smtClean="0">
                <a:latin typeface="Arial" pitchFamily="34" charset="0"/>
                <a:cs typeface="Arial" pitchFamily="34" charset="0"/>
              </a:rPr>
              <a:t>Depreme </a:t>
            </a:r>
            <a:r>
              <a:rPr lang="tr-TR" sz="2800" dirty="0">
                <a:latin typeface="Arial" pitchFamily="34" charset="0"/>
                <a:cs typeface="Arial" pitchFamily="34" charset="0"/>
              </a:rPr>
              <a:t>yol açan kayalardaki kırılma yada kaymanın başladığı noktaya </a:t>
            </a:r>
            <a:r>
              <a:rPr lang="tr-TR" sz="2800" dirty="0">
                <a:solidFill>
                  <a:srgbClr val="002060"/>
                </a:solidFill>
                <a:latin typeface="Arial" pitchFamily="34" charset="0"/>
                <a:cs typeface="Arial" pitchFamily="34" charset="0"/>
              </a:rPr>
              <a:t>deprem odağı</a:t>
            </a:r>
            <a:r>
              <a:rPr lang="tr-TR" sz="2800" dirty="0">
                <a:latin typeface="Arial" pitchFamily="34" charset="0"/>
                <a:cs typeface="Arial" pitchFamily="34" charset="0"/>
              </a:rPr>
              <a:t>, bu noktanın tam üzerine rastlayan alana da </a:t>
            </a:r>
            <a:r>
              <a:rPr lang="tr-TR" sz="2800" dirty="0">
                <a:solidFill>
                  <a:srgbClr val="002060"/>
                </a:solidFill>
                <a:latin typeface="Arial" pitchFamily="34" charset="0"/>
                <a:cs typeface="Arial" pitchFamily="34" charset="0"/>
              </a:rPr>
              <a:t>deprem merkezi</a:t>
            </a:r>
            <a:r>
              <a:rPr lang="tr-TR" sz="2800" dirty="0">
                <a:latin typeface="Arial" pitchFamily="34" charset="0"/>
                <a:cs typeface="Arial" pitchFamily="34" charset="0"/>
              </a:rPr>
              <a:t> denir.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t>7</a:t>
            </a:fld>
            <a:endParaRPr lang="tr-TR"/>
          </a:p>
        </p:txBody>
      </p:sp>
    </p:spTree>
    <p:extLst>
      <p:ext uri="{BB962C8B-B14F-4D97-AF65-F5344CB8AC3E}">
        <p14:creationId xmlns:p14="http://schemas.microsoft.com/office/powerpoint/2010/main" val="2618148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1520" y="188640"/>
            <a:ext cx="8424936" cy="6437644"/>
          </a:xfrm>
        </p:spPr>
      </p:pic>
      <p:sp>
        <p:nvSpPr>
          <p:cNvPr id="2" name="Slayt Numarası Yer Tutucusu 1"/>
          <p:cNvSpPr>
            <a:spLocks noGrp="1"/>
          </p:cNvSpPr>
          <p:nvPr>
            <p:ph type="sldNum" sz="quarter" idx="12"/>
          </p:nvPr>
        </p:nvSpPr>
        <p:spPr/>
        <p:txBody>
          <a:bodyPr/>
          <a:lstStyle/>
          <a:p>
            <a:fld id="{F302176B-0E47-46AC-8F43-DAB4B8A37D06}" type="slidenum">
              <a:rPr lang="tr-TR" smtClean="0"/>
              <a:t>8</a:t>
            </a:fld>
            <a:endParaRPr lang="tr-TR"/>
          </a:p>
        </p:txBody>
      </p:sp>
    </p:spTree>
    <p:extLst>
      <p:ext uri="{BB962C8B-B14F-4D97-AF65-F5344CB8AC3E}">
        <p14:creationId xmlns:p14="http://schemas.microsoft.com/office/powerpoint/2010/main" val="2810301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7924800" cy="634082"/>
          </a:xfrm>
        </p:spPr>
        <p:txBody>
          <a:bodyPr/>
          <a:lstStyle/>
          <a:p>
            <a:pPr algn="ctr"/>
            <a:r>
              <a:rPr lang="tr-TR" dirty="0" smtClean="0">
                <a:solidFill>
                  <a:srgbClr val="FFC000"/>
                </a:solidFill>
              </a:rPr>
              <a:t>DEPREMLER VE PLAKA TEKTONİĞİ</a:t>
            </a:r>
            <a:endParaRPr lang="tr-TR" dirty="0">
              <a:solidFill>
                <a:srgbClr val="FFC000"/>
              </a:solidFill>
            </a:endParaRPr>
          </a:p>
        </p:txBody>
      </p:sp>
      <p:sp>
        <p:nvSpPr>
          <p:cNvPr id="3" name="İçerik Yer Tutucusu 2"/>
          <p:cNvSpPr>
            <a:spLocks noGrp="1"/>
          </p:cNvSpPr>
          <p:nvPr>
            <p:ph sz="quarter" idx="13"/>
          </p:nvPr>
        </p:nvSpPr>
        <p:spPr>
          <a:xfrm>
            <a:off x="609600" y="908720"/>
            <a:ext cx="7924800" cy="5472608"/>
          </a:xfrm>
        </p:spPr>
        <p:txBody>
          <a:bodyPr>
            <a:normAutofit/>
          </a:bodyPr>
          <a:lstStyle/>
          <a:p>
            <a:pPr>
              <a:buFont typeface="+mj-lt"/>
              <a:buAutoNum type="arabicPeriod"/>
            </a:pPr>
            <a:r>
              <a:rPr lang="tr-TR" sz="2000" dirty="0"/>
              <a:t>Toprak yüzey tabakası - litosfer - kaynamakta olan </a:t>
            </a:r>
            <a:r>
              <a:rPr lang="tr-TR" sz="2000" dirty="0" err="1"/>
              <a:t>astenosfer</a:t>
            </a:r>
            <a:r>
              <a:rPr lang="tr-TR" sz="2000" dirty="0"/>
              <a:t> tabakasında kayan </a:t>
            </a:r>
            <a:r>
              <a:rPr lang="tr-TR" sz="2000" dirty="0" smtClean="0"/>
              <a:t>birçok plakadan </a:t>
            </a:r>
            <a:r>
              <a:rPr lang="tr-TR" sz="2000" dirty="0"/>
              <a:t>oluşur</a:t>
            </a:r>
            <a:r>
              <a:rPr lang="tr-TR" sz="2000" dirty="0" smtClean="0"/>
              <a:t>.</a:t>
            </a:r>
          </a:p>
          <a:p>
            <a:pPr>
              <a:buFont typeface="+mj-lt"/>
              <a:buAutoNum type="arabicPeriod"/>
            </a:pPr>
            <a:r>
              <a:rPr lang="tr-TR" sz="2000" dirty="0" smtClean="0"/>
              <a:t>Depremler</a:t>
            </a:r>
            <a:r>
              <a:rPr lang="tr-TR" sz="2000" dirty="0"/>
              <a:t>, tektonik plaka sınırları boyunca levha etkileşimlerinden </a:t>
            </a:r>
            <a:r>
              <a:rPr lang="tr-TR" sz="2000" dirty="0" smtClean="0"/>
              <a:t>kaynaklanmaktadır.</a:t>
            </a:r>
            <a:endParaRPr lang="tr-TR" sz="2000" dirty="0"/>
          </a:p>
          <a:p>
            <a:pPr>
              <a:buFont typeface="+mj-lt"/>
              <a:buAutoNum type="arabicPeriod"/>
            </a:pPr>
            <a:r>
              <a:rPr lang="tr-TR" sz="2000" dirty="0"/>
              <a:t> </a:t>
            </a:r>
            <a:r>
              <a:rPr lang="tr-TR" sz="2000" dirty="0" smtClean="0"/>
              <a:t>Levha </a:t>
            </a:r>
            <a:r>
              <a:rPr lang="tr-TR" sz="2000" dirty="0"/>
              <a:t>sınırları depremler tarafından belirlenir ve tanımlanır.</a:t>
            </a:r>
          </a:p>
          <a:p>
            <a:pPr algn="just">
              <a:buFont typeface="+mj-lt"/>
              <a:buAutoNum type="arabicPeriod"/>
            </a:pPr>
            <a:r>
              <a:rPr lang="tr-TR" sz="2000" dirty="0" smtClean="0"/>
              <a:t> </a:t>
            </a:r>
            <a:r>
              <a:rPr lang="tr-TR" sz="2000" dirty="0"/>
              <a:t>Depremler levha sınırlarının her üç tipinde oluşur: ıraksayan, paralel ve yakınsayan.</a:t>
            </a:r>
          </a:p>
          <a:p>
            <a:pPr marL="0" indent="0" algn="just">
              <a:buNone/>
            </a:pPr>
            <a:r>
              <a:rPr lang="tr-TR" sz="2000" dirty="0" smtClean="0"/>
              <a:t>      --Iraksayan </a:t>
            </a:r>
            <a:r>
              <a:rPr lang="tr-TR" sz="2000" dirty="0"/>
              <a:t>sınırlarda, çekme kuvveti normal faylar üzerinde sığ odaklı depremler </a:t>
            </a:r>
            <a:r>
              <a:rPr lang="tr-TR" sz="2000" dirty="0" smtClean="0"/>
              <a:t>üretir.</a:t>
            </a:r>
            <a:endParaRPr lang="tr-TR" sz="2000" dirty="0"/>
          </a:p>
          <a:p>
            <a:pPr marL="0" indent="0" algn="just">
              <a:buNone/>
            </a:pPr>
            <a:r>
              <a:rPr lang="tr-TR" sz="2000" dirty="0" smtClean="0"/>
              <a:t>      – </a:t>
            </a:r>
            <a:r>
              <a:rPr lang="tr-TR" sz="2000" dirty="0"/>
              <a:t>Paralel sınırlarında makaslama kuvveti, doğrultu atımlı faylar boyunca sığ odaklı </a:t>
            </a:r>
            <a:r>
              <a:rPr lang="tr-TR" sz="2000" dirty="0" smtClean="0"/>
              <a:t>             depremler </a:t>
            </a:r>
            <a:r>
              <a:rPr lang="tr-TR" sz="2000" dirty="0"/>
              <a:t>üretir.</a:t>
            </a:r>
          </a:p>
          <a:p>
            <a:pPr marL="0" indent="0" algn="just">
              <a:buNone/>
            </a:pPr>
            <a:r>
              <a:rPr lang="tr-TR" sz="2000" dirty="0" smtClean="0"/>
              <a:t>    – </a:t>
            </a:r>
            <a:r>
              <a:rPr lang="tr-TR" sz="2000" dirty="0"/>
              <a:t>Yakınsak sınırlarda, sıkıştırma kuvvetleri, ters faylar boyunca sığ-derin odaklı depremler </a:t>
            </a:r>
            <a:r>
              <a:rPr lang="tr-TR" sz="2000" dirty="0" smtClean="0"/>
              <a:t>meydana getirir.</a:t>
            </a:r>
            <a:endParaRPr lang="tr-TR" sz="20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9</a:t>
            </a:fld>
            <a:endParaRPr lang="tr-TR"/>
          </a:p>
        </p:txBody>
      </p:sp>
    </p:spTree>
    <p:extLst>
      <p:ext uri="{BB962C8B-B14F-4D97-AF65-F5344CB8AC3E}">
        <p14:creationId xmlns:p14="http://schemas.microsoft.com/office/powerpoint/2010/main" val="646448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Ufuk">
  <a:themeElements>
    <a:clrScheme name="Ufuk">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Ufuk">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fuk">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577</TotalTime>
  <Words>1612</Words>
  <Application>Microsoft Office PowerPoint</Application>
  <PresentationFormat>On-screen Show (4:3)</PresentationFormat>
  <Paragraphs>234</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Narrow</vt:lpstr>
      <vt:lpstr>Arial Rounded MT Bold</vt:lpstr>
      <vt:lpstr>Bodoni MT Black</vt:lpstr>
      <vt:lpstr>Calibri</vt:lpstr>
      <vt:lpstr>Ufuk</vt:lpstr>
      <vt:lpstr>PowerPoint Presentation</vt:lpstr>
      <vt:lpstr>                                            </vt:lpstr>
      <vt:lpstr>PowerPoint Presentation</vt:lpstr>
      <vt:lpstr>        DEPREMLERİN NEDENLERİ </vt:lpstr>
      <vt:lpstr>PowerPoint Presentation</vt:lpstr>
      <vt:lpstr>PowerPoint Presentation</vt:lpstr>
      <vt:lpstr>PowerPoint Presentation</vt:lpstr>
      <vt:lpstr>PowerPoint Presentation</vt:lpstr>
      <vt:lpstr>DEPREMLER VE PLAKA TEKTONİĞİ</vt:lpstr>
      <vt:lpstr>                      PLAKA TEKTONİĞİ </vt:lpstr>
      <vt:lpstr>PowerPoint Presentation</vt:lpstr>
      <vt:lpstr>PowerPoint Presentation</vt:lpstr>
      <vt:lpstr>Gerilme: kayaç davranışı</vt:lpstr>
      <vt:lpstr>PowerPoint Presentation</vt:lpstr>
      <vt:lpstr>PowerPoint Presentation</vt:lpstr>
      <vt:lpstr>Elastik rebound</vt:lpstr>
      <vt:lpstr>Elastik rebound teorisi nedir?</vt:lpstr>
      <vt:lpstr>Faylar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Sismik dalgalar </vt:lpstr>
      <vt:lpstr>SİSMİK DALGALAR </vt:lpstr>
      <vt:lpstr>1. Cisim dalgaları</vt:lpstr>
      <vt:lpstr>        CİSİM DALGALARI </vt:lpstr>
      <vt:lpstr>2.Yüzey dalgaları</vt:lpstr>
      <vt:lpstr>YÜZEY DALGALARI</vt:lpstr>
      <vt:lpstr>PowerPoint Presentation</vt:lpstr>
      <vt:lpstr>Depremlerin ölçümü</vt:lpstr>
      <vt:lpstr>seismograf</vt:lpstr>
      <vt:lpstr>Depremlerin yeri</vt:lpstr>
      <vt:lpstr>PowerPoint Presentation</vt:lpstr>
      <vt:lpstr>PowerPoint Presentation</vt:lpstr>
      <vt:lpstr>Dünya deprem dagılımı</vt:lpstr>
      <vt:lpstr>PowerPoint Presentation</vt:lpstr>
      <vt:lpstr>PowerPoint Presentation</vt:lpstr>
      <vt:lpstr>Türkiye’de deprem </vt:lpstr>
      <vt:lpstr>PowerPoint Presentation</vt:lpstr>
      <vt:lpstr>PowerPoint Presentation</vt:lpstr>
      <vt:lpstr>DEPREM SIRASINDA NELER YAPILMALI?</vt:lpstr>
      <vt:lpstr>kaynakça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DEPREM</dc:title>
  <dc:creator>CasperPc</dc:creator>
  <cp:lastModifiedBy>a b</cp:lastModifiedBy>
  <cp:revision>43</cp:revision>
  <dcterms:created xsi:type="dcterms:W3CDTF">2018-03-09T17:29:53Z</dcterms:created>
  <dcterms:modified xsi:type="dcterms:W3CDTF">2020-02-23T12:43:36Z</dcterms:modified>
</cp:coreProperties>
</file>