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2" r:id="rId5"/>
    <p:sldId id="258" r:id="rId6"/>
    <p:sldId id="259" r:id="rId7"/>
    <p:sldId id="261" r:id="rId8"/>
    <p:sldId id="263" r:id="rId9"/>
    <p:sldId id="267" r:id="rId10"/>
    <p:sldId id="268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0BDA"/>
    <a:srgbClr val="1E1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2F67-EEC7-C643-8467-66BC69342C79}" type="datetimeFigureOut">
              <a:rPr lang="en-US" smtClean="0"/>
              <a:t>23.05.2014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FF43-1DA6-BF47-AAD9-388CC49D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1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2F67-EEC7-C643-8467-66BC69342C79}" type="datetimeFigureOut">
              <a:rPr lang="en-US" smtClean="0"/>
              <a:t>23.05.2014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FF43-1DA6-BF47-AAD9-388CC49D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5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2F67-EEC7-C643-8467-66BC69342C79}" type="datetimeFigureOut">
              <a:rPr lang="en-US" smtClean="0"/>
              <a:t>23.05.2014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FF43-1DA6-BF47-AAD9-388CC49D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5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2F67-EEC7-C643-8467-66BC69342C79}" type="datetimeFigureOut">
              <a:rPr lang="en-US" smtClean="0"/>
              <a:t>23.05.2014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FF43-1DA6-BF47-AAD9-388CC49D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2F67-EEC7-C643-8467-66BC69342C79}" type="datetimeFigureOut">
              <a:rPr lang="en-US" smtClean="0"/>
              <a:t>23.05.2014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FF43-1DA6-BF47-AAD9-388CC49D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6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2F67-EEC7-C643-8467-66BC69342C79}" type="datetimeFigureOut">
              <a:rPr lang="en-US" smtClean="0"/>
              <a:t>23.05.2014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FF43-1DA6-BF47-AAD9-388CC49D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02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2F67-EEC7-C643-8467-66BC69342C79}" type="datetimeFigureOut">
              <a:rPr lang="en-US" smtClean="0"/>
              <a:t>23.05.2014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FF43-1DA6-BF47-AAD9-388CC49D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9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2F67-EEC7-C643-8467-66BC69342C79}" type="datetimeFigureOut">
              <a:rPr lang="en-US" smtClean="0"/>
              <a:t>23.05.2014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FF43-1DA6-BF47-AAD9-388CC49D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3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2F67-EEC7-C643-8467-66BC69342C79}" type="datetimeFigureOut">
              <a:rPr lang="en-US" smtClean="0"/>
              <a:t>23.05.2014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FF43-1DA6-BF47-AAD9-388CC49D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9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2F67-EEC7-C643-8467-66BC69342C79}" type="datetimeFigureOut">
              <a:rPr lang="en-US" smtClean="0"/>
              <a:t>23.05.2014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FF43-1DA6-BF47-AAD9-388CC49D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2F67-EEC7-C643-8467-66BC69342C79}" type="datetimeFigureOut">
              <a:rPr lang="en-US" smtClean="0"/>
              <a:t>23.05.2014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FF43-1DA6-BF47-AAD9-388CC49D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6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02F67-EEC7-C643-8467-66BC69342C79}" type="datetimeFigureOut">
              <a:rPr lang="en-US" smtClean="0"/>
              <a:t>23.05.2014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6FF43-1DA6-BF47-AAD9-388CC49D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3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FNjxKHP8Jc" TargetMode="External"/><Relationship Id="rId4" Type="http://schemas.openxmlformats.org/officeDocument/2006/relationships/hyperlink" Target="http://www.youtube.com/watch?v=hehFWzs1z4I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290BDA"/>
            </a:gs>
            <a:gs pos="86000">
              <a:srgbClr val="3366FF"/>
            </a:gs>
          </a:gsLst>
          <a:lin ang="59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GENOM PROJELERİ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400" dirty="0" smtClean="0">
                <a:solidFill>
                  <a:srgbClr val="FFFF00"/>
                </a:solidFill>
                <a:latin typeface="Comic Sans MS"/>
                <a:ea typeface="+mj-ea"/>
                <a:cs typeface="Comic Sans MS"/>
              </a:rPr>
              <a:t>Prof. Dr. Hilal </a:t>
            </a:r>
            <a:r>
              <a:rPr lang="en-US" sz="4400" dirty="0" err="1" smtClean="0">
                <a:solidFill>
                  <a:srgbClr val="FFFF00"/>
                </a:solidFill>
                <a:latin typeface="Comic Sans MS"/>
                <a:ea typeface="+mj-ea"/>
                <a:cs typeface="Comic Sans MS"/>
              </a:rPr>
              <a:t>Özdağ</a:t>
            </a:r>
            <a:endParaRPr lang="en-US" sz="4400" dirty="0">
              <a:solidFill>
                <a:srgbClr val="FFFF00"/>
              </a:solidFill>
              <a:latin typeface="Comic Sans MS"/>
              <a:ea typeface="+mj-ea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88302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290BDA"/>
            </a:gs>
            <a:gs pos="86000">
              <a:srgbClr val="3366FF"/>
            </a:gs>
          </a:gsLst>
          <a:lin ang="59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-3862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1000 Genome Project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 descr="Screen Shot 2014-03-23 at 19.58.4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8" t="14889" r="27407" b="33852"/>
          <a:stretch/>
        </p:blipFill>
        <p:spPr>
          <a:xfrm>
            <a:off x="626531" y="1964267"/>
            <a:ext cx="7509298" cy="404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86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290BDA"/>
            </a:gs>
            <a:gs pos="86000">
              <a:srgbClr val="3366FF"/>
            </a:gs>
          </a:gsLst>
          <a:lin ang="59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8138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Comic Sans MS"/>
                <a:cs typeface="Comic Sans MS"/>
              </a:rPr>
              <a:t>ENCODE</a:t>
            </a:r>
            <a:br>
              <a:rPr lang="en-US" sz="3600" dirty="0" smtClean="0">
                <a:solidFill>
                  <a:srgbClr val="FFFF00"/>
                </a:solidFill>
                <a:latin typeface="Comic Sans MS"/>
                <a:cs typeface="Comic Sans MS"/>
              </a:rPr>
            </a:br>
            <a:r>
              <a:rPr lang="en-US" sz="3600" dirty="0" smtClean="0">
                <a:solidFill>
                  <a:srgbClr val="FFFF00"/>
                </a:solidFill>
                <a:latin typeface="Comic Sans MS"/>
                <a:cs typeface="Comic Sans MS"/>
              </a:rPr>
              <a:t>Encyclopedia of DNA Elements</a:t>
            </a:r>
            <a:endParaRPr lang="en-US" sz="36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59467"/>
            <a:ext cx="8229600" cy="5071533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Pilot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proje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için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30 Mb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bir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bölge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seçildi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. 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746" y="0"/>
            <a:ext cx="2323254" cy="1659467"/>
          </a:xfrm>
          <a:prstGeom prst="rect">
            <a:avLst/>
          </a:prstGeom>
        </p:spPr>
      </p:pic>
      <p:pic>
        <p:nvPicPr>
          <p:cNvPr id="6" name="Picture 5" descr="Screen Shot 2014-03-23 at 20.05.4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2" t="35629" r="11482" b="32667"/>
          <a:stretch/>
        </p:blipFill>
        <p:spPr>
          <a:xfrm>
            <a:off x="660398" y="3369732"/>
            <a:ext cx="7641362" cy="245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0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290BDA"/>
            </a:gs>
            <a:gs pos="86000">
              <a:srgbClr val="3366FF"/>
            </a:gs>
          </a:gsLst>
          <a:lin ang="59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82133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İnsan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Genom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Projesi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59467"/>
            <a:ext cx="8229600" cy="507153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30000"/>
              </a:lnSpc>
            </a:pP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1990-2003</a:t>
            </a:r>
          </a:p>
          <a:p>
            <a:pPr algn="just">
              <a:lnSpc>
                <a:spcPct val="130000"/>
              </a:lnSpc>
            </a:pP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3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Milyar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dolar</a:t>
            </a:r>
            <a:endParaRPr lang="en-US" dirty="0" smtClean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algn="just">
              <a:lnSpc>
                <a:spcPct val="130000"/>
              </a:lnSpc>
            </a:pP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ABD,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İngiltere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Almanya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Japonya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Fransa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Çin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İspanya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</a:p>
          <a:p>
            <a:pPr algn="just">
              <a:lnSpc>
                <a:spcPct val="130000"/>
              </a:lnSpc>
            </a:pP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20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erkek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20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kadın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donörün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içinden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rasgele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seçilen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2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erkek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2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kadının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DNA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örneklerinden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hazırlandı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genom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kütüphaneleri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Genom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projesinde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bunların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içinden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en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çok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kullanılanı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RP11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olmuştur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. </a:t>
            </a:r>
          </a:p>
          <a:p>
            <a:pPr algn="just">
              <a:lnSpc>
                <a:spcPct val="130000"/>
              </a:lnSpc>
            </a:pP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936" y="0"/>
            <a:ext cx="3134064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9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290BDA"/>
            </a:gs>
            <a:gs pos="86000">
              <a:srgbClr val="3366FF"/>
            </a:gs>
          </a:gsLst>
          <a:lin ang="59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60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HapMap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600" y="0"/>
            <a:ext cx="1930400" cy="2540000"/>
          </a:xfrm>
          <a:prstGeom prst="rect">
            <a:avLst/>
          </a:prstGeom>
        </p:spPr>
      </p:pic>
      <p:pic>
        <p:nvPicPr>
          <p:cNvPr id="8" name="Picture 7" descr="Screen Shot 2014-03-23 at 19.50.1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7" b="24074"/>
          <a:stretch/>
        </p:blipFill>
        <p:spPr>
          <a:xfrm>
            <a:off x="0" y="2327275"/>
            <a:ext cx="9144000" cy="398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1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290BDA"/>
            </a:gs>
            <a:gs pos="86000">
              <a:srgbClr val="3366FF"/>
            </a:gs>
          </a:gsLst>
          <a:lin ang="59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60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HapMap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732" y="0"/>
            <a:ext cx="1710267" cy="22503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250351"/>
            <a:ext cx="76200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02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290BDA"/>
            </a:gs>
            <a:gs pos="86000">
              <a:srgbClr val="3366FF"/>
            </a:gs>
          </a:gsLst>
          <a:lin ang="59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3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İnsan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Genom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Projesi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5" descr="Screen Shot 2014-03-23 at 19.35.3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6" t="14806" r="22778" b="8666"/>
          <a:stretch/>
        </p:blipFill>
        <p:spPr>
          <a:xfrm>
            <a:off x="1523999" y="1143000"/>
            <a:ext cx="6366934" cy="54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28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290BDA"/>
            </a:gs>
            <a:gs pos="86000">
              <a:srgbClr val="3366FF"/>
            </a:gs>
          </a:gsLst>
          <a:lin ang="59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Yeni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Nesil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Sekanslama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</a:b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Next Generation Sequencing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5" descr="Screen Shot 2014-03-23 at 19.40.4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7" t="19926" r="15185" b="16667"/>
          <a:stretch/>
        </p:blipFill>
        <p:spPr>
          <a:xfrm>
            <a:off x="321735" y="1524000"/>
            <a:ext cx="4420866" cy="2556933"/>
          </a:xfrm>
          <a:prstGeom prst="rect">
            <a:avLst/>
          </a:prstGeom>
        </p:spPr>
      </p:pic>
      <p:pic>
        <p:nvPicPr>
          <p:cNvPr id="7" name="Picture 6" descr="Screen Shot 2014-03-23 at 19.43.4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t="19926" r="13333" b="7185"/>
          <a:stretch/>
        </p:blipFill>
        <p:spPr>
          <a:xfrm>
            <a:off x="4351866" y="4080933"/>
            <a:ext cx="4538134" cy="276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02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290BDA"/>
            </a:gs>
            <a:gs pos="86000">
              <a:srgbClr val="3366FF"/>
            </a:gs>
          </a:gsLst>
          <a:lin ang="59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Yeni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Nesil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Sekanslama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</a:b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454_Roche GS-FLX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1294343"/>
            <a:ext cx="6756400" cy="4559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2399" y="5826811"/>
            <a:ext cx="6180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rgbClr val="FFFF00"/>
                </a:solidFill>
                <a:hlinkClick r:id="rId3"/>
              </a:rPr>
              <a:t>http://www.youtube.com/watch?v=bFNjxKHP8Jc</a:t>
            </a:r>
            <a:endParaRPr lang="nl-NL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  <a:hlinkClick r:id="rId4"/>
              </a:rPr>
              <a:t>http://www.youtube.com/watch?v=hehFWzs1z4I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23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290BDA"/>
            </a:gs>
            <a:gs pos="86000">
              <a:srgbClr val="3366FF"/>
            </a:gs>
          </a:gsLst>
          <a:lin ang="59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82133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1000 Genome Project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733" y="4651922"/>
            <a:ext cx="3742266" cy="22060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817" y="0"/>
            <a:ext cx="1666181" cy="2132712"/>
          </a:xfrm>
          <a:prstGeom prst="rect">
            <a:avLst/>
          </a:prstGeom>
        </p:spPr>
      </p:pic>
      <p:pic>
        <p:nvPicPr>
          <p:cNvPr id="8" name="Picture 7" descr="Screen Shot 2014-03-23 at 19.56.0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28518" r="27778" b="40074"/>
          <a:stretch/>
        </p:blipFill>
        <p:spPr>
          <a:xfrm>
            <a:off x="0" y="2174893"/>
            <a:ext cx="7477818" cy="24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7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290BDA"/>
            </a:gs>
            <a:gs pos="86000">
              <a:srgbClr val="3366FF"/>
            </a:gs>
          </a:gsLst>
          <a:lin ang="59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-3862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1000 Genome Project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2" descr="Screen Shot 2014-03-23 at 19.57.3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14297" r="27592" b="8667"/>
          <a:stretch/>
        </p:blipFill>
        <p:spPr>
          <a:xfrm>
            <a:off x="1100668" y="1219199"/>
            <a:ext cx="6983436" cy="56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64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110</Words>
  <Application>Microsoft Macintosh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GENOM PROJELERİ</vt:lpstr>
      <vt:lpstr>İnsan Genom Projesi</vt:lpstr>
      <vt:lpstr>HapMap</vt:lpstr>
      <vt:lpstr>HapMap</vt:lpstr>
      <vt:lpstr>İnsan Genom Projesi</vt:lpstr>
      <vt:lpstr>Yeni Nesil Sekanslama Next Generation Sequencing</vt:lpstr>
      <vt:lpstr>Yeni Nesil Sekanslama 454_Roche GS-FLX</vt:lpstr>
      <vt:lpstr>1000 Genome Project</vt:lpstr>
      <vt:lpstr>1000 Genome Project</vt:lpstr>
      <vt:lpstr>1000 Genome Project</vt:lpstr>
      <vt:lpstr>ENCODE Encyclopedia of DNA Elements</vt:lpstr>
    </vt:vector>
  </TitlesOfParts>
  <Company>Ankara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 PROJELERİ</dc:title>
  <dc:creator>Hilal Ozdag</dc:creator>
  <cp:lastModifiedBy>Hilal Ozdag</cp:lastModifiedBy>
  <cp:revision>6</cp:revision>
  <dcterms:created xsi:type="dcterms:W3CDTF">2014-03-23T17:22:24Z</dcterms:created>
  <dcterms:modified xsi:type="dcterms:W3CDTF">2014-05-23T07:49:42Z</dcterms:modified>
</cp:coreProperties>
</file>