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7" r:id="rId3"/>
    <p:sldId id="268" r:id="rId4"/>
    <p:sldId id="269" r:id="rId5"/>
    <p:sldId id="272" r:id="rId6"/>
    <p:sldId id="270" r:id="rId7"/>
    <p:sldId id="271" r:id="rId8"/>
    <p:sldId id="275" r:id="rId9"/>
    <p:sldId id="276" r:id="rId10"/>
    <p:sldId id="273" r:id="rId11"/>
    <p:sldId id="277"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FAFDD"/>
    <a:srgbClr val="AA3AAD"/>
    <a:srgbClr val="FFCC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402"/>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2555776" y="188640"/>
            <a:ext cx="6275040" cy="780696"/>
          </a:xfrm>
        </p:spPr>
        <p:txBody>
          <a:bodyPr>
            <a:normAutofit/>
          </a:bodyPr>
          <a:lstStyle>
            <a:lvl1pPr algn="ctr">
              <a:defRPr sz="3600" baseline="0"/>
            </a:lvl1pPr>
          </a:lstStyle>
          <a:p>
            <a:r>
              <a:rPr kumimoji="0" lang="tr-TR" dirty="0" smtClean="0"/>
              <a:t>Kamu Yönetimi ve Sosyal Hizmet</a:t>
            </a:r>
            <a:endParaRPr kumimoji="0" lang="en-US" dirty="0"/>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pic>
        <p:nvPicPr>
          <p:cNvPr id="33798" name="Picture 6" descr="Related image"/>
          <p:cNvPicPr>
            <a:picLocks noChangeAspect="1" noChangeArrowheads="1"/>
          </p:cNvPicPr>
          <p:nvPr userDrawn="1"/>
        </p:nvPicPr>
        <p:blipFill>
          <a:blip r:embed="rId2" cstate="print"/>
          <a:srcRect/>
          <a:stretch>
            <a:fillRect/>
          </a:stretch>
        </p:blipFill>
        <p:spPr bwMode="auto">
          <a:xfrm>
            <a:off x="251520" y="188640"/>
            <a:ext cx="1919490" cy="1080120"/>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530352" y="1490480"/>
            <a:ext cx="7772400" cy="1362456"/>
          </a:xfrm>
          <a:noFill/>
          <a:ln>
            <a:noFill/>
          </a:ln>
        </p:spPr>
        <p:txBody>
          <a:bodyPr vert="horz" tIns="0" bIns="0" anchor="b">
            <a:noAutofit/>
            <a:scene3d>
              <a:camera prst="orthographicFront"/>
              <a:lightRig rig="freezing" dir="t">
                <a:rot lat="0" lon="0" rev="5640000"/>
              </a:lightRig>
            </a:scene3d>
            <a:sp3d prstMaterial="flat">
              <a:bevelT w="38100" h="38100"/>
            </a:sp3d>
          </a:bodyPr>
          <a:lstStyle>
            <a:lvl1pPr algn="ctr" rtl="0">
              <a:spcBef>
                <a:spcPct val="0"/>
              </a:spcBef>
              <a:buNone/>
              <a:defRPr lang="en-US" sz="4800" b="0" cap="none" baseline="0" dirty="0">
                <a:ln w="635">
                  <a:noFill/>
                </a:ln>
                <a:solidFill>
                  <a:srgbClr val="002060"/>
                </a:solidFill>
                <a:effectLst>
                  <a:outerShdw blurRad="38100" dist="25400" dir="5400000" algn="tl" rotWithShape="0">
                    <a:srgbClr val="000000">
                      <a:alpha val="43000"/>
                    </a:srgbClr>
                  </a:outerShdw>
                </a:effectLst>
                <a:latin typeface="+mj-lt"/>
                <a:ea typeface="+mj-ea"/>
                <a:cs typeface="+mj-cs"/>
              </a:defRPr>
            </a:lvl1pPr>
          </a:lstStyle>
          <a:p>
            <a:r>
              <a:rPr kumimoji="0" lang="tr-TR" dirty="0" smtClean="0"/>
              <a:t>Kamu Yönetimi ve Sosyal Hizmet</a:t>
            </a:r>
            <a:endParaRPr kumimoji="0" lang="en-US" dirty="0"/>
          </a:p>
        </p:txBody>
      </p:sp>
      <p:sp>
        <p:nvSpPr>
          <p:cNvPr id="3" name="2 Metin Yer Tutucusu"/>
          <p:cNvSpPr>
            <a:spLocks noGrp="1"/>
          </p:cNvSpPr>
          <p:nvPr>
            <p:ph type="body" idx="1" hasCustomPrompt="1"/>
          </p:nvPr>
        </p:nvSpPr>
        <p:spPr>
          <a:xfrm>
            <a:off x="530352" y="3719488"/>
            <a:ext cx="7772400" cy="1509712"/>
          </a:xfrm>
        </p:spPr>
        <p:txBody>
          <a:bodyPr lIns="45720" rIns="45720" anchor="t"/>
          <a:lstStyle>
            <a:lvl1pPr marL="0" indent="0" algn="ctr">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dirty="0" smtClean="0"/>
              <a:t>Dr. Özkan LEBLEBİCİ</a:t>
            </a:r>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
        <p:nvSpPr>
          <p:cNvPr id="5" name="4 Başlık"/>
          <p:cNvSpPr>
            <a:spLocks noGrp="1"/>
          </p:cNvSpPr>
          <p:nvPr>
            <p:ph type="title" hasCustomPrompt="1"/>
          </p:nvPr>
        </p:nvSpPr>
        <p:spPr>
          <a:xfrm>
            <a:off x="1979712" y="476672"/>
            <a:ext cx="6537920" cy="648072"/>
          </a:xfrm>
        </p:spPr>
        <p:txBody>
          <a:bodyPr>
            <a:normAutofit/>
          </a:bodyPr>
          <a:lstStyle>
            <a:lvl1pPr algn="ctr">
              <a:defRPr sz="3200" b="1">
                <a:solidFill>
                  <a:srgbClr val="002060"/>
                </a:solidFill>
              </a:defRPr>
            </a:lvl1pPr>
          </a:lstStyle>
          <a:p>
            <a:r>
              <a:rPr lang="tr-TR" dirty="0" smtClean="0"/>
              <a:t>Sivil Toplum Örgütleri</a:t>
            </a:r>
            <a:endParaRPr lang="tr-TR" dirty="0"/>
          </a:p>
        </p:txBody>
      </p:sp>
      <p:pic>
        <p:nvPicPr>
          <p:cNvPr id="6" name="Picture 2" descr="Image result for ankara üniversitesi logo"/>
          <p:cNvPicPr>
            <a:picLocks noChangeAspect="1" noChangeArrowheads="1"/>
          </p:cNvPicPr>
          <p:nvPr userDrawn="1"/>
        </p:nvPicPr>
        <p:blipFill>
          <a:blip r:embed="rId2" cstate="print"/>
          <a:srcRect/>
          <a:stretch>
            <a:fillRect/>
          </a:stretch>
        </p:blipFill>
        <p:spPr bwMode="auto">
          <a:xfrm>
            <a:off x="179512" y="188640"/>
            <a:ext cx="1440159" cy="1078730"/>
          </a:xfrm>
          <a:prstGeom prst="rect">
            <a:avLst/>
          </a:prstGeom>
          <a:noFill/>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F3BE6839-661B-41A6-84D6-1AD33D387699}"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7EBCCC1-49AE-4BD0-A4E2-F066203A4D98}" type="datetimeFigureOut">
              <a:rPr lang="tr-TR" smtClean="0"/>
              <a:pPr/>
              <a:t>28.4.2020</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3BE6839-661B-41A6-84D6-1AD33D387699}"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971600" y="2060848"/>
            <a:ext cx="7056784" cy="965969"/>
          </a:xfrm>
          <a:noFill/>
        </p:spPr>
        <p:txBody>
          <a:bodyPr>
            <a:noAutofit/>
          </a:bodyPr>
          <a:lstStyle/>
          <a:p>
            <a:pPr algn="ctr"/>
            <a:r>
              <a:rPr lang="tr-TR" sz="4400" b="1" dirty="0" smtClean="0">
                <a:solidFill>
                  <a:srgbClr val="00B050"/>
                </a:solidFill>
                <a:latin typeface="Arial Black" pitchFamily="34" charset="0"/>
              </a:rPr>
              <a:t>Sivil </a:t>
            </a:r>
            <a:r>
              <a:rPr lang="tr-TR" sz="4400" dirty="0" smtClean="0">
                <a:solidFill>
                  <a:srgbClr val="00B050"/>
                </a:solidFill>
                <a:latin typeface="Arial Black" pitchFamily="34" charset="0"/>
              </a:rPr>
              <a:t>Toplum Örgütleri</a:t>
            </a:r>
            <a:br>
              <a:rPr lang="tr-TR" sz="4400" dirty="0" smtClean="0">
                <a:solidFill>
                  <a:srgbClr val="00B050"/>
                </a:solidFill>
                <a:latin typeface="Arial Black" pitchFamily="34" charset="0"/>
              </a:rPr>
            </a:br>
            <a:r>
              <a:rPr lang="tr-TR" sz="4400" dirty="0" smtClean="0">
                <a:solidFill>
                  <a:srgbClr val="00B050"/>
                </a:solidFill>
                <a:latin typeface="Arial Black" pitchFamily="34" charset="0"/>
              </a:rPr>
              <a:t>10</a:t>
            </a:r>
            <a:endParaRPr lang="tr-TR" sz="4400" b="1" dirty="0">
              <a:solidFill>
                <a:srgbClr val="00B050"/>
              </a:solidFill>
              <a:latin typeface="Arial Black" pitchFamily="34" charset="0"/>
            </a:endParaRPr>
          </a:p>
        </p:txBody>
      </p:sp>
      <p:sp>
        <p:nvSpPr>
          <p:cNvPr id="3" name="2 Alt Başlık"/>
          <p:cNvSpPr>
            <a:spLocks noGrp="1"/>
          </p:cNvSpPr>
          <p:nvPr>
            <p:ph type="subTitle" idx="1"/>
          </p:nvPr>
        </p:nvSpPr>
        <p:spPr>
          <a:xfrm>
            <a:off x="1483568" y="2852936"/>
            <a:ext cx="6400800" cy="1752600"/>
          </a:xfrm>
        </p:spPr>
        <p:txBody>
          <a:bodyPr>
            <a:normAutofit/>
          </a:bodyPr>
          <a:lstStyle/>
          <a:p>
            <a:endParaRPr lang="tr-TR" b="1" i="1" dirty="0" smtClean="0">
              <a:solidFill>
                <a:schemeClr val="bg1"/>
              </a:solidFill>
            </a:endParaRPr>
          </a:p>
          <a:p>
            <a:endParaRPr lang="tr-TR" b="1" i="1" dirty="0" smtClean="0">
              <a:solidFill>
                <a:schemeClr val="bg1"/>
              </a:solidFill>
            </a:endParaRPr>
          </a:p>
          <a:p>
            <a:pPr algn="ctr"/>
            <a:r>
              <a:rPr lang="tr-TR" b="1" dirty="0" smtClean="0">
                <a:solidFill>
                  <a:srgbClr val="002060"/>
                </a:solidFill>
              </a:rPr>
              <a:t>Dr. Özkan LEBLEBİCİ</a:t>
            </a:r>
            <a:endParaRPr lang="tr-TR" b="1" dirty="0">
              <a:solidFill>
                <a:srgbClr val="00206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3" name="Text Box 3"/>
          <p:cNvSpPr txBox="1">
            <a:spLocks noChangeArrowheads="1"/>
          </p:cNvSpPr>
          <p:nvPr/>
        </p:nvSpPr>
        <p:spPr bwMode="auto">
          <a:xfrm>
            <a:off x="467544" y="2420888"/>
            <a:ext cx="8064896" cy="1865126"/>
          </a:xfrm>
          <a:prstGeom prst="rect">
            <a:avLst/>
          </a:prstGeom>
          <a:noFill/>
          <a:ln w="9525">
            <a:noFill/>
            <a:miter lim="800000"/>
            <a:headEnd/>
            <a:tailEnd/>
          </a:ln>
        </p:spPr>
        <p:txBody>
          <a:bodyPr wrap="square">
            <a:spAutoFit/>
          </a:bodyPr>
          <a:lstStyle/>
          <a:p>
            <a:pPr eaLnBrk="0" hangingPunct="0">
              <a:lnSpc>
                <a:spcPct val="120000"/>
              </a:lnSpc>
            </a:pPr>
            <a:r>
              <a:rPr lang="tr-TR" sz="2400" dirty="0" smtClean="0">
                <a:latin typeface="Cambria" pitchFamily="18" charset="0"/>
              </a:rPr>
              <a:t>Türk Medeni Kanununa Göre Kurulan Vakıflar</a:t>
            </a:r>
          </a:p>
          <a:p>
            <a:pPr eaLnBrk="0" hangingPunct="0">
              <a:lnSpc>
                <a:spcPct val="120000"/>
              </a:lnSpc>
            </a:pPr>
            <a:r>
              <a:rPr lang="tr-TR" sz="2400" dirty="0" smtClean="0">
                <a:latin typeface="Cambria" pitchFamily="18" charset="0"/>
              </a:rPr>
              <a:t>Bu kanuna göre mamelekin (malvarlığı) bütünü veya gerçekleşmemiş veya gerçekleşeceği anlaşılan her türlü geliri veya ekonomik değeri olan haklar vakfedilebilir.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395536" y="1548656"/>
            <a:ext cx="8496944" cy="4616648"/>
          </a:xfrm>
          <a:prstGeom prst="rect">
            <a:avLst/>
          </a:prstGeom>
          <a:noFill/>
          <a:ln w="9525">
            <a:noFill/>
            <a:miter lim="800000"/>
            <a:headEnd/>
            <a:tailEnd/>
          </a:ln>
        </p:spPr>
        <p:txBody>
          <a:bodyPr wrap="squar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50000"/>
              </a:lnSpc>
            </a:pPr>
            <a:r>
              <a:rPr lang="tr-TR" sz="1400" dirty="0" smtClean="0">
                <a:latin typeface="Cambria" pitchFamily="18" charset="0"/>
              </a:rPr>
              <a:t>KAYNAKLAR:</a:t>
            </a:r>
          </a:p>
          <a:p>
            <a:pPr>
              <a:lnSpc>
                <a:spcPct val="150000"/>
              </a:lnSpc>
            </a:pPr>
            <a:r>
              <a:rPr lang="tr-TR" sz="1400" dirty="0" smtClean="0">
                <a:latin typeface="Cambria" pitchFamily="18" charset="0"/>
              </a:rPr>
              <a:t>Gökmen, Özgür (Ed.), Türkiye'de Hak Temelli Sivil Toplum Örgütleri-Sorunlar ve Çözüm Arayışları, STGM, Ankara, 2011.</a:t>
            </a:r>
          </a:p>
          <a:p>
            <a:pPr>
              <a:lnSpc>
                <a:spcPct val="150000"/>
              </a:lnSpc>
            </a:pPr>
            <a:r>
              <a:rPr lang="tr-TR" sz="1400" dirty="0" smtClean="0">
                <a:latin typeface="Cambria" pitchFamily="18" charset="0"/>
              </a:rPr>
              <a:t>Tekeli, İlhan, Türkiye'de </a:t>
            </a:r>
            <a:r>
              <a:rPr lang="tr-TR" sz="1400" dirty="0" err="1" smtClean="0">
                <a:latin typeface="Cambria" pitchFamily="18" charset="0"/>
              </a:rPr>
              <a:t>STK'lar</a:t>
            </a:r>
            <a:r>
              <a:rPr lang="tr-TR" sz="1400" dirty="0" smtClean="0">
                <a:latin typeface="Cambria" pitchFamily="18" charset="0"/>
              </a:rPr>
              <a:t> ve Katılımcı Demokrasi Yazıları, Tarih Vakfı Yurt Yayınları, İstanbul, 2012.</a:t>
            </a:r>
          </a:p>
          <a:p>
            <a:pPr>
              <a:lnSpc>
                <a:spcPct val="150000"/>
              </a:lnSpc>
            </a:pPr>
            <a:r>
              <a:rPr lang="tr-TR" sz="1400" dirty="0" smtClean="0">
                <a:latin typeface="Cambria" pitchFamily="18" charset="0"/>
              </a:rPr>
              <a:t>Sunar, Lütfi (Ed.), Sivil Toplum Kuruluşları İçin Yönetim Rehberi, </a:t>
            </a:r>
            <a:r>
              <a:rPr lang="tr-TR" sz="1400" dirty="0" err="1" smtClean="0">
                <a:latin typeface="Cambria" pitchFamily="18" charset="0"/>
              </a:rPr>
              <a:t>Kaknüs</a:t>
            </a:r>
            <a:r>
              <a:rPr lang="tr-TR" sz="1400" dirty="0" smtClean="0">
                <a:latin typeface="Cambria" pitchFamily="18" charset="0"/>
              </a:rPr>
              <a:t>, İstanbul, 2005.</a:t>
            </a:r>
          </a:p>
          <a:p>
            <a:pPr>
              <a:lnSpc>
                <a:spcPct val="150000"/>
              </a:lnSpc>
            </a:pPr>
            <a:r>
              <a:rPr lang="tr-TR" sz="1400" dirty="0" err="1" smtClean="0">
                <a:latin typeface="Cambria" pitchFamily="18" charset="0"/>
              </a:rPr>
              <a:t>Çalha</a:t>
            </a:r>
            <a:r>
              <a:rPr lang="tr-TR" sz="1400" dirty="0" smtClean="0">
                <a:latin typeface="Cambria" pitchFamily="18" charset="0"/>
              </a:rPr>
              <a:t>, Ömer, Aşkın Devletten Sivil Topluma, </a:t>
            </a:r>
            <a:r>
              <a:rPr lang="tr-TR" sz="1400" dirty="0" err="1" smtClean="0">
                <a:latin typeface="Cambria" pitchFamily="18" charset="0"/>
              </a:rPr>
              <a:t>Gendaş</a:t>
            </a:r>
            <a:r>
              <a:rPr lang="tr-TR" sz="1400" dirty="0" smtClean="0">
                <a:latin typeface="Cambria" pitchFamily="18" charset="0"/>
              </a:rPr>
              <a:t>, İstanbul, 2000.</a:t>
            </a:r>
          </a:p>
          <a:p>
            <a:pPr>
              <a:lnSpc>
                <a:spcPct val="150000"/>
              </a:lnSpc>
            </a:pPr>
            <a:r>
              <a:rPr lang="tr-TR" sz="1400" dirty="0" smtClean="0">
                <a:latin typeface="Cambria" pitchFamily="18" charset="0"/>
              </a:rPr>
              <a:t>Gözler, Kemal, İdare Hukukuna Giriş, Ekin </a:t>
            </a:r>
            <a:r>
              <a:rPr lang="tr-TR" sz="1400" dirty="0" err="1" smtClean="0">
                <a:latin typeface="Cambria" pitchFamily="18" charset="0"/>
              </a:rPr>
              <a:t>Kitabevi</a:t>
            </a:r>
            <a:r>
              <a:rPr lang="tr-TR" sz="1400" dirty="0" smtClean="0">
                <a:latin typeface="Cambria" pitchFamily="18" charset="0"/>
              </a:rPr>
              <a:t>, (7. Basım), Bursa, 2007.</a:t>
            </a:r>
          </a:p>
          <a:p>
            <a:pPr>
              <a:lnSpc>
                <a:spcPct val="150000"/>
              </a:lnSpc>
            </a:pPr>
            <a:r>
              <a:rPr lang="tr-TR" sz="1400" dirty="0" smtClean="0">
                <a:latin typeface="Cambria" pitchFamily="18" charset="0"/>
              </a:rPr>
              <a:t>Saylan, Türkan, 100 Soruda Sivil Toplum, Cumhuriyet Kitapları, İstanbul, 2008.</a:t>
            </a:r>
          </a:p>
          <a:p>
            <a:pPr>
              <a:lnSpc>
                <a:spcPct val="150000"/>
              </a:lnSpc>
            </a:pPr>
            <a:r>
              <a:rPr lang="tr-TR" sz="1400" dirty="0" smtClean="0">
                <a:latin typeface="Cambria" pitchFamily="18" charset="0"/>
              </a:rPr>
              <a:t>Doğan, İlyas, Sivil Toplum Anlayışı ve Siyasal Sistemler, (4. Basım), Astana Yayınları, Ankara, 2015.</a:t>
            </a:r>
          </a:p>
          <a:p>
            <a:pPr>
              <a:lnSpc>
                <a:spcPct val="150000"/>
              </a:lnSpc>
            </a:pPr>
            <a:r>
              <a:rPr lang="tr-TR" sz="1400" dirty="0" smtClean="0">
                <a:latin typeface="Cambria" pitchFamily="18" charset="0"/>
              </a:rPr>
              <a:t>Akbal, İsmail, Sivil Toplum, Çizgi Yayınları, Konya, 2017.</a:t>
            </a:r>
          </a:p>
          <a:p>
            <a:pPr>
              <a:lnSpc>
                <a:spcPct val="150000"/>
              </a:lnSpc>
            </a:pPr>
            <a:r>
              <a:rPr lang="tr-TR" sz="1400" dirty="0" smtClean="0">
                <a:latin typeface="Cambria" pitchFamily="18" charset="0"/>
              </a:rPr>
              <a:t>Türkiye Cumhuriyeti Anayasası</a:t>
            </a:r>
          </a:p>
          <a:p>
            <a:pPr>
              <a:lnSpc>
                <a:spcPct val="150000"/>
              </a:lnSpc>
            </a:pPr>
            <a:r>
              <a:rPr lang="tr-TR" sz="1400" dirty="0" smtClean="0">
                <a:latin typeface="Cambria" pitchFamily="18" charset="0"/>
              </a:rPr>
              <a:t>Dernekler Kanunu</a:t>
            </a:r>
          </a:p>
          <a:p>
            <a:pPr>
              <a:lnSpc>
                <a:spcPct val="150000"/>
              </a:lnSpc>
            </a:pPr>
            <a:r>
              <a:rPr lang="tr-TR" sz="1400" dirty="0" smtClean="0">
                <a:latin typeface="Cambria" pitchFamily="18" charset="0"/>
              </a:rPr>
              <a:t>Vakıflar kanunu</a:t>
            </a:r>
          </a:p>
          <a:p>
            <a:pPr>
              <a:lnSpc>
                <a:spcPct val="150000"/>
              </a:lnSpc>
            </a:pPr>
            <a:r>
              <a:rPr lang="tr-TR" sz="1400" dirty="0" smtClean="0">
                <a:latin typeface="Cambria" pitchFamily="18" charset="0"/>
              </a:rPr>
              <a:t>İlgili internet kaynakları</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6" name="Text Box 3"/>
          <p:cNvSpPr txBox="1">
            <a:spLocks noChangeArrowheads="1"/>
          </p:cNvSpPr>
          <p:nvPr/>
        </p:nvSpPr>
        <p:spPr bwMode="auto">
          <a:xfrm>
            <a:off x="539552" y="2636912"/>
            <a:ext cx="8136136" cy="1865126"/>
          </a:xfrm>
          <a:prstGeom prst="rect">
            <a:avLst/>
          </a:prstGeom>
          <a:noFill/>
          <a:ln w="9525">
            <a:noFill/>
            <a:miter lim="800000"/>
            <a:headEnd/>
            <a:tailEnd/>
          </a:ln>
        </p:spPr>
        <p:txBody>
          <a:bodyPr wrap="square">
            <a:spAutoFit/>
          </a:bodyPr>
          <a:lstStyle/>
          <a:p>
            <a:pPr eaLnBrk="0" hangingPunct="0">
              <a:lnSpc>
                <a:spcPct val="120000"/>
              </a:lnSpc>
            </a:pPr>
            <a:r>
              <a:rPr lang="tr-TR" sz="2400" dirty="0" smtClean="0">
                <a:latin typeface="Cambria" pitchFamily="18" charset="0"/>
              </a:rPr>
              <a:t>Vakıf;</a:t>
            </a:r>
          </a:p>
          <a:p>
            <a:pPr eaLnBrk="0" hangingPunct="0">
              <a:lnSpc>
                <a:spcPct val="120000"/>
              </a:lnSpc>
            </a:pPr>
            <a:r>
              <a:rPr lang="tr-TR" sz="2400" dirty="0" smtClean="0">
                <a:latin typeface="Cambria" pitchFamily="18" charset="0"/>
              </a:rPr>
              <a:t>Gerçek veya tüzel kişilerin yeterli mal ve hakları belirli ve sürekli bir amaca özgülemeleriyle oluşan tüzel kişiliğe sahip mal topluluklarıdır. (Türk Medeni Kanunu)</a:t>
            </a:r>
            <a:endParaRPr lang="tr-TR" sz="2400" dirty="0">
              <a:latin typeface="Cambria"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6" name="Text Box 3"/>
          <p:cNvSpPr txBox="1">
            <a:spLocks noChangeArrowheads="1"/>
          </p:cNvSpPr>
          <p:nvPr/>
        </p:nvSpPr>
        <p:spPr bwMode="auto">
          <a:xfrm>
            <a:off x="611560" y="2348880"/>
            <a:ext cx="8136136" cy="2308324"/>
          </a:xfrm>
          <a:prstGeom prst="rect">
            <a:avLst/>
          </a:prstGeom>
          <a:noFill/>
          <a:ln w="9525">
            <a:noFill/>
            <a:miter lim="800000"/>
            <a:headEnd/>
            <a:tailEnd/>
          </a:ln>
        </p:spPr>
        <p:txBody>
          <a:bodyPr wrap="square">
            <a:spAutoFit/>
          </a:bodyPr>
          <a:lstStyle/>
          <a:p>
            <a:pPr eaLnBrk="0" hangingPunct="0">
              <a:lnSpc>
                <a:spcPct val="120000"/>
              </a:lnSpc>
            </a:pPr>
            <a:r>
              <a:rPr lang="tr-TR" sz="2400" dirty="0" smtClean="0">
                <a:latin typeface="Cambria" pitchFamily="18" charset="0"/>
              </a:rPr>
              <a:t>Medeni Kanundan Önce Kurulmuş Vakıflar;</a:t>
            </a:r>
          </a:p>
          <a:p>
            <a:pPr eaLnBrk="0" hangingPunct="0">
              <a:lnSpc>
                <a:spcPct val="120000"/>
              </a:lnSpc>
            </a:pPr>
            <a:r>
              <a:rPr lang="tr-TR" sz="2400" dirty="0" smtClean="0">
                <a:latin typeface="Cambria" pitchFamily="18" charset="0"/>
              </a:rPr>
              <a:t>1. Kullanım şekillerine göre</a:t>
            </a:r>
          </a:p>
          <a:p>
            <a:pPr eaLnBrk="0" hangingPunct="0">
              <a:lnSpc>
                <a:spcPct val="120000"/>
              </a:lnSpc>
            </a:pPr>
            <a:r>
              <a:rPr lang="tr-TR" sz="2400" dirty="0" smtClean="0">
                <a:latin typeface="Cambria" pitchFamily="18" charset="0"/>
              </a:rPr>
              <a:t>2. İdarelerine göre</a:t>
            </a:r>
          </a:p>
          <a:p>
            <a:pPr eaLnBrk="0" hangingPunct="0">
              <a:lnSpc>
                <a:spcPct val="120000"/>
              </a:lnSpc>
            </a:pPr>
            <a:r>
              <a:rPr lang="tr-TR" sz="2400" dirty="0" smtClean="0">
                <a:latin typeface="Cambria" pitchFamily="18" charset="0"/>
              </a:rPr>
              <a:t>3. Mülkiyetlerine göre</a:t>
            </a:r>
          </a:p>
          <a:p>
            <a:pPr eaLnBrk="0" hangingPunct="0">
              <a:lnSpc>
                <a:spcPct val="120000"/>
              </a:lnSpc>
            </a:pPr>
            <a:r>
              <a:rPr lang="tr-TR" sz="2400" dirty="0" smtClean="0">
                <a:latin typeface="Cambria" pitchFamily="18" charset="0"/>
              </a:rPr>
              <a:t>4. Mahiyetlerine göre sınıflandırılır.</a:t>
            </a:r>
            <a:endParaRPr lang="tr-TR" sz="2400" dirty="0">
              <a:latin typeface="Cambria"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6" name="Text Box 3"/>
          <p:cNvSpPr txBox="1">
            <a:spLocks noChangeArrowheads="1"/>
          </p:cNvSpPr>
          <p:nvPr/>
        </p:nvSpPr>
        <p:spPr bwMode="auto">
          <a:xfrm>
            <a:off x="827584" y="2420888"/>
            <a:ext cx="7560840" cy="3194721"/>
          </a:xfrm>
          <a:prstGeom prst="rect">
            <a:avLst/>
          </a:prstGeom>
          <a:noFill/>
          <a:ln w="9525">
            <a:noFill/>
            <a:miter lim="800000"/>
            <a:headEnd/>
            <a:tailEnd/>
          </a:ln>
        </p:spPr>
        <p:txBody>
          <a:bodyPr wrap="square">
            <a:spAutoFit/>
          </a:bodyPr>
          <a:lstStyle/>
          <a:p>
            <a:pPr eaLnBrk="0" hangingPunct="0">
              <a:lnSpc>
                <a:spcPct val="120000"/>
              </a:lnSpc>
            </a:pPr>
            <a:r>
              <a:rPr lang="tr-TR" sz="2400" dirty="0" smtClean="0">
                <a:latin typeface="Cambria" pitchFamily="18" charset="0"/>
              </a:rPr>
              <a:t>Mahiyetleri Bakımından Vakıflar;</a:t>
            </a:r>
          </a:p>
          <a:p>
            <a:pPr eaLnBrk="0" hangingPunct="0">
              <a:lnSpc>
                <a:spcPct val="120000"/>
              </a:lnSpc>
            </a:pPr>
            <a:r>
              <a:rPr lang="tr-TR" sz="2400" dirty="0" smtClean="0">
                <a:latin typeface="Cambria" pitchFamily="18" charset="0"/>
              </a:rPr>
              <a:t>1. Hayri vakıflar; Geliri tamamen veya kısmen muhtelif hayır şart ve hizmetlerine tahsis edilmiş vakıflardır.</a:t>
            </a:r>
          </a:p>
          <a:p>
            <a:pPr eaLnBrk="0" hangingPunct="0">
              <a:lnSpc>
                <a:spcPct val="120000"/>
              </a:lnSpc>
            </a:pPr>
            <a:r>
              <a:rPr lang="tr-TR" sz="2400" dirty="0" smtClean="0">
                <a:latin typeface="Cambria" pitchFamily="18" charset="0"/>
              </a:rPr>
              <a:t>2. </a:t>
            </a:r>
            <a:r>
              <a:rPr lang="tr-TR" sz="2400" dirty="0" err="1" smtClean="0">
                <a:latin typeface="Cambria" pitchFamily="18" charset="0"/>
              </a:rPr>
              <a:t>Zürri</a:t>
            </a:r>
            <a:r>
              <a:rPr lang="tr-TR" sz="2400" dirty="0" smtClean="0">
                <a:latin typeface="Cambria" pitchFamily="18" charset="0"/>
              </a:rPr>
              <a:t> vakıflar; Herhangi bir hayır şart olmayıp, gelirinin tamamı vakfın evlatlarına tahsis edilmiş bulunan vakıflardır. Nesebin yok olması durumunda bir </a:t>
            </a:r>
            <a:r>
              <a:rPr lang="tr-TR" sz="2400" dirty="0" err="1" smtClean="0">
                <a:latin typeface="Cambria" pitchFamily="18" charset="0"/>
              </a:rPr>
              <a:t>hayri</a:t>
            </a:r>
            <a:r>
              <a:rPr lang="tr-TR" sz="2400" dirty="0" smtClean="0">
                <a:latin typeface="Cambria" pitchFamily="18" charset="0"/>
              </a:rPr>
              <a:t> hizmete tahsis edilebilir.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3" name="Text Box 3"/>
          <p:cNvSpPr txBox="1">
            <a:spLocks noChangeArrowheads="1"/>
          </p:cNvSpPr>
          <p:nvPr/>
        </p:nvSpPr>
        <p:spPr bwMode="auto">
          <a:xfrm>
            <a:off x="827584" y="2060848"/>
            <a:ext cx="7560840" cy="2751522"/>
          </a:xfrm>
          <a:prstGeom prst="rect">
            <a:avLst/>
          </a:prstGeom>
          <a:noFill/>
          <a:ln w="9525">
            <a:noFill/>
            <a:miter lim="800000"/>
            <a:headEnd/>
            <a:tailEnd/>
          </a:ln>
        </p:spPr>
        <p:txBody>
          <a:bodyPr wrap="square">
            <a:spAutoFit/>
          </a:bodyPr>
          <a:lstStyle/>
          <a:p>
            <a:pPr eaLnBrk="0" hangingPunct="0">
              <a:lnSpc>
                <a:spcPct val="120000"/>
              </a:lnSpc>
            </a:pPr>
            <a:r>
              <a:rPr lang="tr-TR" sz="2400" dirty="0" smtClean="0">
                <a:latin typeface="Cambria" pitchFamily="18" charset="0"/>
              </a:rPr>
              <a:t>Mülkiyetleri Bakımından Vakıflar;</a:t>
            </a:r>
          </a:p>
          <a:p>
            <a:pPr eaLnBrk="0" hangingPunct="0">
              <a:lnSpc>
                <a:spcPct val="120000"/>
              </a:lnSpc>
            </a:pPr>
            <a:r>
              <a:rPr lang="tr-TR" sz="2400" dirty="0" smtClean="0">
                <a:latin typeface="Cambria" pitchFamily="18" charset="0"/>
              </a:rPr>
              <a:t>1. Sahih vakıflar; Her çeşit maddi varlıklarının mülkiyeti vakfın hükmü şahsiyetine ait olan vakıflardır.</a:t>
            </a:r>
          </a:p>
          <a:p>
            <a:pPr eaLnBrk="0" hangingPunct="0">
              <a:lnSpc>
                <a:spcPct val="120000"/>
              </a:lnSpc>
            </a:pPr>
            <a:r>
              <a:rPr lang="tr-TR" sz="2400" dirty="0" smtClean="0">
                <a:latin typeface="Cambria" pitchFamily="18" charset="0"/>
              </a:rPr>
              <a:t>2. Sahih olmayan vakıflar; Devlet başkanı veya onun izniyle Devlet arazisi üzerinde meydana getirilen vakıflardır.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3" name="Text Box 3"/>
          <p:cNvSpPr txBox="1">
            <a:spLocks noChangeArrowheads="1"/>
          </p:cNvSpPr>
          <p:nvPr/>
        </p:nvSpPr>
        <p:spPr bwMode="auto">
          <a:xfrm>
            <a:off x="539552" y="1628800"/>
            <a:ext cx="8280920" cy="4081117"/>
          </a:xfrm>
          <a:prstGeom prst="rect">
            <a:avLst/>
          </a:prstGeom>
          <a:noFill/>
          <a:ln w="9525">
            <a:noFill/>
            <a:miter lim="800000"/>
            <a:headEnd/>
            <a:tailEnd/>
          </a:ln>
        </p:spPr>
        <p:txBody>
          <a:bodyPr wrap="square">
            <a:spAutoFit/>
          </a:bodyPr>
          <a:lstStyle/>
          <a:p>
            <a:pPr eaLnBrk="0" hangingPunct="0">
              <a:lnSpc>
                <a:spcPct val="120000"/>
              </a:lnSpc>
            </a:pPr>
            <a:r>
              <a:rPr lang="tr-TR" sz="2400" dirty="0" smtClean="0">
                <a:latin typeface="Cambria" pitchFamily="18" charset="0"/>
              </a:rPr>
              <a:t>İdareleri Bakımından Vakıflar;</a:t>
            </a:r>
          </a:p>
          <a:p>
            <a:pPr eaLnBrk="0" hangingPunct="0">
              <a:lnSpc>
                <a:spcPct val="120000"/>
              </a:lnSpc>
            </a:pPr>
            <a:r>
              <a:rPr lang="tr-TR" sz="2400" dirty="0" smtClean="0">
                <a:latin typeface="Cambria" pitchFamily="18" charset="0"/>
              </a:rPr>
              <a:t>1. Mazbut vakıflar; Vakfı idare edenin soyu tükenip 10 yıl idarecisiz kalması veya fiilen </a:t>
            </a:r>
            <a:r>
              <a:rPr lang="tr-TR" sz="2400" dirty="0" err="1" smtClean="0">
                <a:latin typeface="Cambria" pitchFamily="18" charset="0"/>
              </a:rPr>
              <a:t>hayri</a:t>
            </a:r>
            <a:r>
              <a:rPr lang="tr-TR" sz="2400" dirty="0" smtClean="0">
                <a:latin typeface="Cambria" pitchFamily="18" charset="0"/>
              </a:rPr>
              <a:t> hizmeti kalmaması üzerine, idaresi doğrudan Vakıflar Genel Müdürlüğüne bağlanan vakıflardır.</a:t>
            </a:r>
          </a:p>
          <a:p>
            <a:pPr eaLnBrk="0" hangingPunct="0">
              <a:lnSpc>
                <a:spcPct val="120000"/>
              </a:lnSpc>
            </a:pPr>
            <a:r>
              <a:rPr lang="tr-TR" sz="2400" dirty="0" smtClean="0">
                <a:latin typeface="Cambria" pitchFamily="18" charset="0"/>
              </a:rPr>
              <a:t>2. Mülhak vakıflar; Medeni kanundan önce vücut bulmuş ve vakfiyelerinde yönetimleri, kurucularının soyundan gelenlere mülhak vakıflar denir.</a:t>
            </a:r>
          </a:p>
          <a:p>
            <a:pPr eaLnBrk="0" hangingPunct="0">
              <a:lnSpc>
                <a:spcPct val="120000"/>
              </a:lnSpc>
            </a:pPr>
            <a:r>
              <a:rPr lang="tr-TR" sz="2400" dirty="0" smtClean="0">
                <a:latin typeface="Cambria" pitchFamily="18" charset="0"/>
              </a:rPr>
              <a:t>3. Cemaat ve esnafa mahsus vakıflar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3" name="Text Box 3"/>
          <p:cNvSpPr txBox="1">
            <a:spLocks noChangeArrowheads="1"/>
          </p:cNvSpPr>
          <p:nvPr/>
        </p:nvSpPr>
        <p:spPr bwMode="auto">
          <a:xfrm>
            <a:off x="539552" y="1700808"/>
            <a:ext cx="8064896" cy="4081117"/>
          </a:xfrm>
          <a:prstGeom prst="rect">
            <a:avLst/>
          </a:prstGeom>
          <a:noFill/>
          <a:ln w="9525">
            <a:noFill/>
            <a:miter lim="800000"/>
            <a:headEnd/>
            <a:tailEnd/>
          </a:ln>
        </p:spPr>
        <p:txBody>
          <a:bodyPr wrap="square">
            <a:spAutoFit/>
          </a:bodyPr>
          <a:lstStyle/>
          <a:p>
            <a:pPr eaLnBrk="0" hangingPunct="0">
              <a:lnSpc>
                <a:spcPct val="120000"/>
              </a:lnSpc>
            </a:pPr>
            <a:r>
              <a:rPr lang="tr-TR" sz="2400" dirty="0" smtClean="0">
                <a:latin typeface="Cambria" pitchFamily="18" charset="0"/>
              </a:rPr>
              <a:t>Kullanım Şekilleri Bakımından Vakıflar;</a:t>
            </a:r>
          </a:p>
          <a:p>
            <a:pPr eaLnBrk="0" hangingPunct="0">
              <a:lnSpc>
                <a:spcPct val="120000"/>
              </a:lnSpc>
            </a:pPr>
            <a:r>
              <a:rPr lang="tr-TR" sz="2400" dirty="0" smtClean="0">
                <a:latin typeface="Cambria" pitchFamily="18" charset="0"/>
              </a:rPr>
              <a:t>1. </a:t>
            </a:r>
            <a:r>
              <a:rPr lang="tr-TR" sz="2400" dirty="0" err="1" smtClean="0">
                <a:latin typeface="Cambria" pitchFamily="18" charset="0"/>
              </a:rPr>
              <a:t>İcare</a:t>
            </a:r>
            <a:r>
              <a:rPr lang="tr-TR" sz="2400" dirty="0" smtClean="0">
                <a:latin typeface="Cambria" pitchFamily="18" charset="0"/>
              </a:rPr>
              <a:t>-i </a:t>
            </a:r>
            <a:r>
              <a:rPr lang="tr-TR" sz="2400" dirty="0" err="1" smtClean="0">
                <a:latin typeface="Cambria" pitchFamily="18" charset="0"/>
              </a:rPr>
              <a:t>vahideli</a:t>
            </a:r>
            <a:r>
              <a:rPr lang="tr-TR" sz="2400" dirty="0" smtClean="0">
                <a:latin typeface="Cambria" pitchFamily="18" charset="0"/>
              </a:rPr>
              <a:t> vakıflar; Belli bir değer veya süreyle kiraya verilen vakıflar.</a:t>
            </a:r>
          </a:p>
          <a:p>
            <a:pPr eaLnBrk="0" hangingPunct="0">
              <a:lnSpc>
                <a:spcPct val="120000"/>
              </a:lnSpc>
            </a:pPr>
            <a:r>
              <a:rPr lang="tr-TR" sz="2400" dirty="0" smtClean="0">
                <a:latin typeface="Cambria" pitchFamily="18" charset="0"/>
              </a:rPr>
              <a:t>2. </a:t>
            </a:r>
            <a:r>
              <a:rPr lang="tr-TR" sz="2400" dirty="0" err="1" smtClean="0">
                <a:latin typeface="Cambria" pitchFamily="18" charset="0"/>
              </a:rPr>
              <a:t>İcare</a:t>
            </a:r>
            <a:r>
              <a:rPr lang="tr-TR" sz="2400" dirty="0" smtClean="0">
                <a:latin typeface="Cambria" pitchFamily="18" charset="0"/>
              </a:rPr>
              <a:t>-i vahide-i kademeli vakıflar; Tespit edilen belli bir icar bedelinin daimi olarak verilmesi halinde meccanen (parasız) müstecirden (kiracıdan) hiç alınmayan ve müstecirinin ölümünde </a:t>
            </a:r>
            <a:r>
              <a:rPr lang="tr-TR" sz="2400" dirty="0" err="1" smtClean="0">
                <a:latin typeface="Cambria" pitchFamily="18" charset="0"/>
              </a:rPr>
              <a:t>icarelik</a:t>
            </a:r>
            <a:r>
              <a:rPr lang="tr-TR" sz="2400" dirty="0" smtClean="0">
                <a:latin typeface="Cambria" pitchFamily="18" charset="0"/>
              </a:rPr>
              <a:t> hakkı mirasçılarına intikal eden vakıflardır.  Cumhuriyet döneminde uygulama kalkmıştır.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3" name="Text Box 3"/>
          <p:cNvSpPr txBox="1">
            <a:spLocks noChangeArrowheads="1"/>
          </p:cNvSpPr>
          <p:nvPr/>
        </p:nvSpPr>
        <p:spPr bwMode="auto">
          <a:xfrm>
            <a:off x="467544" y="2060848"/>
            <a:ext cx="8064896" cy="3194721"/>
          </a:xfrm>
          <a:prstGeom prst="rect">
            <a:avLst/>
          </a:prstGeom>
          <a:noFill/>
          <a:ln w="9525">
            <a:noFill/>
            <a:miter lim="800000"/>
            <a:headEnd/>
            <a:tailEnd/>
          </a:ln>
        </p:spPr>
        <p:txBody>
          <a:bodyPr wrap="square">
            <a:spAutoFit/>
          </a:bodyPr>
          <a:lstStyle/>
          <a:p>
            <a:pPr eaLnBrk="0" hangingPunct="0">
              <a:lnSpc>
                <a:spcPct val="120000"/>
              </a:lnSpc>
            </a:pPr>
            <a:r>
              <a:rPr lang="tr-TR" sz="2400" dirty="0" smtClean="0">
                <a:latin typeface="Cambria" pitchFamily="18" charset="0"/>
              </a:rPr>
              <a:t>Cemaat Vakıfları;</a:t>
            </a:r>
          </a:p>
          <a:p>
            <a:pPr eaLnBrk="0" hangingPunct="0">
              <a:lnSpc>
                <a:spcPct val="120000"/>
              </a:lnSpc>
            </a:pPr>
            <a:r>
              <a:rPr lang="tr-TR" sz="2400" dirty="0" smtClean="0">
                <a:latin typeface="Cambria" pitchFamily="18" charset="0"/>
              </a:rPr>
              <a:t>Cemaat Vakıfları, Cumhuriyet öncesinde gayrimüslim Türk vatandaşlarının oluşturduğu hayır kurumlarıdır. 1936 yılında; düzenledikleri beyannameler ile Vakıflar Genel Müdürlüğündeki kütüğe tescil ve kayıtları yapılmıştır. Böylece, cemaatlere ait bu hayır kurumları “vakıf" olarak kabul edilmiştir.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3" name="Text Box 3"/>
          <p:cNvSpPr txBox="1">
            <a:spLocks noChangeArrowheads="1"/>
          </p:cNvSpPr>
          <p:nvPr/>
        </p:nvSpPr>
        <p:spPr bwMode="auto">
          <a:xfrm>
            <a:off x="539552" y="1628800"/>
            <a:ext cx="8064896" cy="4524315"/>
          </a:xfrm>
          <a:prstGeom prst="rect">
            <a:avLst/>
          </a:prstGeom>
          <a:noFill/>
          <a:ln w="9525">
            <a:noFill/>
            <a:miter lim="800000"/>
            <a:headEnd/>
            <a:tailEnd/>
          </a:ln>
        </p:spPr>
        <p:txBody>
          <a:bodyPr wrap="square">
            <a:spAutoFit/>
          </a:bodyPr>
          <a:lstStyle/>
          <a:p>
            <a:pPr eaLnBrk="0" hangingPunct="0">
              <a:lnSpc>
                <a:spcPct val="120000"/>
              </a:lnSpc>
            </a:pPr>
            <a:r>
              <a:rPr lang="tr-TR" sz="2400" dirty="0" smtClean="0">
                <a:latin typeface="Cambria" pitchFamily="18" charset="0"/>
              </a:rPr>
              <a:t>Cemaat Vakıfları;</a:t>
            </a:r>
          </a:p>
          <a:p>
            <a:pPr eaLnBrk="0" hangingPunct="0">
              <a:lnSpc>
                <a:spcPct val="120000"/>
              </a:lnSpc>
            </a:pPr>
            <a:r>
              <a:rPr lang="tr-TR" sz="2400" dirty="0" smtClean="0">
                <a:latin typeface="Cambria" pitchFamily="18" charset="0"/>
              </a:rPr>
              <a:t>5737 sayılı Vakıflar Kanununun 3. maddesine göre cemaat vakfı “Vakfiyeleri olup olmadığına bakılmaksızın 2762 sayılı Vakıflar Kanunu gereğince tüzel kişilik kazanmış, mensupları Türkiye Cumhuriyeti vatandaşı olan Türkiye'deki gayrimüslim cemaatlere ait vakıflar" olarak tanımlanmıştır. Bu vakıflar, 5737 sayılı Vakıflar Kanununun 4. maddesine göre ayrı ayrı özel hukuk tüzel kişisi olup; 6. maddesine göre de kendi mensuplarının seçtiği yönetim kurulları tarafından yönetilirler.</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1060</TotalTime>
  <Words>611</Words>
  <Application>Microsoft Office PowerPoint</Application>
  <PresentationFormat>Ekran Gösterisi (4:3)</PresentationFormat>
  <Paragraphs>53</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Akış</vt:lpstr>
      <vt:lpstr>Sivil Toplum Örgütleri 10</vt:lpstr>
      <vt:lpstr>Slayt 2</vt:lpstr>
      <vt:lpstr>Slayt 3</vt:lpstr>
      <vt:lpstr>Slayt 4</vt:lpstr>
      <vt:lpstr>Slayt 5</vt:lpstr>
      <vt:lpstr>Slayt 6</vt:lpstr>
      <vt:lpstr>Slayt 7</vt:lpstr>
      <vt:lpstr>Slayt 8</vt:lpstr>
      <vt:lpstr>Slayt 9</vt:lpstr>
      <vt:lpstr>Slayt 10</vt:lpstr>
      <vt:lpstr>Slayt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KAYSEM 2015</dc:title>
  <dc:creator>Teknosa</dc:creator>
  <cp:lastModifiedBy>Teknosa</cp:lastModifiedBy>
  <cp:revision>140</cp:revision>
  <dcterms:created xsi:type="dcterms:W3CDTF">2015-05-04T08:30:58Z</dcterms:created>
  <dcterms:modified xsi:type="dcterms:W3CDTF">2020-04-28T09:58:31Z</dcterms:modified>
</cp:coreProperties>
</file>