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2" r:id="rId6"/>
    <p:sldId id="270" r:id="rId7"/>
    <p:sldId id="271" r:id="rId8"/>
    <p:sldId id="275" r:id="rId9"/>
    <p:sldId id="276" r:id="rId10"/>
    <p:sldId id="273" r:id="rId11"/>
    <p:sldId id="277"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10</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467544" y="2420888"/>
            <a:ext cx="8064896" cy="1865126"/>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Türk Medeni Kanununa Göre Kurulan Vakıflar</a:t>
            </a:r>
          </a:p>
          <a:p>
            <a:pPr eaLnBrk="0" hangingPunct="0">
              <a:lnSpc>
                <a:spcPct val="120000"/>
              </a:lnSpc>
            </a:pPr>
            <a:r>
              <a:rPr lang="tr-TR" sz="2400" dirty="0" smtClean="0">
                <a:latin typeface="Cambria" pitchFamily="18" charset="0"/>
              </a:rPr>
              <a:t>Bu kanuna göre mamelekin (malvarlığı) bütünü veya gerçekleşmemiş veya gerçekleşeceği anlaşılan her türlü geliri veya ekonomik değeri olan haklar vakfedilebilir.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548656"/>
            <a:ext cx="8496944" cy="4616648"/>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539552" y="2636912"/>
            <a:ext cx="8136136" cy="1865126"/>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Vakıf;</a:t>
            </a:r>
          </a:p>
          <a:p>
            <a:pPr eaLnBrk="0" hangingPunct="0">
              <a:lnSpc>
                <a:spcPct val="120000"/>
              </a:lnSpc>
            </a:pPr>
            <a:r>
              <a:rPr lang="tr-TR" sz="2400" dirty="0" smtClean="0">
                <a:latin typeface="Cambria" pitchFamily="18" charset="0"/>
              </a:rPr>
              <a:t>Gerçek veya tüzel kişilerin yeterli mal ve hakları belirli ve sürekli bir amaca özgülemeleriyle oluşan tüzel kişiliğe sahip mal topluluklarıdır. (Türk Medeni Kanunu)</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611560" y="2348880"/>
            <a:ext cx="8136136" cy="2308324"/>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Medeni Kanundan Önce Kurulmuş Vakıflar;</a:t>
            </a:r>
          </a:p>
          <a:p>
            <a:pPr eaLnBrk="0" hangingPunct="0">
              <a:lnSpc>
                <a:spcPct val="120000"/>
              </a:lnSpc>
            </a:pPr>
            <a:r>
              <a:rPr lang="tr-TR" sz="2400" dirty="0" smtClean="0">
                <a:latin typeface="Cambria" pitchFamily="18" charset="0"/>
              </a:rPr>
              <a:t>1. Kullanım şekillerine göre</a:t>
            </a:r>
          </a:p>
          <a:p>
            <a:pPr eaLnBrk="0" hangingPunct="0">
              <a:lnSpc>
                <a:spcPct val="120000"/>
              </a:lnSpc>
            </a:pPr>
            <a:r>
              <a:rPr lang="tr-TR" sz="2400" dirty="0" smtClean="0">
                <a:latin typeface="Cambria" pitchFamily="18" charset="0"/>
              </a:rPr>
              <a:t>2. İdarelerine göre</a:t>
            </a:r>
          </a:p>
          <a:p>
            <a:pPr eaLnBrk="0" hangingPunct="0">
              <a:lnSpc>
                <a:spcPct val="120000"/>
              </a:lnSpc>
            </a:pPr>
            <a:r>
              <a:rPr lang="tr-TR" sz="2400" dirty="0" smtClean="0">
                <a:latin typeface="Cambria" pitchFamily="18" charset="0"/>
              </a:rPr>
              <a:t>3. Mülkiyetlerine göre</a:t>
            </a:r>
          </a:p>
          <a:p>
            <a:pPr eaLnBrk="0" hangingPunct="0">
              <a:lnSpc>
                <a:spcPct val="120000"/>
              </a:lnSpc>
            </a:pPr>
            <a:r>
              <a:rPr lang="tr-TR" sz="2400" dirty="0" smtClean="0">
                <a:latin typeface="Cambria" pitchFamily="18" charset="0"/>
              </a:rPr>
              <a:t>4. Mahiyetlerine göre sınıflandırılır.</a:t>
            </a:r>
            <a:endParaRPr lang="tr-TR" sz="2400"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827584" y="2420888"/>
            <a:ext cx="7560840" cy="3194721"/>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Mahiyetleri Bakımından Vakıflar;</a:t>
            </a:r>
          </a:p>
          <a:p>
            <a:pPr eaLnBrk="0" hangingPunct="0">
              <a:lnSpc>
                <a:spcPct val="120000"/>
              </a:lnSpc>
            </a:pPr>
            <a:r>
              <a:rPr lang="tr-TR" sz="2400" dirty="0" smtClean="0">
                <a:latin typeface="Cambria" pitchFamily="18" charset="0"/>
              </a:rPr>
              <a:t>1. Hayri vakıflar; Geliri tamamen veya kısmen muhtelif hayır şart ve hizmetlerine tahsis edilmiş vakıflardır.</a:t>
            </a:r>
          </a:p>
          <a:p>
            <a:pPr eaLnBrk="0" hangingPunct="0">
              <a:lnSpc>
                <a:spcPct val="120000"/>
              </a:lnSpc>
            </a:pPr>
            <a:r>
              <a:rPr lang="tr-TR" sz="2400" dirty="0" smtClean="0">
                <a:latin typeface="Cambria" pitchFamily="18" charset="0"/>
              </a:rPr>
              <a:t>2. </a:t>
            </a:r>
            <a:r>
              <a:rPr lang="tr-TR" sz="2400" dirty="0" err="1" smtClean="0">
                <a:latin typeface="Cambria" pitchFamily="18" charset="0"/>
              </a:rPr>
              <a:t>Zürri</a:t>
            </a:r>
            <a:r>
              <a:rPr lang="tr-TR" sz="2400" dirty="0" smtClean="0">
                <a:latin typeface="Cambria" pitchFamily="18" charset="0"/>
              </a:rPr>
              <a:t> vakıflar; Herhangi bir hayır şart olmayıp, gelirinin tamamı vakfın evlatlarına tahsis edilmiş bulunan vakıflardır. Nesebin yok olması durumunda bir </a:t>
            </a:r>
            <a:r>
              <a:rPr lang="tr-TR" sz="2400" dirty="0" err="1" smtClean="0">
                <a:latin typeface="Cambria" pitchFamily="18" charset="0"/>
              </a:rPr>
              <a:t>hayri</a:t>
            </a:r>
            <a:r>
              <a:rPr lang="tr-TR" sz="2400" dirty="0" smtClean="0">
                <a:latin typeface="Cambria" pitchFamily="18" charset="0"/>
              </a:rPr>
              <a:t> hizmete tahsis edilebilir.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827584" y="2060848"/>
            <a:ext cx="7560840" cy="2751522"/>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Mülkiyetleri Bakımından Vakıflar;</a:t>
            </a:r>
          </a:p>
          <a:p>
            <a:pPr eaLnBrk="0" hangingPunct="0">
              <a:lnSpc>
                <a:spcPct val="120000"/>
              </a:lnSpc>
            </a:pPr>
            <a:r>
              <a:rPr lang="tr-TR" sz="2400" dirty="0" smtClean="0">
                <a:latin typeface="Cambria" pitchFamily="18" charset="0"/>
              </a:rPr>
              <a:t>1. Sahih vakıflar; Her çeşit maddi varlıklarının mülkiyeti vakfın hükmü şahsiyetine ait olan vakıflardır.</a:t>
            </a:r>
          </a:p>
          <a:p>
            <a:pPr eaLnBrk="0" hangingPunct="0">
              <a:lnSpc>
                <a:spcPct val="120000"/>
              </a:lnSpc>
            </a:pPr>
            <a:r>
              <a:rPr lang="tr-TR" sz="2400" dirty="0" smtClean="0">
                <a:latin typeface="Cambria" pitchFamily="18" charset="0"/>
              </a:rPr>
              <a:t>2. Sahih olmayan vakıflar; Devlet başkanı veya onun izniyle Devlet arazisi üzerinde meydana getirilen vakıflardır.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539552" y="1628800"/>
            <a:ext cx="8280920" cy="4081117"/>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İdareleri Bakımından Vakıflar;</a:t>
            </a:r>
          </a:p>
          <a:p>
            <a:pPr eaLnBrk="0" hangingPunct="0">
              <a:lnSpc>
                <a:spcPct val="120000"/>
              </a:lnSpc>
            </a:pPr>
            <a:r>
              <a:rPr lang="tr-TR" sz="2400" dirty="0" smtClean="0">
                <a:latin typeface="Cambria" pitchFamily="18" charset="0"/>
              </a:rPr>
              <a:t>1. Mazbut vakıflar; Vakfı idare edenin soyu tükenip 10 yıl idarecisiz kalması veya fiilen </a:t>
            </a:r>
            <a:r>
              <a:rPr lang="tr-TR" sz="2400" dirty="0" err="1" smtClean="0">
                <a:latin typeface="Cambria" pitchFamily="18" charset="0"/>
              </a:rPr>
              <a:t>hayri</a:t>
            </a:r>
            <a:r>
              <a:rPr lang="tr-TR" sz="2400" dirty="0" smtClean="0">
                <a:latin typeface="Cambria" pitchFamily="18" charset="0"/>
              </a:rPr>
              <a:t> hizmeti kalmaması üzerine, idaresi doğrudan Vakıflar Genel Müdürlüğüne bağlanan vakıflardır.</a:t>
            </a:r>
          </a:p>
          <a:p>
            <a:pPr eaLnBrk="0" hangingPunct="0">
              <a:lnSpc>
                <a:spcPct val="120000"/>
              </a:lnSpc>
            </a:pPr>
            <a:r>
              <a:rPr lang="tr-TR" sz="2400" dirty="0" smtClean="0">
                <a:latin typeface="Cambria" pitchFamily="18" charset="0"/>
              </a:rPr>
              <a:t>2. Mülhak vakıflar; Medeni kanundan önce vücut bulmuş ve vakfiyelerinde yönetimleri, kurucularının soyundan gelenlere mülhak vakıflar denir.</a:t>
            </a:r>
          </a:p>
          <a:p>
            <a:pPr eaLnBrk="0" hangingPunct="0">
              <a:lnSpc>
                <a:spcPct val="120000"/>
              </a:lnSpc>
            </a:pPr>
            <a:r>
              <a:rPr lang="tr-TR" sz="2400" dirty="0" smtClean="0">
                <a:latin typeface="Cambria" pitchFamily="18" charset="0"/>
              </a:rPr>
              <a:t>3. Cemaat ve esnafa mahsus vakıflar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539552" y="1700808"/>
            <a:ext cx="8064896" cy="4081117"/>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Kullanım Şekilleri Bakımından Vakıflar;</a:t>
            </a:r>
          </a:p>
          <a:p>
            <a:pPr eaLnBrk="0" hangingPunct="0">
              <a:lnSpc>
                <a:spcPct val="120000"/>
              </a:lnSpc>
            </a:pPr>
            <a:r>
              <a:rPr lang="tr-TR" sz="2400" dirty="0" smtClean="0">
                <a:latin typeface="Cambria" pitchFamily="18" charset="0"/>
              </a:rPr>
              <a:t>1. </a:t>
            </a:r>
            <a:r>
              <a:rPr lang="tr-TR" sz="2400" dirty="0" err="1" smtClean="0">
                <a:latin typeface="Cambria" pitchFamily="18" charset="0"/>
              </a:rPr>
              <a:t>İcare</a:t>
            </a:r>
            <a:r>
              <a:rPr lang="tr-TR" sz="2400" dirty="0" smtClean="0">
                <a:latin typeface="Cambria" pitchFamily="18" charset="0"/>
              </a:rPr>
              <a:t>-i </a:t>
            </a:r>
            <a:r>
              <a:rPr lang="tr-TR" sz="2400" dirty="0" err="1" smtClean="0">
                <a:latin typeface="Cambria" pitchFamily="18" charset="0"/>
              </a:rPr>
              <a:t>vahideli</a:t>
            </a:r>
            <a:r>
              <a:rPr lang="tr-TR" sz="2400" dirty="0" smtClean="0">
                <a:latin typeface="Cambria" pitchFamily="18" charset="0"/>
              </a:rPr>
              <a:t> vakıflar; Belli bir değer veya süreyle kiraya verilen vakıflar.</a:t>
            </a:r>
          </a:p>
          <a:p>
            <a:pPr eaLnBrk="0" hangingPunct="0">
              <a:lnSpc>
                <a:spcPct val="120000"/>
              </a:lnSpc>
            </a:pPr>
            <a:r>
              <a:rPr lang="tr-TR" sz="2400" dirty="0" smtClean="0">
                <a:latin typeface="Cambria" pitchFamily="18" charset="0"/>
              </a:rPr>
              <a:t>2. </a:t>
            </a:r>
            <a:r>
              <a:rPr lang="tr-TR" sz="2400" dirty="0" err="1" smtClean="0">
                <a:latin typeface="Cambria" pitchFamily="18" charset="0"/>
              </a:rPr>
              <a:t>İcare</a:t>
            </a:r>
            <a:r>
              <a:rPr lang="tr-TR" sz="2400" dirty="0" smtClean="0">
                <a:latin typeface="Cambria" pitchFamily="18" charset="0"/>
              </a:rPr>
              <a:t>-i vahide-i kademeli vakıflar; Tespit edilen belli bir icar bedelinin daimi olarak verilmesi halinde meccanen (parasız) müstecirden (kiracıdan) hiç alınmayan ve müstecirinin ölümünde </a:t>
            </a:r>
            <a:r>
              <a:rPr lang="tr-TR" sz="2400" dirty="0" err="1" smtClean="0">
                <a:latin typeface="Cambria" pitchFamily="18" charset="0"/>
              </a:rPr>
              <a:t>icarelik</a:t>
            </a:r>
            <a:r>
              <a:rPr lang="tr-TR" sz="2400" dirty="0" smtClean="0">
                <a:latin typeface="Cambria" pitchFamily="18" charset="0"/>
              </a:rPr>
              <a:t> hakkı mirasçılarına intikal eden vakıflardır.  Cumhuriyet döneminde uygulama kalkmıştır.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467544" y="2060848"/>
            <a:ext cx="8064896" cy="3194721"/>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Cemaat Vakıfları;</a:t>
            </a:r>
          </a:p>
          <a:p>
            <a:pPr eaLnBrk="0" hangingPunct="0">
              <a:lnSpc>
                <a:spcPct val="120000"/>
              </a:lnSpc>
            </a:pPr>
            <a:r>
              <a:rPr lang="tr-TR" sz="2400" dirty="0" smtClean="0">
                <a:latin typeface="Cambria" pitchFamily="18" charset="0"/>
              </a:rPr>
              <a:t>Cemaat Vakıfları, Cumhuriyet öncesinde gayrimüslim Türk vatandaşlarının oluşturduğu hayır kurumlarıdır. 1936 yılında; düzenledikleri beyannameler ile Vakıflar Genel Müdürlüğündeki kütüğe tescil ve kayıtları yapılmıştır. Böylece, cemaatlere ait bu hayır kurumları “vakıf" olarak kabul edilmiştir.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3" name="Text Box 3"/>
          <p:cNvSpPr txBox="1">
            <a:spLocks noChangeArrowheads="1"/>
          </p:cNvSpPr>
          <p:nvPr/>
        </p:nvSpPr>
        <p:spPr bwMode="auto">
          <a:xfrm>
            <a:off x="539552" y="1628800"/>
            <a:ext cx="8064896" cy="4524315"/>
          </a:xfrm>
          <a:prstGeom prst="rect">
            <a:avLst/>
          </a:prstGeom>
          <a:noFill/>
          <a:ln w="9525">
            <a:noFill/>
            <a:miter lim="800000"/>
            <a:headEnd/>
            <a:tailEnd/>
          </a:ln>
        </p:spPr>
        <p:txBody>
          <a:bodyPr wrap="square">
            <a:spAutoFit/>
          </a:bodyPr>
          <a:lstStyle/>
          <a:p>
            <a:pPr eaLnBrk="0" hangingPunct="0">
              <a:lnSpc>
                <a:spcPct val="120000"/>
              </a:lnSpc>
            </a:pPr>
            <a:r>
              <a:rPr lang="tr-TR" sz="2400" dirty="0" smtClean="0">
                <a:latin typeface="Cambria" pitchFamily="18" charset="0"/>
              </a:rPr>
              <a:t>Cemaat Vakıfları;</a:t>
            </a:r>
          </a:p>
          <a:p>
            <a:pPr eaLnBrk="0" hangingPunct="0">
              <a:lnSpc>
                <a:spcPct val="120000"/>
              </a:lnSpc>
            </a:pPr>
            <a:r>
              <a:rPr lang="tr-TR" sz="2400" dirty="0" smtClean="0">
                <a:latin typeface="Cambria" pitchFamily="18" charset="0"/>
              </a:rPr>
              <a:t>5737 sayılı Vakıflar Kanununun 3. maddesine göre cemaat vakfı “Vakfiyeleri olup olmadığına bakılmaksızın 2762 sayılı Vakıflar Kanunu gereğince tüzel kişilik kazanmış, mensupları Türkiye Cumhuriyeti vatandaşı olan Türkiye'deki gayrimüslim cemaatlere ait vakıflar" olarak tanımlanmıştır. Bu vakıflar, 5737 sayılı Vakıflar Kanununun 4. maddesine göre ayrı ayrı özel hukuk tüzel kişisi olup; 6. maddesine göre de kendi mensuplarının seçtiği yönetim kurulları tarafından yönetilirler.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1060</TotalTime>
  <Words>611</Words>
  <Application>Microsoft Office PowerPoint</Application>
  <PresentationFormat>Ekran Gösterisi (4:3)</PresentationFormat>
  <Paragraphs>53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Sivil Toplum Örgütleri 10</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140</cp:revision>
  <dcterms:created xsi:type="dcterms:W3CDTF">2015-05-04T08:30:58Z</dcterms:created>
  <dcterms:modified xsi:type="dcterms:W3CDTF">2020-04-28T09:58:31Z</dcterms:modified>
</cp:coreProperties>
</file>